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268" r:id="rId3"/>
    <p:sldId id="269" r:id="rId4"/>
    <p:sldId id="281" r:id="rId5"/>
    <p:sldId id="270" r:id="rId6"/>
    <p:sldId id="272" r:id="rId7"/>
    <p:sldId id="273" r:id="rId8"/>
    <p:sldId id="274" r:id="rId9"/>
    <p:sldId id="280" r:id="rId10"/>
    <p:sldId id="278" r:id="rId11"/>
    <p:sldId id="277" r:id="rId12"/>
    <p:sldId id="276" r:id="rId13"/>
    <p:sldId id="283" r:id="rId14"/>
    <p:sldId id="284" r:id="rId15"/>
    <p:sldId id="287" r:id="rId16"/>
    <p:sldId id="288" r:id="rId17"/>
    <p:sldId id="286" r:id="rId18"/>
    <p:sldId id="267" r:id="rId1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2" autoAdjust="0"/>
    <p:restoredTop sz="90305" autoAdjust="0"/>
  </p:normalViewPr>
  <p:slideViewPr>
    <p:cSldViewPr snapToGrid="0" snapToObjects="1">
      <p:cViewPr>
        <p:scale>
          <a:sx n="66" d="100"/>
          <a:sy n="66" d="100"/>
        </p:scale>
        <p:origin x="972" y="9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1" d="100"/>
          <a:sy n="51" d="100"/>
        </p:scale>
        <p:origin x="-2958"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869713-5D30-442C-A24E-A86DDB95C9CB}"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GB"/>
        </a:p>
      </dgm:t>
    </dgm:pt>
    <dgm:pt modelId="{A8ABC982-A68B-4E5F-B857-B86A54911C13}">
      <dgm:prSet phldrT="[Text]" custT="1"/>
      <dgm:spPr/>
      <dgm:t>
        <a:bodyPr/>
        <a:lstStyle/>
        <a:p>
          <a:r>
            <a:rPr lang="en-GB" sz="1300" dirty="0" smtClean="0"/>
            <a:t>2014</a:t>
          </a:r>
        </a:p>
        <a:p>
          <a:r>
            <a:rPr lang="en-GB" sz="1300" dirty="0" smtClean="0"/>
            <a:t>CI Management Standards approved</a:t>
          </a:r>
          <a:endParaRPr lang="en-GB" sz="1300" dirty="0"/>
        </a:p>
      </dgm:t>
    </dgm:pt>
    <dgm:pt modelId="{5C30B3A3-D1F7-4BCA-9EFB-658C140A9075}" type="parTrans" cxnId="{39FD8C8C-0978-4045-9FFF-C48E4DFA3BAE}">
      <dgm:prSet/>
      <dgm:spPr/>
      <dgm:t>
        <a:bodyPr/>
        <a:lstStyle/>
        <a:p>
          <a:endParaRPr lang="en-GB"/>
        </a:p>
      </dgm:t>
    </dgm:pt>
    <dgm:pt modelId="{160CDF64-D4C0-4DD0-9351-375FF0CDA3E8}" type="sibTrans" cxnId="{39FD8C8C-0978-4045-9FFF-C48E4DFA3BAE}">
      <dgm:prSet/>
      <dgm:spPr/>
      <dgm:t>
        <a:bodyPr/>
        <a:lstStyle/>
        <a:p>
          <a:endParaRPr lang="en-GB"/>
        </a:p>
      </dgm:t>
    </dgm:pt>
    <dgm:pt modelId="{751F46AB-A4BE-495E-B5BD-F54D7DA566BD}">
      <dgm:prSet phldrT="[Text]" custT="1"/>
      <dgm:spPr/>
      <dgm:t>
        <a:bodyPr/>
        <a:lstStyle/>
        <a:p>
          <a:r>
            <a:rPr lang="en-GB" sz="1300" dirty="0" smtClean="0"/>
            <a:t>2007 – 2009</a:t>
          </a:r>
        </a:p>
        <a:p>
          <a:r>
            <a:rPr lang="en-GB" sz="1300" dirty="0" smtClean="0"/>
            <a:t>To develop “transparency and quality standards”</a:t>
          </a:r>
          <a:endParaRPr lang="en-GB" sz="1300" dirty="0"/>
        </a:p>
      </dgm:t>
    </dgm:pt>
    <dgm:pt modelId="{060D76D3-6D74-40B3-9E1C-81E65461230E}" type="parTrans" cxnId="{C44935A2-C8BB-434D-B7D1-C0A2CF55882C}">
      <dgm:prSet/>
      <dgm:spPr/>
      <dgm:t>
        <a:bodyPr/>
        <a:lstStyle/>
        <a:p>
          <a:endParaRPr lang="en-GB"/>
        </a:p>
      </dgm:t>
    </dgm:pt>
    <dgm:pt modelId="{B3850300-4381-4242-8A02-53ACF399C17C}" type="sibTrans" cxnId="{C44935A2-C8BB-434D-B7D1-C0A2CF55882C}">
      <dgm:prSet/>
      <dgm:spPr/>
      <dgm:t>
        <a:bodyPr/>
        <a:lstStyle/>
        <a:p>
          <a:endParaRPr lang="en-GB"/>
        </a:p>
      </dgm:t>
    </dgm:pt>
    <dgm:pt modelId="{7BF08787-4CE8-4B44-824F-CFA6A45356D0}">
      <dgm:prSet phldrT="[Text]" custT="1"/>
      <dgm:spPr/>
      <dgm:t>
        <a:bodyPr/>
        <a:lstStyle/>
        <a:p>
          <a:r>
            <a:rPr lang="en-GB" sz="1300" dirty="0" smtClean="0"/>
            <a:t>1999</a:t>
          </a:r>
        </a:p>
        <a:p>
          <a:r>
            <a:rPr lang="en-GB" sz="1300" dirty="0" smtClean="0"/>
            <a:t>CI Common Financial Standards for Project Management </a:t>
          </a:r>
          <a:endParaRPr lang="en-GB" sz="1300" dirty="0"/>
        </a:p>
      </dgm:t>
    </dgm:pt>
    <dgm:pt modelId="{30B9FAB0-672F-4EE3-AA6D-0C8250CE9354}" type="parTrans" cxnId="{4C6E5148-F4DB-41A8-ACBD-318F2D3FC73A}">
      <dgm:prSet/>
      <dgm:spPr/>
      <dgm:t>
        <a:bodyPr/>
        <a:lstStyle/>
        <a:p>
          <a:endParaRPr lang="en-GB"/>
        </a:p>
      </dgm:t>
    </dgm:pt>
    <dgm:pt modelId="{E07880C5-0CC0-4E9B-B6C6-BE2EDCA96830}" type="sibTrans" cxnId="{4C6E5148-F4DB-41A8-ACBD-318F2D3FC73A}">
      <dgm:prSet/>
      <dgm:spPr/>
      <dgm:t>
        <a:bodyPr/>
        <a:lstStyle/>
        <a:p>
          <a:endParaRPr lang="en-GB"/>
        </a:p>
      </dgm:t>
    </dgm:pt>
    <dgm:pt modelId="{F9EFF931-24D8-4E1E-9BD5-4904E18860D2}">
      <dgm:prSet phldrT="[Text]" custT="1"/>
      <dgm:spPr/>
      <dgm:t>
        <a:bodyPr/>
        <a:lstStyle/>
        <a:p>
          <a:r>
            <a:rPr lang="en-GB" sz="1300" dirty="0" smtClean="0"/>
            <a:t>2010</a:t>
          </a:r>
        </a:p>
        <a:p>
          <a:r>
            <a:rPr lang="en-GB" sz="1300" dirty="0" smtClean="0"/>
            <a:t>“Capacity Building in Financial Management &amp; Accountability” Program</a:t>
          </a:r>
          <a:endParaRPr lang="en-GB" sz="1300" dirty="0"/>
        </a:p>
      </dgm:t>
    </dgm:pt>
    <dgm:pt modelId="{25EAC95C-FB95-4A1F-87D8-528206337BE5}" type="parTrans" cxnId="{ED44AB8F-C2B1-41E9-9C57-16DD81DCF75F}">
      <dgm:prSet/>
      <dgm:spPr/>
      <dgm:t>
        <a:bodyPr/>
        <a:lstStyle/>
        <a:p>
          <a:endParaRPr lang="en-GB"/>
        </a:p>
      </dgm:t>
    </dgm:pt>
    <dgm:pt modelId="{2B1BF33A-1506-4292-AB67-F5A413423313}" type="sibTrans" cxnId="{ED44AB8F-C2B1-41E9-9C57-16DD81DCF75F}">
      <dgm:prSet/>
      <dgm:spPr/>
      <dgm:t>
        <a:bodyPr/>
        <a:lstStyle/>
        <a:p>
          <a:endParaRPr lang="en-GB"/>
        </a:p>
      </dgm:t>
    </dgm:pt>
    <dgm:pt modelId="{110B2BAB-6542-4C90-802D-8300914690D7}">
      <dgm:prSet phldrT="[Text]" custT="1"/>
      <dgm:spPr/>
      <dgm:t>
        <a:bodyPr/>
        <a:lstStyle/>
        <a:p>
          <a:r>
            <a:rPr lang="en-GB" sz="1300" dirty="0" smtClean="0"/>
            <a:t>2011</a:t>
          </a:r>
        </a:p>
        <a:p>
          <a:r>
            <a:rPr lang="en-GB" sz="1300" dirty="0" smtClean="0"/>
            <a:t>Developing the </a:t>
          </a:r>
          <a:r>
            <a:rPr lang="en-GB" sz="1300" u="sng" dirty="0" smtClean="0"/>
            <a:t>minimum standards</a:t>
          </a:r>
          <a:r>
            <a:rPr lang="en-GB" sz="1300" dirty="0" smtClean="0"/>
            <a:t> as defined in the Internal Rules</a:t>
          </a:r>
          <a:endParaRPr lang="en-GB" sz="1300" dirty="0"/>
        </a:p>
      </dgm:t>
    </dgm:pt>
    <dgm:pt modelId="{5221F88B-2619-48DD-8572-511BB1D0980D}" type="parTrans" cxnId="{02F7B697-A435-44A9-AF53-47FCF79843CA}">
      <dgm:prSet/>
      <dgm:spPr/>
      <dgm:t>
        <a:bodyPr/>
        <a:lstStyle/>
        <a:p>
          <a:endParaRPr lang="en-GB"/>
        </a:p>
      </dgm:t>
    </dgm:pt>
    <dgm:pt modelId="{E1D680F4-BC2F-4C24-B78B-1EC5E2FBDBD8}" type="sibTrans" cxnId="{02F7B697-A435-44A9-AF53-47FCF79843CA}">
      <dgm:prSet/>
      <dgm:spPr/>
      <dgm:t>
        <a:bodyPr/>
        <a:lstStyle/>
        <a:p>
          <a:endParaRPr lang="en-GB"/>
        </a:p>
      </dgm:t>
    </dgm:pt>
    <dgm:pt modelId="{319E0332-159D-42A5-90E1-730AC3837BBA}">
      <dgm:prSet phldrT="[Text]" custT="1"/>
      <dgm:spPr/>
      <dgm:t>
        <a:bodyPr/>
        <a:lstStyle/>
        <a:p>
          <a:r>
            <a:rPr lang="en-GB" sz="1300" dirty="0" smtClean="0"/>
            <a:t>2013</a:t>
          </a:r>
        </a:p>
        <a:p>
          <a:r>
            <a:rPr lang="en-GB" sz="1300" dirty="0" smtClean="0"/>
            <a:t>Developing the management standards thanks to Caritas Europa</a:t>
          </a:r>
          <a:endParaRPr lang="en-GB" sz="1300" dirty="0"/>
        </a:p>
      </dgm:t>
    </dgm:pt>
    <dgm:pt modelId="{53B6962A-B149-4867-A87F-AA25F2E670A4}" type="parTrans" cxnId="{63CDD3F9-76B4-4D98-AC8F-AD5B8B6CB4D8}">
      <dgm:prSet/>
      <dgm:spPr/>
      <dgm:t>
        <a:bodyPr/>
        <a:lstStyle/>
        <a:p>
          <a:endParaRPr lang="en-GB"/>
        </a:p>
      </dgm:t>
    </dgm:pt>
    <dgm:pt modelId="{E5710CE0-4FBC-45F2-ACEE-307FEDAABDC2}" type="sibTrans" cxnId="{63CDD3F9-76B4-4D98-AC8F-AD5B8B6CB4D8}">
      <dgm:prSet/>
      <dgm:spPr/>
      <dgm:t>
        <a:bodyPr/>
        <a:lstStyle/>
        <a:p>
          <a:endParaRPr lang="en-GB"/>
        </a:p>
      </dgm:t>
    </dgm:pt>
    <dgm:pt modelId="{61132C93-21DC-49B1-996F-656F2BDCE52A}" type="pres">
      <dgm:prSet presAssocID="{B0869713-5D30-442C-A24E-A86DDB95C9CB}" presName="compositeShape" presStyleCnt="0">
        <dgm:presLayoutVars>
          <dgm:dir/>
          <dgm:resizeHandles/>
        </dgm:presLayoutVars>
      </dgm:prSet>
      <dgm:spPr/>
      <dgm:t>
        <a:bodyPr/>
        <a:lstStyle/>
        <a:p>
          <a:endParaRPr lang="en-GB"/>
        </a:p>
      </dgm:t>
    </dgm:pt>
    <dgm:pt modelId="{C3498CE0-2FDD-4187-834A-0DF53E5B634E}" type="pres">
      <dgm:prSet presAssocID="{B0869713-5D30-442C-A24E-A86DDB95C9CB}" presName="pyramid" presStyleLbl="node1" presStyleIdx="0" presStyleCnt="1"/>
      <dgm:spPr>
        <a:solidFill>
          <a:schemeClr val="accent3">
            <a:lumMod val="75000"/>
          </a:schemeClr>
        </a:solidFill>
      </dgm:spPr>
    </dgm:pt>
    <dgm:pt modelId="{178A631C-E524-4095-889D-45C04757C2FB}" type="pres">
      <dgm:prSet presAssocID="{B0869713-5D30-442C-A24E-A86DDB95C9CB}" presName="theList" presStyleCnt="0"/>
      <dgm:spPr/>
    </dgm:pt>
    <dgm:pt modelId="{114DF269-A713-4AAE-8C3A-FBA20DD3A32D}" type="pres">
      <dgm:prSet presAssocID="{A8ABC982-A68B-4E5F-B857-B86A54911C13}" presName="aNode" presStyleLbl="fgAcc1" presStyleIdx="0" presStyleCnt="6" custScaleY="138410">
        <dgm:presLayoutVars>
          <dgm:bulletEnabled val="1"/>
        </dgm:presLayoutVars>
      </dgm:prSet>
      <dgm:spPr/>
      <dgm:t>
        <a:bodyPr/>
        <a:lstStyle/>
        <a:p>
          <a:endParaRPr lang="en-GB"/>
        </a:p>
      </dgm:t>
    </dgm:pt>
    <dgm:pt modelId="{2BF7E06A-0C41-4960-AD7F-7FC0C9FC3235}" type="pres">
      <dgm:prSet presAssocID="{A8ABC982-A68B-4E5F-B857-B86A54911C13}" presName="aSpace" presStyleCnt="0"/>
      <dgm:spPr/>
    </dgm:pt>
    <dgm:pt modelId="{D7449C32-44E5-4EF8-A816-79FA2A61B74C}" type="pres">
      <dgm:prSet presAssocID="{319E0332-159D-42A5-90E1-730AC3837BBA}" presName="aNode" presStyleLbl="fgAcc1" presStyleIdx="1" presStyleCnt="6" custScaleY="194170" custLinFactY="14350" custLinFactNeighborY="100000">
        <dgm:presLayoutVars>
          <dgm:bulletEnabled val="1"/>
        </dgm:presLayoutVars>
      </dgm:prSet>
      <dgm:spPr/>
      <dgm:t>
        <a:bodyPr/>
        <a:lstStyle/>
        <a:p>
          <a:endParaRPr lang="en-GB"/>
        </a:p>
      </dgm:t>
    </dgm:pt>
    <dgm:pt modelId="{E9C25362-B85C-488A-8276-732033896D2C}" type="pres">
      <dgm:prSet presAssocID="{319E0332-159D-42A5-90E1-730AC3837BBA}" presName="aSpace" presStyleCnt="0"/>
      <dgm:spPr/>
    </dgm:pt>
    <dgm:pt modelId="{9E635AF9-5162-441D-BAD7-521479723EB6}" type="pres">
      <dgm:prSet presAssocID="{110B2BAB-6542-4C90-802D-8300914690D7}" presName="aNode" presStyleLbl="fgAcc1" presStyleIdx="2" presStyleCnt="6" custScaleY="191935" custLinFactY="41339" custLinFactNeighborY="100000">
        <dgm:presLayoutVars>
          <dgm:bulletEnabled val="1"/>
        </dgm:presLayoutVars>
      </dgm:prSet>
      <dgm:spPr/>
      <dgm:t>
        <a:bodyPr/>
        <a:lstStyle/>
        <a:p>
          <a:endParaRPr lang="en-GB"/>
        </a:p>
      </dgm:t>
    </dgm:pt>
    <dgm:pt modelId="{0EEFD165-45D5-4AFE-BBBE-B92AD360E2DD}" type="pres">
      <dgm:prSet presAssocID="{110B2BAB-6542-4C90-802D-8300914690D7}" presName="aSpace" presStyleCnt="0"/>
      <dgm:spPr/>
    </dgm:pt>
    <dgm:pt modelId="{221DE2DB-97F2-4BCB-9473-938AEF0DDBDF}" type="pres">
      <dgm:prSet presAssocID="{F9EFF931-24D8-4E1E-9BD5-4904E18860D2}" presName="aNode" presStyleLbl="fgAcc1" presStyleIdx="3" presStyleCnt="6" custScaleY="179539" custLinFactY="56467" custLinFactNeighborY="100000">
        <dgm:presLayoutVars>
          <dgm:bulletEnabled val="1"/>
        </dgm:presLayoutVars>
      </dgm:prSet>
      <dgm:spPr/>
      <dgm:t>
        <a:bodyPr/>
        <a:lstStyle/>
        <a:p>
          <a:endParaRPr lang="en-GB"/>
        </a:p>
      </dgm:t>
    </dgm:pt>
    <dgm:pt modelId="{B1CEEE3F-0689-4C66-BA94-CBB75362C6E8}" type="pres">
      <dgm:prSet presAssocID="{F9EFF931-24D8-4E1E-9BD5-4904E18860D2}" presName="aSpace" presStyleCnt="0"/>
      <dgm:spPr/>
    </dgm:pt>
    <dgm:pt modelId="{872345AA-A7C7-482E-B7E6-95375D73C516}" type="pres">
      <dgm:prSet presAssocID="{751F46AB-A4BE-495E-B5BD-F54D7DA566BD}" presName="aNode" presStyleLbl="fgAcc1" presStyleIdx="4" presStyleCnt="6" custScaleY="184591" custLinFactY="78221" custLinFactNeighborY="100000">
        <dgm:presLayoutVars>
          <dgm:bulletEnabled val="1"/>
        </dgm:presLayoutVars>
      </dgm:prSet>
      <dgm:spPr/>
      <dgm:t>
        <a:bodyPr/>
        <a:lstStyle/>
        <a:p>
          <a:endParaRPr lang="en-GB"/>
        </a:p>
      </dgm:t>
    </dgm:pt>
    <dgm:pt modelId="{38B5F443-7C27-45D2-8ED0-C25E4639DC6F}" type="pres">
      <dgm:prSet presAssocID="{751F46AB-A4BE-495E-B5BD-F54D7DA566BD}" presName="aSpace" presStyleCnt="0"/>
      <dgm:spPr/>
    </dgm:pt>
    <dgm:pt modelId="{ADA98454-F26A-4838-8398-DD12160B8E85}" type="pres">
      <dgm:prSet presAssocID="{7BF08787-4CE8-4B44-824F-CFA6A45356D0}" presName="aNode" presStyleLbl="fgAcc1" presStyleIdx="5" presStyleCnt="6" custScaleY="199553" custLinFactY="94007" custLinFactNeighborY="100000">
        <dgm:presLayoutVars>
          <dgm:bulletEnabled val="1"/>
        </dgm:presLayoutVars>
      </dgm:prSet>
      <dgm:spPr/>
      <dgm:t>
        <a:bodyPr/>
        <a:lstStyle/>
        <a:p>
          <a:endParaRPr lang="en-GB"/>
        </a:p>
      </dgm:t>
    </dgm:pt>
    <dgm:pt modelId="{FB1D9028-D2E9-4BFF-898C-0E401A3AE560}" type="pres">
      <dgm:prSet presAssocID="{7BF08787-4CE8-4B44-824F-CFA6A45356D0}" presName="aSpace" presStyleCnt="0"/>
      <dgm:spPr/>
    </dgm:pt>
  </dgm:ptLst>
  <dgm:cxnLst>
    <dgm:cxn modelId="{CFCFC169-D696-4A7B-BF4C-E8C116BF2B68}" type="presOf" srcId="{110B2BAB-6542-4C90-802D-8300914690D7}" destId="{9E635AF9-5162-441D-BAD7-521479723EB6}" srcOrd="0" destOrd="0" presId="urn:microsoft.com/office/officeart/2005/8/layout/pyramid2"/>
    <dgm:cxn modelId="{4C6E5148-F4DB-41A8-ACBD-318F2D3FC73A}" srcId="{B0869713-5D30-442C-A24E-A86DDB95C9CB}" destId="{7BF08787-4CE8-4B44-824F-CFA6A45356D0}" srcOrd="5" destOrd="0" parTransId="{30B9FAB0-672F-4EE3-AA6D-0C8250CE9354}" sibTransId="{E07880C5-0CC0-4E9B-B6C6-BE2EDCA96830}"/>
    <dgm:cxn modelId="{57980CCC-A32E-49E4-A60E-077C1318C911}" type="presOf" srcId="{F9EFF931-24D8-4E1E-9BD5-4904E18860D2}" destId="{221DE2DB-97F2-4BCB-9473-938AEF0DDBDF}" srcOrd="0" destOrd="0" presId="urn:microsoft.com/office/officeart/2005/8/layout/pyramid2"/>
    <dgm:cxn modelId="{F0426C6D-2A15-4846-8DF0-DE9B02AF76DC}" type="presOf" srcId="{751F46AB-A4BE-495E-B5BD-F54D7DA566BD}" destId="{872345AA-A7C7-482E-B7E6-95375D73C516}" srcOrd="0" destOrd="0" presId="urn:microsoft.com/office/officeart/2005/8/layout/pyramid2"/>
    <dgm:cxn modelId="{63CDD3F9-76B4-4D98-AC8F-AD5B8B6CB4D8}" srcId="{B0869713-5D30-442C-A24E-A86DDB95C9CB}" destId="{319E0332-159D-42A5-90E1-730AC3837BBA}" srcOrd="1" destOrd="0" parTransId="{53B6962A-B149-4867-A87F-AA25F2E670A4}" sibTransId="{E5710CE0-4FBC-45F2-ACEE-307FEDAABDC2}"/>
    <dgm:cxn modelId="{39FD8C8C-0978-4045-9FFF-C48E4DFA3BAE}" srcId="{B0869713-5D30-442C-A24E-A86DDB95C9CB}" destId="{A8ABC982-A68B-4E5F-B857-B86A54911C13}" srcOrd="0" destOrd="0" parTransId="{5C30B3A3-D1F7-4BCA-9EFB-658C140A9075}" sibTransId="{160CDF64-D4C0-4DD0-9351-375FF0CDA3E8}"/>
    <dgm:cxn modelId="{FFCF8BE1-A189-4BEB-90BA-BE2A29266A4B}" type="presOf" srcId="{A8ABC982-A68B-4E5F-B857-B86A54911C13}" destId="{114DF269-A713-4AAE-8C3A-FBA20DD3A32D}" srcOrd="0" destOrd="0" presId="urn:microsoft.com/office/officeart/2005/8/layout/pyramid2"/>
    <dgm:cxn modelId="{2CC494EA-506C-499D-997C-90EECA703A4D}" type="presOf" srcId="{7BF08787-4CE8-4B44-824F-CFA6A45356D0}" destId="{ADA98454-F26A-4838-8398-DD12160B8E85}" srcOrd="0" destOrd="0" presId="urn:microsoft.com/office/officeart/2005/8/layout/pyramid2"/>
    <dgm:cxn modelId="{C44935A2-C8BB-434D-B7D1-C0A2CF55882C}" srcId="{B0869713-5D30-442C-A24E-A86DDB95C9CB}" destId="{751F46AB-A4BE-495E-B5BD-F54D7DA566BD}" srcOrd="4" destOrd="0" parTransId="{060D76D3-6D74-40B3-9E1C-81E65461230E}" sibTransId="{B3850300-4381-4242-8A02-53ACF399C17C}"/>
    <dgm:cxn modelId="{ED44AB8F-C2B1-41E9-9C57-16DD81DCF75F}" srcId="{B0869713-5D30-442C-A24E-A86DDB95C9CB}" destId="{F9EFF931-24D8-4E1E-9BD5-4904E18860D2}" srcOrd="3" destOrd="0" parTransId="{25EAC95C-FB95-4A1F-87D8-528206337BE5}" sibTransId="{2B1BF33A-1506-4292-AB67-F5A413423313}"/>
    <dgm:cxn modelId="{CC61287A-13B0-47C5-B2D6-EE55A710AB46}" type="presOf" srcId="{319E0332-159D-42A5-90E1-730AC3837BBA}" destId="{D7449C32-44E5-4EF8-A816-79FA2A61B74C}" srcOrd="0" destOrd="0" presId="urn:microsoft.com/office/officeart/2005/8/layout/pyramid2"/>
    <dgm:cxn modelId="{C0B950BD-CE6B-43C0-BFB9-DFC66C11B0F1}" type="presOf" srcId="{B0869713-5D30-442C-A24E-A86DDB95C9CB}" destId="{61132C93-21DC-49B1-996F-656F2BDCE52A}" srcOrd="0" destOrd="0" presId="urn:microsoft.com/office/officeart/2005/8/layout/pyramid2"/>
    <dgm:cxn modelId="{02F7B697-A435-44A9-AF53-47FCF79843CA}" srcId="{B0869713-5D30-442C-A24E-A86DDB95C9CB}" destId="{110B2BAB-6542-4C90-802D-8300914690D7}" srcOrd="2" destOrd="0" parTransId="{5221F88B-2619-48DD-8572-511BB1D0980D}" sibTransId="{E1D680F4-BC2F-4C24-B78B-1EC5E2FBDBD8}"/>
    <dgm:cxn modelId="{1E2A73A8-912F-4213-B205-167838C3E3EC}" type="presParOf" srcId="{61132C93-21DC-49B1-996F-656F2BDCE52A}" destId="{C3498CE0-2FDD-4187-834A-0DF53E5B634E}" srcOrd="0" destOrd="0" presId="urn:microsoft.com/office/officeart/2005/8/layout/pyramid2"/>
    <dgm:cxn modelId="{6B9A08B0-D1AC-44FA-BE6E-AFD101C2BFF3}" type="presParOf" srcId="{61132C93-21DC-49B1-996F-656F2BDCE52A}" destId="{178A631C-E524-4095-889D-45C04757C2FB}" srcOrd="1" destOrd="0" presId="urn:microsoft.com/office/officeart/2005/8/layout/pyramid2"/>
    <dgm:cxn modelId="{565F618E-50CA-4843-83B1-A6CEFDBC269F}" type="presParOf" srcId="{178A631C-E524-4095-889D-45C04757C2FB}" destId="{114DF269-A713-4AAE-8C3A-FBA20DD3A32D}" srcOrd="0" destOrd="0" presId="urn:microsoft.com/office/officeart/2005/8/layout/pyramid2"/>
    <dgm:cxn modelId="{D515CCAA-BB64-4EAF-A88F-9B73967B6225}" type="presParOf" srcId="{178A631C-E524-4095-889D-45C04757C2FB}" destId="{2BF7E06A-0C41-4960-AD7F-7FC0C9FC3235}" srcOrd="1" destOrd="0" presId="urn:microsoft.com/office/officeart/2005/8/layout/pyramid2"/>
    <dgm:cxn modelId="{8A074278-695C-4784-9C33-D6C2A8B15105}" type="presParOf" srcId="{178A631C-E524-4095-889D-45C04757C2FB}" destId="{D7449C32-44E5-4EF8-A816-79FA2A61B74C}" srcOrd="2" destOrd="0" presId="urn:microsoft.com/office/officeart/2005/8/layout/pyramid2"/>
    <dgm:cxn modelId="{DB8B8A37-1412-4218-9FF6-07B604B635F7}" type="presParOf" srcId="{178A631C-E524-4095-889D-45C04757C2FB}" destId="{E9C25362-B85C-488A-8276-732033896D2C}" srcOrd="3" destOrd="0" presId="urn:microsoft.com/office/officeart/2005/8/layout/pyramid2"/>
    <dgm:cxn modelId="{3439C26A-AED0-49CA-A9E5-467B47BD0D63}" type="presParOf" srcId="{178A631C-E524-4095-889D-45C04757C2FB}" destId="{9E635AF9-5162-441D-BAD7-521479723EB6}" srcOrd="4" destOrd="0" presId="urn:microsoft.com/office/officeart/2005/8/layout/pyramid2"/>
    <dgm:cxn modelId="{B784485F-CD47-4C14-87DF-8D6B465CA1B5}" type="presParOf" srcId="{178A631C-E524-4095-889D-45C04757C2FB}" destId="{0EEFD165-45D5-4AFE-BBBE-B92AD360E2DD}" srcOrd="5" destOrd="0" presId="urn:microsoft.com/office/officeart/2005/8/layout/pyramid2"/>
    <dgm:cxn modelId="{DE259C85-7892-44C3-932D-FE17B3F86A93}" type="presParOf" srcId="{178A631C-E524-4095-889D-45C04757C2FB}" destId="{221DE2DB-97F2-4BCB-9473-938AEF0DDBDF}" srcOrd="6" destOrd="0" presId="urn:microsoft.com/office/officeart/2005/8/layout/pyramid2"/>
    <dgm:cxn modelId="{63CFD4A2-9A50-4674-A3E0-9FB67936C852}" type="presParOf" srcId="{178A631C-E524-4095-889D-45C04757C2FB}" destId="{B1CEEE3F-0689-4C66-BA94-CBB75362C6E8}" srcOrd="7" destOrd="0" presId="urn:microsoft.com/office/officeart/2005/8/layout/pyramid2"/>
    <dgm:cxn modelId="{3642B8B7-528F-4BF7-8B5C-8BA4FE0E804F}" type="presParOf" srcId="{178A631C-E524-4095-889D-45C04757C2FB}" destId="{872345AA-A7C7-482E-B7E6-95375D73C516}" srcOrd="8" destOrd="0" presId="urn:microsoft.com/office/officeart/2005/8/layout/pyramid2"/>
    <dgm:cxn modelId="{0A11F40B-5675-40FD-813B-5EB1A872607D}" type="presParOf" srcId="{178A631C-E524-4095-889D-45C04757C2FB}" destId="{38B5F443-7C27-45D2-8ED0-C25E4639DC6F}" srcOrd="9" destOrd="0" presId="urn:microsoft.com/office/officeart/2005/8/layout/pyramid2"/>
    <dgm:cxn modelId="{D52ED3BA-DBDD-4F5D-A9FA-A6119AE319C5}" type="presParOf" srcId="{178A631C-E524-4095-889D-45C04757C2FB}" destId="{ADA98454-F26A-4838-8398-DD12160B8E85}" srcOrd="10" destOrd="0" presId="urn:microsoft.com/office/officeart/2005/8/layout/pyramid2"/>
    <dgm:cxn modelId="{83D7E9E4-E3C2-4CB8-BE15-72FC3869192D}" type="presParOf" srcId="{178A631C-E524-4095-889D-45C04757C2FB}" destId="{FB1D9028-D2E9-4BFF-898C-0E401A3AE560}"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98CE0-2FDD-4187-834A-0DF53E5B634E}">
      <dsp:nvSpPr>
        <dsp:cNvPr id="0" name=""/>
        <dsp:cNvSpPr/>
      </dsp:nvSpPr>
      <dsp:spPr>
        <a:xfrm>
          <a:off x="1437331" y="0"/>
          <a:ext cx="4644043" cy="4644043"/>
        </a:xfrm>
        <a:prstGeom prst="triangle">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4DF269-A713-4AAE-8C3A-FBA20DD3A32D}">
      <dsp:nvSpPr>
        <dsp:cNvPr id="0" name=""/>
        <dsp:cNvSpPr/>
      </dsp:nvSpPr>
      <dsp:spPr>
        <a:xfrm>
          <a:off x="3759353" y="465104"/>
          <a:ext cx="3018627" cy="4419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2014</a:t>
          </a:r>
        </a:p>
        <a:p>
          <a:pPr lvl="0" algn="ctr" defTabSz="577850">
            <a:lnSpc>
              <a:spcPct val="90000"/>
            </a:lnSpc>
            <a:spcBef>
              <a:spcPct val="0"/>
            </a:spcBef>
            <a:spcAft>
              <a:spcPct val="35000"/>
            </a:spcAft>
          </a:pPr>
          <a:r>
            <a:rPr lang="en-GB" sz="1300" kern="1200" dirty="0" smtClean="0"/>
            <a:t>CI Management Standards approved</a:t>
          </a:r>
          <a:endParaRPr lang="en-GB" sz="1300" kern="1200" dirty="0"/>
        </a:p>
      </dsp:txBody>
      <dsp:txXfrm>
        <a:off x="3780925" y="486676"/>
        <a:ext cx="2975483" cy="398768"/>
      </dsp:txXfrm>
    </dsp:sp>
    <dsp:sp modelId="{D7449C32-44E5-4EF8-A816-79FA2A61B74C}">
      <dsp:nvSpPr>
        <dsp:cNvPr id="0" name=""/>
        <dsp:cNvSpPr/>
      </dsp:nvSpPr>
      <dsp:spPr>
        <a:xfrm>
          <a:off x="3759353" y="1032652"/>
          <a:ext cx="3018627" cy="61994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2013</a:t>
          </a:r>
        </a:p>
        <a:p>
          <a:pPr lvl="0" algn="ctr" defTabSz="577850">
            <a:lnSpc>
              <a:spcPct val="90000"/>
            </a:lnSpc>
            <a:spcBef>
              <a:spcPct val="0"/>
            </a:spcBef>
            <a:spcAft>
              <a:spcPct val="35000"/>
            </a:spcAft>
          </a:pPr>
          <a:r>
            <a:rPr lang="en-GB" sz="1300" kern="1200" dirty="0" smtClean="0"/>
            <a:t>Developing the management standards thanks to Caritas Europa</a:t>
          </a:r>
          <a:endParaRPr lang="en-GB" sz="1300" kern="1200" dirty="0"/>
        </a:p>
      </dsp:txBody>
      <dsp:txXfrm>
        <a:off x="3789616" y="1062915"/>
        <a:ext cx="2958101" cy="559416"/>
      </dsp:txXfrm>
    </dsp:sp>
    <dsp:sp modelId="{9E635AF9-5162-441D-BAD7-521479723EB6}">
      <dsp:nvSpPr>
        <dsp:cNvPr id="0" name=""/>
        <dsp:cNvSpPr/>
      </dsp:nvSpPr>
      <dsp:spPr>
        <a:xfrm>
          <a:off x="3759353" y="1778674"/>
          <a:ext cx="3018627" cy="61280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2011</a:t>
          </a:r>
        </a:p>
        <a:p>
          <a:pPr lvl="0" algn="ctr" defTabSz="577850">
            <a:lnSpc>
              <a:spcPct val="90000"/>
            </a:lnSpc>
            <a:spcBef>
              <a:spcPct val="0"/>
            </a:spcBef>
            <a:spcAft>
              <a:spcPct val="35000"/>
            </a:spcAft>
          </a:pPr>
          <a:r>
            <a:rPr lang="en-GB" sz="1300" kern="1200" dirty="0" smtClean="0"/>
            <a:t>Developing the </a:t>
          </a:r>
          <a:r>
            <a:rPr lang="en-GB" sz="1300" u="sng" kern="1200" dirty="0" smtClean="0"/>
            <a:t>minimum standards</a:t>
          </a:r>
          <a:r>
            <a:rPr lang="en-GB" sz="1300" kern="1200" dirty="0" smtClean="0"/>
            <a:t> as defined in the Internal Rules</a:t>
          </a:r>
          <a:endParaRPr lang="en-GB" sz="1300" kern="1200" dirty="0"/>
        </a:p>
      </dsp:txBody>
      <dsp:txXfrm>
        <a:off x="3789268" y="1808589"/>
        <a:ext cx="2958797" cy="552976"/>
      </dsp:txXfrm>
    </dsp:sp>
    <dsp:sp modelId="{221DE2DB-97F2-4BCB-9473-938AEF0DDBDF}">
      <dsp:nvSpPr>
        <dsp:cNvPr id="0" name=""/>
        <dsp:cNvSpPr/>
      </dsp:nvSpPr>
      <dsp:spPr>
        <a:xfrm>
          <a:off x="3759353" y="2479690"/>
          <a:ext cx="3018627" cy="5732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2010</a:t>
          </a:r>
        </a:p>
        <a:p>
          <a:pPr lvl="0" algn="ctr" defTabSz="577850">
            <a:lnSpc>
              <a:spcPct val="90000"/>
            </a:lnSpc>
            <a:spcBef>
              <a:spcPct val="0"/>
            </a:spcBef>
            <a:spcAft>
              <a:spcPct val="35000"/>
            </a:spcAft>
          </a:pPr>
          <a:r>
            <a:rPr lang="en-GB" sz="1300" kern="1200" dirty="0" smtClean="0"/>
            <a:t>“Capacity Building in Financial Management &amp; Accountability” Program</a:t>
          </a:r>
          <a:endParaRPr lang="en-GB" sz="1300" kern="1200" dirty="0"/>
        </a:p>
      </dsp:txBody>
      <dsp:txXfrm>
        <a:off x="3787336" y="2507673"/>
        <a:ext cx="2962661" cy="517262"/>
      </dsp:txXfrm>
    </dsp:sp>
    <dsp:sp modelId="{872345AA-A7C7-482E-B7E6-95375D73C516}">
      <dsp:nvSpPr>
        <dsp:cNvPr id="0" name=""/>
        <dsp:cNvSpPr/>
      </dsp:nvSpPr>
      <dsp:spPr>
        <a:xfrm>
          <a:off x="3759353" y="3162284"/>
          <a:ext cx="3018627" cy="58935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2007 – 2009</a:t>
          </a:r>
        </a:p>
        <a:p>
          <a:pPr lvl="0" algn="ctr" defTabSz="577850">
            <a:lnSpc>
              <a:spcPct val="90000"/>
            </a:lnSpc>
            <a:spcBef>
              <a:spcPct val="0"/>
            </a:spcBef>
            <a:spcAft>
              <a:spcPct val="35000"/>
            </a:spcAft>
          </a:pPr>
          <a:r>
            <a:rPr lang="en-GB" sz="1300" kern="1200" dirty="0" smtClean="0"/>
            <a:t>To develop “transparency and quality standards”</a:t>
          </a:r>
          <a:endParaRPr lang="en-GB" sz="1300" kern="1200" dirty="0"/>
        </a:p>
      </dsp:txBody>
      <dsp:txXfrm>
        <a:off x="3788123" y="3191054"/>
        <a:ext cx="2961087" cy="531818"/>
      </dsp:txXfrm>
    </dsp:sp>
    <dsp:sp modelId="{ADA98454-F26A-4838-8398-DD12160B8E85}">
      <dsp:nvSpPr>
        <dsp:cNvPr id="0" name=""/>
        <dsp:cNvSpPr/>
      </dsp:nvSpPr>
      <dsp:spPr>
        <a:xfrm>
          <a:off x="3759353" y="3841953"/>
          <a:ext cx="3018627" cy="637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1999</a:t>
          </a:r>
        </a:p>
        <a:p>
          <a:pPr lvl="0" algn="ctr" defTabSz="577850">
            <a:lnSpc>
              <a:spcPct val="90000"/>
            </a:lnSpc>
            <a:spcBef>
              <a:spcPct val="0"/>
            </a:spcBef>
            <a:spcAft>
              <a:spcPct val="35000"/>
            </a:spcAft>
          </a:pPr>
          <a:r>
            <a:rPr lang="en-GB" sz="1300" kern="1200" dirty="0" smtClean="0"/>
            <a:t>CI Common Financial Standards for Project Management </a:t>
          </a:r>
          <a:endParaRPr lang="en-GB" sz="1300" kern="1200" dirty="0"/>
        </a:p>
      </dsp:txBody>
      <dsp:txXfrm>
        <a:off x="3790455" y="3873055"/>
        <a:ext cx="2956423" cy="57492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4EC70C1-B7CF-124E-A510-65082F46046E}" type="datetimeFigureOut">
              <a:rPr lang="en-US" smtClean="0"/>
              <a:pPr/>
              <a:t>5/11/2016</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5ED9255-6AEE-8345-9A40-10687BE090D7}" type="slidenum">
              <a:rPr lang="en-US" smtClean="0"/>
              <a:pPr/>
              <a:t>‹#›</a:t>
            </a:fld>
            <a:endParaRPr lang="en-US"/>
          </a:p>
        </p:txBody>
      </p:sp>
    </p:spTree>
    <p:extLst>
      <p:ext uri="{BB962C8B-B14F-4D97-AF65-F5344CB8AC3E}">
        <p14:creationId xmlns:p14="http://schemas.microsoft.com/office/powerpoint/2010/main" val="2693557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D938B16-650C-475A-9054-7B764C759B15}" type="datetimeFigureOut">
              <a:rPr lang="it-IT" smtClean="0"/>
              <a:pPr/>
              <a:t>11/05/2016</a:t>
            </a:fld>
            <a:endParaRPr lang="it-IT"/>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0ACB9F5-54A4-4A2E-9EDF-561BE1711F18}" type="slidenum">
              <a:rPr lang="it-IT" smtClean="0"/>
              <a:pPr/>
              <a:t>‹#›</a:t>
            </a:fld>
            <a:endParaRPr lang="it-IT"/>
          </a:p>
        </p:txBody>
      </p:sp>
    </p:spTree>
    <p:extLst>
      <p:ext uri="{BB962C8B-B14F-4D97-AF65-F5344CB8AC3E}">
        <p14:creationId xmlns:p14="http://schemas.microsoft.com/office/powerpoint/2010/main" val="2160930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State_(polity)" TargetMode="External"/><Relationship Id="rId3" Type="http://schemas.openxmlformats.org/officeDocument/2006/relationships/hyperlink" Target="https://en.wikipedia.org/wiki/Sovereign_states" TargetMode="External"/><Relationship Id="rId7" Type="http://schemas.openxmlformats.org/officeDocument/2006/relationships/hyperlink" Target="https://en.wikipedia.org/wiki/Religious_institute" TargetMode="External"/><Relationship Id="rId12" Type="http://schemas.openxmlformats.org/officeDocument/2006/relationships/hyperlink" Target="https://en.wikipedia.org/wiki/Pop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Patriarchate" TargetMode="External"/><Relationship Id="rId11" Type="http://schemas.openxmlformats.org/officeDocument/2006/relationships/hyperlink" Target="https://en.wikipedia.org/wiki/Diocese_of_Rome" TargetMode="External"/><Relationship Id="rId5" Type="http://schemas.openxmlformats.org/officeDocument/2006/relationships/hyperlink" Target="https://en.wikipedia.org/wiki/Particular_Church" TargetMode="External"/><Relationship Id="rId10" Type="http://schemas.openxmlformats.org/officeDocument/2006/relationships/hyperlink" Target="https://en.wikipedia.org/wiki/List_of_countries_by_population" TargetMode="External"/><Relationship Id="rId4" Type="http://schemas.openxmlformats.org/officeDocument/2006/relationships/hyperlink" Target="https://en.wikipedia.org/wiki/Ecclesiastical_polity" TargetMode="External"/><Relationship Id="rId9" Type="http://schemas.openxmlformats.org/officeDocument/2006/relationships/hyperlink" Target="https://en.wikipedia.org/wiki/List_of_countries_by_are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sz="1600" dirty="0" smtClean="0">
              <a:sym typeface="Wingdings" pitchFamily="2" charset="2"/>
            </a:endParaRPr>
          </a:p>
        </p:txBody>
      </p:sp>
      <p:sp>
        <p:nvSpPr>
          <p:cNvPr id="4" name="Slide Number Placeholder 3"/>
          <p:cNvSpPr>
            <a:spLocks noGrp="1"/>
          </p:cNvSpPr>
          <p:nvPr>
            <p:ph type="sldNum" sz="quarter" idx="10"/>
          </p:nvPr>
        </p:nvSpPr>
        <p:spPr/>
        <p:txBody>
          <a:bodyPr/>
          <a:lstStyle/>
          <a:p>
            <a:fld id="{90ACB9F5-54A4-4A2E-9EDF-561BE1711F18}" type="slidenum">
              <a:rPr lang="it-IT" smtClean="0"/>
              <a:pPr/>
              <a:t>1</a:t>
            </a:fld>
            <a:endParaRPr lang="it-IT"/>
          </a:p>
        </p:txBody>
      </p:sp>
    </p:spTree>
    <p:extLst>
      <p:ext uri="{BB962C8B-B14F-4D97-AF65-F5344CB8AC3E}">
        <p14:creationId xmlns:p14="http://schemas.microsoft.com/office/powerpoint/2010/main" val="71435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sz="1600" dirty="0" err="1" smtClean="0"/>
              <a:t>See</a:t>
            </a:r>
            <a:r>
              <a:rPr lang="it-IT" sz="1600" dirty="0" smtClean="0"/>
              <a:t> </a:t>
            </a:r>
            <a:r>
              <a:rPr lang="it-IT" sz="1600" dirty="0" err="1" smtClean="0"/>
              <a:t>chapter</a:t>
            </a:r>
            <a:r>
              <a:rPr lang="it-IT" sz="1600" dirty="0" smtClean="0"/>
              <a:t> 1 of the CIMS </a:t>
            </a:r>
            <a:r>
              <a:rPr lang="it-IT" sz="1600" dirty="0" err="1" smtClean="0"/>
              <a:t>Coordinators</a:t>
            </a:r>
            <a:r>
              <a:rPr lang="it-IT" sz="1600" dirty="0" smtClean="0"/>
              <a:t> </a:t>
            </a:r>
            <a:r>
              <a:rPr lang="it-IT" sz="1600" dirty="0" err="1" smtClean="0"/>
              <a:t>manual</a:t>
            </a:r>
            <a:r>
              <a:rPr lang="it-IT" sz="1600" dirty="0" smtClean="0"/>
              <a:t> </a:t>
            </a:r>
            <a:r>
              <a:rPr lang="it-IT" sz="1600" dirty="0" err="1" smtClean="0"/>
              <a:t>for</a:t>
            </a:r>
            <a:r>
              <a:rPr lang="it-IT" sz="1600" dirty="0" smtClean="0"/>
              <a:t> the </a:t>
            </a:r>
            <a:r>
              <a:rPr lang="it-IT" sz="1600" dirty="0" err="1" smtClean="0"/>
              <a:t>process</a:t>
            </a:r>
            <a:r>
              <a:rPr lang="it-IT" sz="1600" dirty="0" smtClean="0"/>
              <a:t>.</a:t>
            </a:r>
          </a:p>
          <a:p>
            <a:r>
              <a:rPr lang="it-IT" sz="1600" dirty="0" smtClean="0"/>
              <a:t>The </a:t>
            </a:r>
            <a:r>
              <a:rPr lang="it-IT" sz="1600" dirty="0" err="1" smtClean="0"/>
              <a:t>tool</a:t>
            </a:r>
            <a:r>
              <a:rPr lang="it-IT" sz="1600" dirty="0" smtClean="0"/>
              <a:t> </a:t>
            </a:r>
            <a:r>
              <a:rPr lang="it-IT" sz="1600" dirty="0" err="1" smtClean="0"/>
              <a:t>is</a:t>
            </a:r>
            <a:r>
              <a:rPr lang="it-IT" sz="1600" dirty="0" smtClean="0"/>
              <a:t> the </a:t>
            </a:r>
            <a:r>
              <a:rPr lang="it-IT" sz="1600" dirty="0" err="1" smtClean="0"/>
              <a:t>self-assessment</a:t>
            </a:r>
            <a:r>
              <a:rPr lang="it-IT" sz="1600" dirty="0" smtClean="0"/>
              <a:t> </a:t>
            </a:r>
            <a:r>
              <a:rPr lang="it-IT" sz="1600" dirty="0" err="1" smtClean="0"/>
              <a:t>questionnaire</a:t>
            </a:r>
            <a:r>
              <a:rPr lang="it-IT" sz="1600" dirty="0" smtClean="0"/>
              <a:t>, </a:t>
            </a:r>
            <a:r>
              <a:rPr lang="it-IT" sz="1600" dirty="0" err="1" smtClean="0"/>
              <a:t>appendix</a:t>
            </a:r>
            <a:r>
              <a:rPr lang="it-IT" sz="1600" dirty="0" smtClean="0"/>
              <a:t> 4.</a:t>
            </a:r>
            <a:endParaRPr lang="it-IT" sz="1600" dirty="0"/>
          </a:p>
        </p:txBody>
      </p:sp>
      <p:sp>
        <p:nvSpPr>
          <p:cNvPr id="4" name="Slide Number Placeholder 3"/>
          <p:cNvSpPr>
            <a:spLocks noGrp="1"/>
          </p:cNvSpPr>
          <p:nvPr>
            <p:ph type="sldNum" sz="quarter" idx="10"/>
          </p:nvPr>
        </p:nvSpPr>
        <p:spPr/>
        <p:txBody>
          <a:bodyPr/>
          <a:lstStyle/>
          <a:p>
            <a:fld id="{90ACB9F5-54A4-4A2E-9EDF-561BE1711F18}" type="slidenum">
              <a:rPr lang="it-IT" smtClean="0"/>
              <a:pPr/>
              <a:t>13</a:t>
            </a:fld>
            <a:endParaRPr lang="it-IT"/>
          </a:p>
        </p:txBody>
      </p:sp>
    </p:spTree>
    <p:extLst>
      <p:ext uri="{BB962C8B-B14F-4D97-AF65-F5344CB8AC3E}">
        <p14:creationId xmlns:p14="http://schemas.microsoft.com/office/powerpoint/2010/main" val="3656717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Action plan: </a:t>
            </a:r>
            <a:r>
              <a:rPr lang="en-GB" dirty="0" err="1" smtClean="0"/>
              <a:t>reg</a:t>
            </a:r>
            <a:r>
              <a:rPr lang="en-GB" baseline="0" dirty="0" smtClean="0"/>
              <a:t> </a:t>
            </a:r>
            <a:r>
              <a:rPr lang="en-GB" baseline="0" dirty="0" err="1" smtClean="0"/>
              <a:t>coord</a:t>
            </a:r>
            <a:r>
              <a:rPr lang="en-GB" baseline="0" dirty="0" smtClean="0"/>
              <a:t>, staff meetings, CI MS </a:t>
            </a:r>
            <a:r>
              <a:rPr lang="en-GB" baseline="0" dirty="0" err="1" smtClean="0"/>
              <a:t>coord</a:t>
            </a:r>
            <a:r>
              <a:rPr lang="en-GB" baseline="0" dirty="0" smtClean="0"/>
              <a:t> – follow up, newsletter, design, visualization, fundraising</a:t>
            </a:r>
            <a:endParaRPr lang="en-GB" dirty="0" smtClean="0"/>
          </a:p>
          <a:p>
            <a:r>
              <a:rPr lang="en-GB" dirty="0" smtClean="0"/>
              <a:t>Survey for the newsletter</a:t>
            </a:r>
            <a:endParaRPr lang="en-GB" dirty="0"/>
          </a:p>
        </p:txBody>
      </p:sp>
      <p:sp>
        <p:nvSpPr>
          <p:cNvPr id="4" name="Slide Number Placeholder 3"/>
          <p:cNvSpPr>
            <a:spLocks noGrp="1"/>
          </p:cNvSpPr>
          <p:nvPr>
            <p:ph type="sldNum" sz="quarter" idx="10"/>
          </p:nvPr>
        </p:nvSpPr>
        <p:spPr/>
        <p:txBody>
          <a:bodyPr/>
          <a:lstStyle/>
          <a:p>
            <a:fld id="{583E1D82-E655-4355-91D7-BCF71745C6FE}" type="slidenum">
              <a:rPr lang="en-US" smtClean="0"/>
              <a:pPr/>
              <a:t>14</a:t>
            </a:fld>
            <a:endParaRPr lang="en-US"/>
          </a:p>
        </p:txBody>
      </p:sp>
    </p:spTree>
    <p:extLst>
      <p:ext uri="{BB962C8B-B14F-4D97-AF65-F5344CB8AC3E}">
        <p14:creationId xmlns:p14="http://schemas.microsoft.com/office/powerpoint/2010/main" val="1085717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a:p>
        </p:txBody>
      </p:sp>
      <p:sp>
        <p:nvSpPr>
          <p:cNvPr id="4" name="Slide Number Placeholder 3"/>
          <p:cNvSpPr>
            <a:spLocks noGrp="1"/>
          </p:cNvSpPr>
          <p:nvPr>
            <p:ph type="sldNum" sz="quarter" idx="10"/>
          </p:nvPr>
        </p:nvSpPr>
        <p:spPr/>
        <p:txBody>
          <a:bodyPr/>
          <a:lstStyle/>
          <a:p>
            <a:fld id="{90ACB9F5-54A4-4A2E-9EDF-561BE1711F18}" type="slidenum">
              <a:rPr lang="it-IT" smtClean="0"/>
              <a:pPr/>
              <a:t>15</a:t>
            </a:fld>
            <a:endParaRPr lang="it-IT"/>
          </a:p>
        </p:txBody>
      </p:sp>
    </p:spTree>
    <p:extLst>
      <p:ext uri="{BB962C8B-B14F-4D97-AF65-F5344CB8AC3E}">
        <p14:creationId xmlns:p14="http://schemas.microsoft.com/office/powerpoint/2010/main" val="1395962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Small </a:t>
            </a:r>
            <a:r>
              <a:rPr lang="en-GB" dirty="0" err="1" smtClean="0"/>
              <a:t>Mos</a:t>
            </a:r>
            <a:r>
              <a:rPr lang="en-GB" dirty="0" smtClean="0"/>
              <a:t>: Less than five full-time staff, less than € 500,000 over the last 3 years</a:t>
            </a:r>
          </a:p>
          <a:p>
            <a:r>
              <a:rPr lang="en-GB" dirty="0" smtClean="0"/>
              <a:t>Difference:</a:t>
            </a:r>
            <a:r>
              <a:rPr lang="en-GB" baseline="0" dirty="0" smtClean="0"/>
              <a:t> </a:t>
            </a:r>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CIMS</a:t>
            </a:r>
            <a:r>
              <a:rPr lang="en-GB" sz="1200" kern="1200" dirty="0" smtClean="0">
                <a:solidFill>
                  <a:schemeClr val="tx1"/>
                </a:solidFill>
                <a:effectLst/>
                <a:latin typeface="+mn-lt"/>
                <a:ea typeface="+mn-ea"/>
                <a:cs typeface="+mn-cs"/>
              </a:rPr>
              <a:t> describe what you should do, not how to do it. The how is locally to be determined, with local law, customs and environment taken into account. </a:t>
            </a:r>
          </a:p>
          <a:p>
            <a:r>
              <a:rPr lang="en-GB" sz="1200" kern="1200" dirty="0" smtClean="0">
                <a:solidFill>
                  <a:schemeClr val="tx1"/>
                </a:solidFill>
                <a:effectLst/>
                <a:latin typeface="+mn-lt"/>
                <a:ea typeface="+mn-ea"/>
                <a:cs typeface="+mn-cs"/>
              </a:rPr>
              <a:t>Challenges</a:t>
            </a:r>
          </a:p>
          <a:p>
            <a:pPr rtl="0" eaLnBrk="1" fontAlgn="t" latinLnBrk="0" hangingPunct="1"/>
            <a:r>
              <a:rPr lang="en-GB" sz="1200" b="1" i="0" u="none" strike="noStrike" kern="1200" dirty="0" smtClean="0">
                <a:solidFill>
                  <a:schemeClr val="tx1"/>
                </a:solidFill>
                <a:effectLst/>
                <a:latin typeface="+mn-lt"/>
                <a:ea typeface="+mn-ea"/>
                <a:cs typeface="+mn-cs"/>
              </a:rPr>
              <a:t>Limited resource for doing on-site</a:t>
            </a:r>
            <a:r>
              <a:rPr lang="en-GB" sz="1200" b="1" i="0" u="none" strike="noStrike" kern="1200" baseline="0" dirty="0" smtClean="0">
                <a:solidFill>
                  <a:schemeClr val="tx1"/>
                </a:solidFill>
                <a:effectLst/>
                <a:latin typeface="+mn-lt"/>
                <a:ea typeface="+mn-ea"/>
                <a:cs typeface="+mn-cs"/>
              </a:rPr>
              <a:t> assessments</a:t>
            </a:r>
            <a:endParaRPr lang="en-GB" sz="1200" b="0" i="0" u="none" strike="noStrike" kern="1200" dirty="0" smtClean="0">
              <a:solidFill>
                <a:schemeClr val="tx1"/>
              </a:solidFill>
              <a:effectLst/>
              <a:latin typeface="+mn-lt"/>
              <a:ea typeface="+mn-ea"/>
              <a:cs typeface="+mn-cs"/>
            </a:endParaRPr>
          </a:p>
          <a:p>
            <a:pPr rtl="0" eaLnBrk="1" fontAlgn="t" latinLnBrk="0" hangingPunct="1"/>
            <a:r>
              <a:rPr lang="en-GB" sz="1200" b="0" i="0" u="none" strike="noStrike" kern="1200" dirty="0" smtClean="0">
                <a:solidFill>
                  <a:schemeClr val="tx1"/>
                </a:solidFill>
                <a:effectLst/>
                <a:latin typeface="+mn-lt"/>
                <a:ea typeface="+mn-ea"/>
                <a:cs typeface="+mn-cs"/>
              </a:rPr>
              <a:t>Sharing best practices</a:t>
            </a:r>
          </a:p>
          <a:p>
            <a:endParaRPr lang="en-GB" dirty="0"/>
          </a:p>
        </p:txBody>
      </p:sp>
      <p:sp>
        <p:nvSpPr>
          <p:cNvPr id="4" name="Slide Number Placeholder 3"/>
          <p:cNvSpPr>
            <a:spLocks noGrp="1"/>
          </p:cNvSpPr>
          <p:nvPr>
            <p:ph type="sldNum" sz="quarter" idx="10"/>
          </p:nvPr>
        </p:nvSpPr>
        <p:spPr/>
        <p:txBody>
          <a:bodyPr/>
          <a:lstStyle/>
          <a:p>
            <a:fld id="{90ACB9F5-54A4-4A2E-9EDF-561BE1711F18}" type="slidenum">
              <a:rPr lang="it-IT" smtClean="0"/>
              <a:pPr/>
              <a:t>16</a:t>
            </a:fld>
            <a:endParaRPr lang="it-IT"/>
          </a:p>
        </p:txBody>
      </p:sp>
    </p:spTree>
    <p:extLst>
      <p:ext uri="{BB962C8B-B14F-4D97-AF65-F5344CB8AC3E}">
        <p14:creationId xmlns:p14="http://schemas.microsoft.com/office/powerpoint/2010/main" val="1185498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CI MS is respecting your autonomy: they describe what policies and procedures need to be in place in a well-functioning Caritas in this day and age. They describe what you should do, not how to do it. The how is locally to be determined, with local law, customs and environment taken into account. You are the driver of the car for which the CI MS provides the infrastructure for your continuous journey to professionalism. We provided tools to assist, other MOs on the road can and will assist and you as driver also determine the speed at which you can afford to travel. The CI MS are a comprehensive system and from the assessment you will have to determine the priorities and plan for further improvement.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Another important option we offer the Confederation is to share your existing written good practice in our BAOBAB database of good practice. Here we are building a Caritas library which facilitates other forms of learning, more direct and horizontal then bilateral assistance between two partners. </a:t>
            </a:r>
            <a:endParaRPr lang="en-GB" dirty="0"/>
          </a:p>
        </p:txBody>
      </p:sp>
      <p:sp>
        <p:nvSpPr>
          <p:cNvPr id="4" name="Slide Number Placeholder 3"/>
          <p:cNvSpPr>
            <a:spLocks noGrp="1"/>
          </p:cNvSpPr>
          <p:nvPr>
            <p:ph type="sldNum" sz="quarter" idx="10"/>
          </p:nvPr>
        </p:nvSpPr>
        <p:spPr/>
        <p:txBody>
          <a:bodyPr/>
          <a:lstStyle/>
          <a:p>
            <a:fld id="{90ACB9F5-54A4-4A2E-9EDF-561BE1711F18}" type="slidenum">
              <a:rPr lang="it-IT" smtClean="0"/>
              <a:pPr/>
              <a:t>17</a:t>
            </a:fld>
            <a:endParaRPr lang="it-IT"/>
          </a:p>
        </p:txBody>
      </p:sp>
    </p:spTree>
    <p:extLst>
      <p:ext uri="{BB962C8B-B14F-4D97-AF65-F5344CB8AC3E}">
        <p14:creationId xmlns:p14="http://schemas.microsoft.com/office/powerpoint/2010/main" val="749550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 message from the Holy Father.</a:t>
            </a:r>
          </a:p>
          <a:p>
            <a:r>
              <a:rPr lang="en-US" sz="1400" dirty="0" smtClean="0"/>
              <a:t>It is a strong appeal to us as Caritas to continue on this road, which is in keeping with the Pope’s vision for the Church at large: to reach out to the poor and the marginalized and make sure that the administration and financial side of the church is being run in an honest and transparent manner, which gives us comfort that it is being controlled one way or another so that the money can go for the intended purpose.</a:t>
            </a:r>
            <a:endParaRPr lang="it-IT" sz="1400" dirty="0" smtClean="0"/>
          </a:p>
          <a:p>
            <a:endParaRPr lang="en-US" dirty="0" smtClean="0"/>
          </a:p>
          <a:p>
            <a:endParaRPr lang="en-US" dirty="0" smtClean="0"/>
          </a:p>
          <a:p>
            <a:endParaRPr lang="en-US" dirty="0" smtClean="0"/>
          </a:p>
          <a:p>
            <a:r>
              <a:rPr lang="en-US" dirty="0" smtClean="0"/>
              <a:t>&lt;Message </a:t>
            </a:r>
            <a:r>
              <a:rPr lang="en-US" dirty="0" err="1" smtClean="0"/>
              <a:t>vizualisation</a:t>
            </a:r>
            <a:r>
              <a:rPr lang="en-US" dirty="0" smtClean="0"/>
              <a:t> in this slide to be replaced by ‘newsletter version’ – if ready on time&gt;</a:t>
            </a:r>
            <a:endParaRPr lang="en-US" dirty="0"/>
          </a:p>
        </p:txBody>
      </p:sp>
      <p:sp>
        <p:nvSpPr>
          <p:cNvPr id="4" name="Slide Number Placeholder 3"/>
          <p:cNvSpPr>
            <a:spLocks noGrp="1"/>
          </p:cNvSpPr>
          <p:nvPr>
            <p:ph type="sldNum" sz="quarter" idx="10"/>
          </p:nvPr>
        </p:nvSpPr>
        <p:spPr/>
        <p:txBody>
          <a:bodyPr/>
          <a:lstStyle/>
          <a:p>
            <a:fld id="{583E1D82-E655-4355-91D7-BCF71745C6FE}" type="slidenum">
              <a:rPr lang="en-US" smtClean="0"/>
              <a:pPr/>
              <a:t>18</a:t>
            </a:fld>
            <a:endParaRPr lang="en-US"/>
          </a:p>
        </p:txBody>
      </p:sp>
    </p:spTree>
    <p:extLst>
      <p:ext uri="{BB962C8B-B14F-4D97-AF65-F5344CB8AC3E}">
        <p14:creationId xmlns:p14="http://schemas.microsoft.com/office/powerpoint/2010/main" val="253461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Caritas </a:t>
            </a:r>
            <a:r>
              <a:rPr lang="en-GB" dirty="0" err="1" smtClean="0">
                <a:effectLst/>
              </a:rPr>
              <a:t>Internationalis</a:t>
            </a:r>
            <a:r>
              <a:rPr lang="en-GB" dirty="0" smtClean="0">
                <a:effectLst/>
              </a:rPr>
              <a:t> is confederation of over 160 members who are working at the grassroots in almost every country of the world. Caritas </a:t>
            </a:r>
            <a:r>
              <a:rPr lang="en-GB" dirty="0" err="1" smtClean="0">
                <a:effectLst/>
              </a:rPr>
              <a:t>Internationalis</a:t>
            </a:r>
            <a:r>
              <a:rPr lang="en-GB" dirty="0" smtClean="0">
                <a:effectLst/>
              </a:rPr>
              <a:t> has its headquarters in Rome – co-ordinating emergency operations, formulating development policy and advocating for a better world for everyone. All national Caritas organisations are members of their own regional Caritas networks (Europe,</a:t>
            </a:r>
            <a:r>
              <a:rPr lang="en-GB" baseline="0" dirty="0" smtClean="0">
                <a:effectLst/>
              </a:rPr>
              <a:t> Asia, Africa, MONA, North Am, Latin America, Oceania</a:t>
            </a:r>
            <a:r>
              <a:rPr lang="en-GB" dirty="0" smtClean="0">
                <a:effectLst/>
              </a:rPr>
              <a:t>) and the international confederation.</a:t>
            </a:r>
            <a:endParaRPr lang="en-GB" dirty="0"/>
          </a:p>
        </p:txBody>
      </p:sp>
      <p:sp>
        <p:nvSpPr>
          <p:cNvPr id="4" name="Slide Number Placeholder 3"/>
          <p:cNvSpPr>
            <a:spLocks noGrp="1"/>
          </p:cNvSpPr>
          <p:nvPr>
            <p:ph type="sldNum" sz="quarter" idx="10"/>
          </p:nvPr>
        </p:nvSpPr>
        <p:spPr/>
        <p:txBody>
          <a:bodyPr/>
          <a:lstStyle/>
          <a:p>
            <a:fld id="{90ACB9F5-54A4-4A2E-9EDF-561BE1711F18}" type="slidenum">
              <a:rPr lang="it-IT" smtClean="0"/>
              <a:pPr/>
              <a:t>2</a:t>
            </a:fld>
            <a:endParaRPr lang="it-IT"/>
          </a:p>
        </p:txBody>
      </p:sp>
    </p:spTree>
    <p:extLst>
      <p:ext uri="{BB962C8B-B14F-4D97-AF65-F5344CB8AC3E}">
        <p14:creationId xmlns:p14="http://schemas.microsoft.com/office/powerpoint/2010/main" val="2700007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Holy</a:t>
            </a:r>
            <a:r>
              <a:rPr lang="en-GB" baseline="0" dirty="0" smtClean="0">
                <a:effectLst/>
              </a:rPr>
              <a:t> See is </a:t>
            </a:r>
            <a:r>
              <a:rPr lang="en-GB" dirty="0" smtClean="0">
                <a:effectLst/>
              </a:rPr>
              <a:t>an independent </a:t>
            </a:r>
            <a:r>
              <a:rPr lang="en-GB" dirty="0" smtClean="0">
                <a:effectLst/>
                <a:hlinkClick r:id="rId3" tooltip="Sovereign states"/>
              </a:rPr>
              <a:t>sovereign entity</a:t>
            </a:r>
            <a:r>
              <a:rPr lang="en-GB" dirty="0" smtClean="0">
                <a:effectLst/>
              </a:rPr>
              <a:t>, it is responsible for the </a:t>
            </a:r>
            <a:r>
              <a:rPr lang="en-GB" dirty="0" smtClean="0">
                <a:effectLst/>
                <a:hlinkClick r:id="rId4" tooltip="Ecclesiastical polity"/>
              </a:rPr>
              <a:t>governance</a:t>
            </a:r>
            <a:r>
              <a:rPr lang="en-GB" dirty="0" smtClean="0">
                <a:effectLst/>
              </a:rPr>
              <a:t> of all Catholics, organised in their </a:t>
            </a:r>
            <a:r>
              <a:rPr lang="en-GB" dirty="0" smtClean="0">
                <a:effectLst/>
                <a:hlinkClick r:id="rId5" tooltip="Particular Church"/>
              </a:rPr>
              <a:t>Particular Churches</a:t>
            </a:r>
            <a:r>
              <a:rPr lang="en-GB" dirty="0" smtClean="0">
                <a:effectLst/>
              </a:rPr>
              <a:t>, </a:t>
            </a:r>
            <a:r>
              <a:rPr lang="en-GB" dirty="0" smtClean="0">
                <a:effectLst/>
                <a:hlinkClick r:id="rId6" tooltip="Patriarchate"/>
              </a:rPr>
              <a:t>Patriarchates</a:t>
            </a:r>
            <a:r>
              <a:rPr lang="en-GB" dirty="0" smtClean="0">
                <a:effectLst/>
              </a:rPr>
              <a:t> and </a:t>
            </a:r>
            <a:r>
              <a:rPr lang="en-GB" dirty="0" smtClean="0">
                <a:effectLst/>
                <a:hlinkClick r:id="rId7" tooltip="Religious institute"/>
              </a:rPr>
              <a:t>religious institutes</a:t>
            </a:r>
            <a:r>
              <a:rPr lang="en-GB" dirty="0" smtClean="0">
                <a:effectLst/>
              </a:rPr>
              <a:t>. Diplomatically, the Holy See acts and speaks for the whole church. The "Holy See" is not the same entity as the "Vatican City State“. The</a:t>
            </a:r>
            <a:r>
              <a:rPr lang="en-GB" baseline="0" dirty="0" smtClean="0">
                <a:effectLst/>
              </a:rPr>
              <a:t> Vatican City State is </a:t>
            </a:r>
            <a:r>
              <a:rPr lang="en-GB" dirty="0" smtClean="0">
                <a:effectLst/>
              </a:rPr>
              <a:t>the smallest </a:t>
            </a:r>
            <a:r>
              <a:rPr lang="en-GB" dirty="0" smtClean="0">
                <a:effectLst/>
                <a:hlinkClick r:id="rId8" tooltip="State (polity)"/>
              </a:rPr>
              <a:t>state</a:t>
            </a:r>
            <a:r>
              <a:rPr lang="en-GB" dirty="0" smtClean="0">
                <a:effectLst/>
              </a:rPr>
              <a:t> in the world by both </a:t>
            </a:r>
            <a:r>
              <a:rPr lang="en-GB" dirty="0" smtClean="0">
                <a:effectLst/>
                <a:hlinkClick r:id="rId9" tooltip="List of countries by area"/>
              </a:rPr>
              <a:t>area</a:t>
            </a:r>
            <a:r>
              <a:rPr lang="en-GB" dirty="0" smtClean="0">
                <a:effectLst/>
              </a:rPr>
              <a:t> and </a:t>
            </a:r>
            <a:r>
              <a:rPr lang="en-GB" dirty="0" smtClean="0">
                <a:effectLst/>
                <a:hlinkClick r:id="rId10" tooltip="List of countries by population"/>
              </a:rPr>
              <a:t>population</a:t>
            </a:r>
            <a:r>
              <a:rPr lang="en-GB" baseline="0" dirty="0" smtClean="0">
                <a:effectLst/>
              </a:rPr>
              <a:t> </a:t>
            </a:r>
            <a:r>
              <a:rPr lang="en-GB" dirty="0" smtClean="0">
                <a:effectLst/>
              </a:rPr>
              <a:t>ruled by the Bishop of </a:t>
            </a:r>
            <a:r>
              <a:rPr lang="en-GB" dirty="0" smtClean="0">
                <a:effectLst/>
                <a:hlinkClick r:id="rId11" tooltip="Diocese of Rome"/>
              </a:rPr>
              <a:t>Rome</a:t>
            </a:r>
            <a:r>
              <a:rPr lang="en-GB" dirty="0" smtClean="0">
                <a:effectLst/>
              </a:rPr>
              <a:t> – the </a:t>
            </a:r>
            <a:r>
              <a:rPr lang="en-GB" dirty="0" smtClean="0">
                <a:effectLst/>
                <a:hlinkClick r:id="rId12" tooltip="Pope"/>
              </a:rPr>
              <a:t>Pope</a:t>
            </a:r>
            <a:r>
              <a:rPr lang="en-GB" dirty="0" smtClean="0">
                <a:effectLst/>
              </a:rPr>
              <a:t>. </a:t>
            </a:r>
          </a:p>
          <a:p>
            <a:endParaRPr lang="en-GB" dirty="0" smtClean="0">
              <a:effectLst/>
            </a:endParaRPr>
          </a:p>
          <a:p>
            <a:r>
              <a:rPr lang="en-GB" b="1" i="1" dirty="0" smtClean="0">
                <a:effectLst/>
              </a:rPr>
              <a:t>Our President</a:t>
            </a:r>
            <a:r>
              <a:rPr lang="en-GB" dirty="0" smtClean="0">
                <a:effectLst/>
              </a:rPr>
              <a:t/>
            </a:r>
            <a:br>
              <a:rPr lang="en-GB" dirty="0" smtClean="0">
                <a:effectLst/>
              </a:rPr>
            </a:br>
            <a:r>
              <a:rPr lang="en-GB" dirty="0" smtClean="0">
                <a:effectLst/>
              </a:rPr>
              <a:t>The President is the global representative of Caritas </a:t>
            </a:r>
            <a:r>
              <a:rPr lang="en-GB" dirty="0" err="1" smtClean="0">
                <a:effectLst/>
              </a:rPr>
              <a:t>Internationalis</a:t>
            </a:r>
            <a:r>
              <a:rPr lang="en-GB" dirty="0" smtClean="0">
                <a:effectLst/>
              </a:rPr>
              <a:t>. The current incumbent is Cardinal Luis Antonio </a:t>
            </a:r>
            <a:r>
              <a:rPr lang="en-GB" dirty="0" err="1" smtClean="0">
                <a:effectLst/>
              </a:rPr>
              <a:t>Gokim</a:t>
            </a:r>
            <a:r>
              <a:rPr lang="en-GB" dirty="0" smtClean="0">
                <a:effectLst/>
              </a:rPr>
              <a:t> </a:t>
            </a:r>
            <a:r>
              <a:rPr lang="en-GB" dirty="0" err="1" smtClean="0">
                <a:effectLst/>
              </a:rPr>
              <a:t>Tagle</a:t>
            </a:r>
            <a:r>
              <a:rPr lang="en-GB" dirty="0" smtClean="0">
                <a:effectLst/>
              </a:rPr>
              <a:t>. He was elected President at the 20th General Assembly in May 2015.</a:t>
            </a:r>
          </a:p>
          <a:p>
            <a:r>
              <a:rPr lang="en-GB" b="1" i="1" dirty="0" smtClean="0">
                <a:effectLst/>
              </a:rPr>
              <a:t>Our Secretary General</a:t>
            </a:r>
            <a:r>
              <a:rPr lang="en-GB" dirty="0" smtClean="0">
                <a:effectLst/>
              </a:rPr>
              <a:t/>
            </a:r>
            <a:br>
              <a:rPr lang="en-GB" dirty="0" smtClean="0">
                <a:effectLst/>
              </a:rPr>
            </a:br>
            <a:r>
              <a:rPr lang="en-GB" dirty="0" smtClean="0">
                <a:effectLst/>
              </a:rPr>
              <a:t>The Chief Executive Officer of Caritas </a:t>
            </a:r>
            <a:r>
              <a:rPr lang="en-GB" dirty="0" err="1" smtClean="0">
                <a:effectLst/>
              </a:rPr>
              <a:t>Internationalis</a:t>
            </a:r>
            <a:r>
              <a:rPr lang="en-GB" dirty="0" smtClean="0">
                <a:effectLst/>
              </a:rPr>
              <a:t> is Michel Roy. He was elected for a second term as Secretary General at the 20th General Assembly in May 2015.</a:t>
            </a:r>
          </a:p>
          <a:p>
            <a:r>
              <a:rPr lang="en-GB" b="1" i="1" dirty="0" smtClean="0">
                <a:effectLst/>
              </a:rPr>
              <a:t>Our Treasurer</a:t>
            </a:r>
            <a:r>
              <a:rPr lang="en-GB" dirty="0" smtClean="0">
                <a:effectLst/>
              </a:rPr>
              <a:t/>
            </a:r>
            <a:br>
              <a:rPr lang="en-GB" dirty="0" smtClean="0">
                <a:effectLst/>
              </a:rPr>
            </a:br>
            <a:r>
              <a:rPr lang="en-GB" dirty="0" smtClean="0">
                <a:effectLst/>
              </a:rPr>
              <a:t>Alexander </a:t>
            </a:r>
            <a:r>
              <a:rPr lang="en-GB" dirty="0" err="1" smtClean="0">
                <a:effectLst/>
              </a:rPr>
              <a:t>Bodmann</a:t>
            </a:r>
            <a:r>
              <a:rPr lang="en-GB" dirty="0" smtClean="0">
                <a:effectLst/>
              </a:rPr>
              <a:t> is the treasurer of Caritas </a:t>
            </a:r>
            <a:r>
              <a:rPr lang="en-GB" dirty="0" err="1" smtClean="0">
                <a:effectLst/>
              </a:rPr>
              <a:t>Internationalis</a:t>
            </a:r>
            <a:r>
              <a:rPr lang="en-GB" dirty="0" smtClean="0">
                <a:effectLst/>
              </a:rPr>
              <a:t>. He was elected in May 2015.</a:t>
            </a:r>
            <a:endParaRPr lang="en-GB" dirty="0">
              <a:effectLst/>
            </a:endParaRPr>
          </a:p>
        </p:txBody>
      </p:sp>
      <p:sp>
        <p:nvSpPr>
          <p:cNvPr id="4" name="Slide Number Placeholder 3"/>
          <p:cNvSpPr>
            <a:spLocks noGrp="1"/>
          </p:cNvSpPr>
          <p:nvPr>
            <p:ph type="sldNum" sz="quarter" idx="10"/>
          </p:nvPr>
        </p:nvSpPr>
        <p:spPr/>
        <p:txBody>
          <a:bodyPr/>
          <a:lstStyle/>
          <a:p>
            <a:fld id="{90ACB9F5-54A4-4A2E-9EDF-561BE1711F18}" type="slidenum">
              <a:rPr lang="it-IT" smtClean="0"/>
              <a:pPr/>
              <a:t>3</a:t>
            </a:fld>
            <a:endParaRPr lang="it-IT"/>
          </a:p>
        </p:txBody>
      </p:sp>
    </p:spTree>
    <p:extLst>
      <p:ext uri="{BB962C8B-B14F-4D97-AF65-F5344CB8AC3E}">
        <p14:creationId xmlns:p14="http://schemas.microsoft.com/office/powerpoint/2010/main" val="4125377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CI MS effective for </a:t>
            </a:r>
            <a:r>
              <a:rPr lang="en-GB" sz="1200" b="1" i="0" u="none" strike="noStrike" kern="1200" baseline="0" dirty="0" smtClean="0">
                <a:solidFill>
                  <a:schemeClr val="tx1"/>
                </a:solidFill>
                <a:latin typeface="+mn-lt"/>
                <a:ea typeface="+mn-ea"/>
                <a:cs typeface="+mn-cs"/>
              </a:rPr>
              <a:t>all </a:t>
            </a:r>
            <a:r>
              <a:rPr lang="en-GB" sz="1200" b="0" i="0" u="none" strike="noStrike" kern="1200" baseline="0" dirty="0" smtClean="0">
                <a:solidFill>
                  <a:schemeClr val="tx1"/>
                </a:solidFill>
                <a:latin typeface="+mn-lt"/>
                <a:ea typeface="+mn-ea"/>
                <a:cs typeface="+mn-cs"/>
              </a:rPr>
              <a:t>Member Organisations as of 1st January 2015.  Experimental phase: 2015 – 2018. </a:t>
            </a:r>
            <a:r>
              <a:rPr lang="en-GB" sz="1200" b="0" i="0" u="none" strike="noStrike" kern="1200" baseline="0" dirty="0" err="1" smtClean="0">
                <a:solidFill>
                  <a:schemeClr val="tx1"/>
                </a:solidFill>
                <a:latin typeface="+mn-lt"/>
                <a:ea typeface="+mn-ea"/>
                <a:cs typeface="+mn-cs"/>
              </a:rPr>
              <a:t>Mos</a:t>
            </a:r>
            <a:r>
              <a:rPr lang="en-GB" sz="1200" b="0" i="0" u="none" strike="noStrike" kern="1200" baseline="0" dirty="0" smtClean="0">
                <a:solidFill>
                  <a:schemeClr val="tx1"/>
                </a:solidFill>
                <a:latin typeface="+mn-lt"/>
                <a:ea typeface="+mn-ea"/>
                <a:cs typeface="+mn-cs"/>
              </a:rPr>
              <a:t> have to be assessed every 4 years.</a:t>
            </a:r>
          </a:p>
          <a:p>
            <a:r>
              <a:rPr lang="en-GB" sz="1200" b="0" i="0" u="none" strike="noStrike" kern="1200" baseline="0" dirty="0" smtClean="0">
                <a:solidFill>
                  <a:schemeClr val="tx1"/>
                </a:solidFill>
                <a:latin typeface="+mn-lt"/>
                <a:ea typeface="+mn-ea"/>
                <a:cs typeface="+mn-cs"/>
              </a:rPr>
              <a:t>The scope of the Management Standards derives from Internal Rule 1.3.: </a:t>
            </a:r>
            <a:r>
              <a:rPr lang="en-GB" sz="1200" b="0" i="1" u="none" strike="noStrike" kern="1200" baseline="0" dirty="0" smtClean="0">
                <a:solidFill>
                  <a:schemeClr val="tx1"/>
                </a:solidFill>
                <a:latin typeface="+mn-lt"/>
                <a:ea typeface="+mn-ea"/>
                <a:cs typeface="+mn-cs"/>
              </a:rPr>
              <a:t>“</a:t>
            </a:r>
            <a:r>
              <a:rPr lang="en-GB" sz="1200" b="1" i="1" u="none" strike="noStrike" kern="1200" baseline="0" dirty="0" smtClean="0">
                <a:solidFill>
                  <a:schemeClr val="tx1"/>
                </a:solidFill>
                <a:latin typeface="+mn-lt"/>
                <a:ea typeface="+mn-ea"/>
                <a:cs typeface="+mn-cs"/>
              </a:rPr>
              <a:t>Member Organisations must meet minimum standards of ① governance, ② organizational infrastructure, ③ financial viability and accountability and ④ compliance with ethical codes of conduct, as decided by the Representative Council. They remain autonomous in their juridical, financial and contractual status”. </a:t>
            </a:r>
          </a:p>
          <a:p>
            <a:endParaRPr lang="en-GB" sz="1200" b="1" i="1" u="none" strike="noStrike" kern="1200" baseline="0" dirty="0" smtClean="0">
              <a:solidFill>
                <a:schemeClr val="tx1"/>
              </a:solidFill>
              <a:latin typeface="+mn-lt"/>
              <a:ea typeface="+mn-ea"/>
              <a:cs typeface="+mn-cs"/>
            </a:endParaRPr>
          </a:p>
          <a:p>
            <a:pPr marL="0" indent="0">
              <a:buNone/>
            </a:pPr>
            <a:r>
              <a:rPr lang="en-US" sz="1050" dirty="0" smtClean="0"/>
              <a:t>From letter CI Secretary General to all MOs re: CI MS, 11 June 2014:</a:t>
            </a:r>
          </a:p>
          <a:p>
            <a:pPr marL="0" indent="0">
              <a:buNone/>
            </a:pPr>
            <a:endParaRPr lang="en-US" sz="1050" dirty="0" smtClean="0">
              <a:solidFill>
                <a:srgbClr val="FF0000"/>
              </a:solidFill>
            </a:endParaRPr>
          </a:p>
          <a:p>
            <a:pPr marL="0" indent="0">
              <a:buNone/>
            </a:pPr>
            <a:r>
              <a:rPr lang="en-US" sz="1200" dirty="0" smtClean="0">
                <a:solidFill>
                  <a:srgbClr val="C00000"/>
                </a:solidFill>
              </a:rPr>
              <a:t>The CI Management Standards are a tool for each MO to check its own </a:t>
            </a:r>
            <a:r>
              <a:rPr lang="en-US" sz="1200" dirty="0" err="1" smtClean="0">
                <a:solidFill>
                  <a:srgbClr val="C00000"/>
                </a:solidFill>
              </a:rPr>
              <a:t>organisational</a:t>
            </a:r>
            <a:r>
              <a:rPr lang="en-US" sz="1200" dirty="0" smtClean="0">
                <a:solidFill>
                  <a:srgbClr val="C00000"/>
                </a:solidFill>
              </a:rPr>
              <a:t> ‘well-being’ and identify areas for improvement, </a:t>
            </a:r>
          </a:p>
          <a:p>
            <a:pPr marL="0" indent="0">
              <a:buNone/>
            </a:pPr>
            <a:r>
              <a:rPr lang="en-US" sz="1200" dirty="0" smtClean="0">
                <a:solidFill>
                  <a:schemeClr val="tx2">
                    <a:lumMod val="75000"/>
                  </a:schemeClr>
                </a:solidFill>
              </a:rPr>
              <a:t>and to help MOs in their own institutional development. </a:t>
            </a:r>
          </a:p>
          <a:p>
            <a:pPr marL="0" indent="0">
              <a:buNone/>
            </a:pPr>
            <a:r>
              <a:rPr lang="en-US" sz="1200" dirty="0" smtClean="0">
                <a:solidFill>
                  <a:srgbClr val="FF0000"/>
                </a:solidFill>
              </a:rPr>
              <a:t>In addition they serve as a point of reference for strengthening the Caritas confederation as a whole. </a:t>
            </a:r>
            <a:endParaRPr lang="en-GB" dirty="0"/>
          </a:p>
        </p:txBody>
      </p:sp>
      <p:sp>
        <p:nvSpPr>
          <p:cNvPr id="4" name="Slide Number Placeholder 3"/>
          <p:cNvSpPr>
            <a:spLocks noGrp="1"/>
          </p:cNvSpPr>
          <p:nvPr>
            <p:ph type="sldNum" sz="quarter" idx="10"/>
          </p:nvPr>
        </p:nvSpPr>
        <p:spPr/>
        <p:txBody>
          <a:bodyPr/>
          <a:lstStyle/>
          <a:p>
            <a:fld id="{90ACB9F5-54A4-4A2E-9EDF-561BE1711F18}" type="slidenum">
              <a:rPr lang="it-IT" smtClean="0"/>
              <a:pPr/>
              <a:t>5</a:t>
            </a:fld>
            <a:endParaRPr lang="it-IT"/>
          </a:p>
        </p:txBody>
      </p:sp>
    </p:spTree>
    <p:extLst>
      <p:ext uri="{BB962C8B-B14F-4D97-AF65-F5344CB8AC3E}">
        <p14:creationId xmlns:p14="http://schemas.microsoft.com/office/powerpoint/2010/main" val="3587714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u="none" strike="noStrike" kern="1200" baseline="0" dirty="0" smtClean="0">
                <a:solidFill>
                  <a:schemeClr val="tx1"/>
                </a:solidFill>
                <a:latin typeface="+mn-lt"/>
                <a:ea typeface="+mn-ea"/>
                <a:cs typeface="+mn-cs"/>
              </a:rPr>
              <a:t>The four Management Standards each consist of eight articles.</a:t>
            </a:r>
            <a:endParaRPr lang="it-IT" sz="1600" dirty="0"/>
          </a:p>
        </p:txBody>
      </p:sp>
      <p:sp>
        <p:nvSpPr>
          <p:cNvPr id="4" name="Slide Number Placeholder 3"/>
          <p:cNvSpPr>
            <a:spLocks noGrp="1"/>
          </p:cNvSpPr>
          <p:nvPr>
            <p:ph type="sldNum" sz="quarter" idx="10"/>
          </p:nvPr>
        </p:nvSpPr>
        <p:spPr/>
        <p:txBody>
          <a:bodyPr/>
          <a:lstStyle/>
          <a:p>
            <a:fld id="{90ACB9F5-54A4-4A2E-9EDF-561BE1711F18}" type="slidenum">
              <a:rPr lang="it-IT" smtClean="0"/>
              <a:pPr/>
              <a:t>6</a:t>
            </a:fld>
            <a:endParaRPr lang="it-IT"/>
          </a:p>
        </p:txBody>
      </p:sp>
    </p:spTree>
    <p:extLst>
      <p:ext uri="{BB962C8B-B14F-4D97-AF65-F5344CB8AC3E}">
        <p14:creationId xmlns:p14="http://schemas.microsoft.com/office/powerpoint/2010/main" val="401526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r>
              <a:rPr lang="en-US" sz="800" dirty="0" smtClean="0"/>
              <a:t>Appoint CI MS Coordinator: as soon as possible </a:t>
            </a:r>
          </a:p>
          <a:p>
            <a:pPr marL="0" indent="0"/>
            <a:r>
              <a:rPr lang="en-US" sz="800" dirty="0" smtClean="0"/>
              <a:t>Acknowledge CI MS: as soon as possible (in any case before 31 December 2015)</a:t>
            </a:r>
          </a:p>
          <a:p>
            <a:pPr marL="0" indent="0"/>
            <a:r>
              <a:rPr lang="en-US" sz="800" dirty="0" smtClean="0"/>
              <a:t>Adopt / adapt Codes: 31 December 2015</a:t>
            </a:r>
          </a:p>
          <a:p>
            <a:pPr marL="0" indent="0"/>
            <a:r>
              <a:rPr lang="en-US" sz="800" dirty="0" smtClean="0"/>
              <a:t>Submitting documents for assessment: 30 June 2016</a:t>
            </a:r>
          </a:p>
          <a:p>
            <a:pPr marL="0" indent="0">
              <a:buNone/>
            </a:pPr>
            <a:endParaRPr lang="en-US" sz="800" dirty="0" smtClean="0"/>
          </a:p>
          <a:p>
            <a:pPr marL="0" indent="0">
              <a:buNone/>
            </a:pPr>
            <a:r>
              <a:rPr lang="en-US" sz="800" i="1" dirty="0" smtClean="0"/>
              <a:t>Optional</a:t>
            </a:r>
            <a:r>
              <a:rPr lang="en-US" sz="800" dirty="0" smtClean="0"/>
              <a:t>:</a:t>
            </a:r>
          </a:p>
          <a:p>
            <a:pPr marL="0" indent="0"/>
            <a:r>
              <a:rPr lang="en-US" sz="800" dirty="0" smtClean="0"/>
              <a:t>Present candidate assessor(s)</a:t>
            </a:r>
            <a:endParaRPr lang="en-US" sz="500" dirty="0"/>
          </a:p>
        </p:txBody>
      </p:sp>
      <p:sp>
        <p:nvSpPr>
          <p:cNvPr id="4" name="Slide Number Placeholder 3"/>
          <p:cNvSpPr>
            <a:spLocks noGrp="1"/>
          </p:cNvSpPr>
          <p:nvPr>
            <p:ph type="sldNum" sz="quarter" idx="10"/>
          </p:nvPr>
        </p:nvSpPr>
        <p:spPr/>
        <p:txBody>
          <a:bodyPr/>
          <a:lstStyle/>
          <a:p>
            <a:fld id="{90ACB9F5-54A4-4A2E-9EDF-561BE1711F18}" type="slidenum">
              <a:rPr lang="it-IT" smtClean="0"/>
              <a:pPr/>
              <a:t>7</a:t>
            </a:fld>
            <a:endParaRPr lang="it-IT"/>
          </a:p>
        </p:txBody>
      </p:sp>
    </p:spTree>
    <p:extLst>
      <p:ext uri="{BB962C8B-B14F-4D97-AF65-F5344CB8AC3E}">
        <p14:creationId xmlns:p14="http://schemas.microsoft.com/office/powerpoint/2010/main" val="2425200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Regional coordinators regularly receive a summary </a:t>
            </a:r>
          </a:p>
          <a:p>
            <a:r>
              <a:rPr lang="en-US" sz="1200" kern="1200" dirty="0" smtClean="0">
                <a:solidFill>
                  <a:schemeClr val="tx1"/>
                </a:solidFill>
                <a:effectLst/>
                <a:latin typeface="+mn-lt"/>
                <a:ea typeface="+mn-ea"/>
                <a:cs typeface="+mn-cs"/>
              </a:rPr>
              <a:t>Update Newsletter:</a:t>
            </a:r>
          </a:p>
          <a:p>
            <a:pPr lvl="0"/>
            <a:r>
              <a:rPr lang="en-US" sz="1200" kern="1200" dirty="0" smtClean="0">
                <a:solidFill>
                  <a:schemeClr val="tx1"/>
                </a:solidFill>
                <a:effectLst/>
                <a:latin typeface="+mn-lt"/>
                <a:ea typeface="+mn-ea"/>
                <a:cs typeface="+mn-cs"/>
              </a:rPr>
              <a:t>Where to send the adopted Codes?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Can a coordinator be an assessor too?</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How to share best practices and where to send the documents?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is the deadline for assessment and where to send the documentations?</a:t>
            </a:r>
            <a:endParaRPr lang="en-GB" sz="120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trainings that are organized for the CI MS coordinators and the assessors are also a platform that serves for clarifying questions that might come up in the implementation phase of the CI MS.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 most important successes was the Pope’s message on the CI MS that was distributed to all presidents, directors and coordinators. The message is as follows: </a:t>
            </a: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“As I said at your last General Assembly, I thank the Lord for Caritas and its valuable service in the world. I also congratulate the Governance bodies and the General Secretariat of Caritas </a:t>
            </a:r>
            <a:r>
              <a:rPr lang="en-GB" sz="1200" b="1" i="1" kern="1200" dirty="0" err="1" smtClean="0">
                <a:solidFill>
                  <a:schemeClr val="tx1"/>
                </a:solidFill>
                <a:effectLst/>
                <a:latin typeface="+mn-lt"/>
                <a:ea typeface="+mn-ea"/>
                <a:cs typeface="+mn-cs"/>
              </a:rPr>
              <a:t>Internationalis</a:t>
            </a:r>
            <a:r>
              <a:rPr lang="en-GB" sz="1200" b="1" i="1" kern="1200" dirty="0" smtClean="0">
                <a:solidFill>
                  <a:schemeClr val="tx1"/>
                </a:solidFill>
                <a:effectLst/>
                <a:latin typeface="+mn-lt"/>
                <a:ea typeface="+mn-ea"/>
                <a:cs typeface="+mn-cs"/>
              </a:rPr>
              <a:t> for developing and approving the Management Standards and Code of Conduct for the member organizations.</a:t>
            </a: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These instruments must now be applied to strengthen the transparency and credibility of Caritas. Let us remember that we are accountable to God, to the Church, to the donors and in particular, to the poor with whom the Lord </a:t>
            </a:r>
            <a:r>
              <a:rPr lang="en-GB" sz="1200" b="1" i="1" kern="1200" dirty="0" err="1" smtClean="0">
                <a:solidFill>
                  <a:schemeClr val="tx1"/>
                </a:solidFill>
                <a:effectLst/>
                <a:latin typeface="+mn-lt"/>
                <a:ea typeface="+mn-ea"/>
                <a:cs typeface="+mn-cs"/>
              </a:rPr>
              <a:t>indentifies</a:t>
            </a:r>
            <a:r>
              <a:rPr lang="en-GB" sz="1200" b="1" i="1" kern="1200" dirty="0" smtClean="0">
                <a:solidFill>
                  <a:schemeClr val="tx1"/>
                </a:solidFill>
                <a:effectLst/>
                <a:latin typeface="+mn-lt"/>
                <a:ea typeface="+mn-ea"/>
                <a:cs typeface="+mn-cs"/>
              </a:rPr>
              <a:t> Himself. By serving them with humility, dedication, self-denial and professionalism, we promote the Church’s mission of forming one human family, caring for creation.” (</a:t>
            </a:r>
            <a:r>
              <a:rPr lang="en-US" sz="1200" b="1" i="1" kern="1200" dirty="0" smtClean="0">
                <a:solidFill>
                  <a:schemeClr val="tx1"/>
                </a:solidFill>
                <a:effectLst/>
                <a:latin typeface="+mn-lt"/>
                <a:ea typeface="+mn-ea"/>
                <a:cs typeface="+mn-cs"/>
              </a:rPr>
              <a:t>Pope Francis, 19 October 2015</a:t>
            </a:r>
            <a:r>
              <a:rPr lang="en-GB" sz="1200" b="1" i="1"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583E1D82-E655-4355-91D7-BCF71745C6FE}" type="slidenum">
              <a:rPr lang="en-US" smtClean="0"/>
              <a:pPr/>
              <a:t>8</a:t>
            </a:fld>
            <a:endParaRPr lang="en-US"/>
          </a:p>
        </p:txBody>
      </p:sp>
    </p:spTree>
    <p:extLst>
      <p:ext uri="{BB962C8B-B14F-4D97-AF65-F5344CB8AC3E}">
        <p14:creationId xmlns:p14="http://schemas.microsoft.com/office/powerpoint/2010/main" val="3947020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IDCS: Institutional Development and Capacity Strengthening aim</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is to</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strengthen Caritas organizations so they better achieve the mission </a:t>
            </a:r>
            <a:r>
              <a:rPr lang="en-GB" sz="1200" kern="1200" dirty="0" smtClean="0">
                <a:solidFill>
                  <a:schemeClr val="tx1"/>
                </a:solidFill>
                <a:latin typeface="+mn-lt"/>
                <a:ea typeface="+mn-ea"/>
                <a:cs typeface="+mn-cs"/>
              </a:rPr>
              <a:t>rooted in faith</a:t>
            </a:r>
            <a:r>
              <a:rPr lang="en-US" sz="1200" kern="1200" dirty="0" smtClean="0">
                <a:solidFill>
                  <a:schemeClr val="tx1"/>
                </a:solidFill>
                <a:latin typeface="+mn-lt"/>
                <a:ea typeface="+mn-ea"/>
                <a:cs typeface="+mn-cs"/>
              </a:rPr>
              <a:t> and serve the people in an accountable manner.</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is a deliberate process that improves the ability of an organization, network , group and individual to function effectively, work towards sustainability and achieve goals. IDCS encourages the organization to be risk-aware and forward thinking so that it anticipates and acts upon issues that might negatively affect the core mission and seizes new opportunities to strengthen the organization. </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Institutional Development</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focuses on the </a:t>
            </a:r>
            <a:r>
              <a:rPr lang="en-US" sz="1200" u="sng" kern="1200" dirty="0" smtClean="0">
                <a:solidFill>
                  <a:schemeClr val="tx1"/>
                </a:solidFill>
                <a:latin typeface="+mn-lt"/>
                <a:ea typeface="+mn-ea"/>
                <a:cs typeface="+mn-cs"/>
              </a:rPr>
              <a:t>organization. </a:t>
            </a:r>
            <a:r>
              <a:rPr lang="en-US" sz="1200" kern="1200" dirty="0" smtClean="0">
                <a:solidFill>
                  <a:schemeClr val="tx1"/>
                </a:solidFill>
                <a:latin typeface="+mn-lt"/>
                <a:ea typeface="+mn-ea"/>
                <a:cs typeface="+mn-cs"/>
              </a:rPr>
              <a:t>It seeks to enhance or develop the strategies, structures, systems, policies and processes needed to function effectively, work towards sustainability, and achieve goals. (For example establishing a new complaints procedure). </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Capacity Strengthening</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focuses on </a:t>
            </a:r>
            <a:r>
              <a:rPr lang="en-US" sz="1200" u="sng" kern="1200" dirty="0" smtClean="0">
                <a:solidFill>
                  <a:schemeClr val="tx1"/>
                </a:solidFill>
                <a:latin typeface="+mn-lt"/>
                <a:ea typeface="+mn-ea"/>
                <a:cs typeface="+mn-cs"/>
              </a:rPr>
              <a:t>people</a:t>
            </a:r>
            <a:r>
              <a:rPr lang="en-US" sz="1200" kern="1200" dirty="0" smtClean="0">
                <a:solidFill>
                  <a:schemeClr val="tx1"/>
                </a:solidFill>
                <a:latin typeface="+mn-lt"/>
                <a:ea typeface="+mn-ea"/>
                <a:cs typeface="+mn-cs"/>
              </a:rPr>
              <a:t>. It seeks to enhancing or developing new KSAs (knowledge, skills, attitudes) so individuals or teams are able to deliver the organization’s work and strive to meet its goals. (For example, training staff in financial management).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engagement and commitment of the MOs’ governance towards making the changes needed to strengthen the organization are crucial for successful and sustainable IDCS. Active involvement of </a:t>
            </a:r>
            <a:r>
              <a:rPr lang="en-GB" sz="1200" kern="1200" dirty="0" smtClean="0">
                <a:solidFill>
                  <a:schemeClr val="tx1"/>
                </a:solidFill>
                <a:latin typeface="+mn-lt"/>
                <a:ea typeface="+mn-ea"/>
                <a:cs typeface="+mn-cs"/>
              </a:rPr>
              <a:t>Church leadership in institutional development and capacity strengthening as well as their stimulation of continuous learning of their organisations contributes to the benefit of the people in need.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3E1D82-E655-4355-91D7-BCF71745C6FE}" type="slidenum">
              <a:rPr lang="en-US" smtClean="0"/>
              <a:pPr/>
              <a:t>9</a:t>
            </a:fld>
            <a:endParaRPr lang="en-US"/>
          </a:p>
        </p:txBody>
      </p:sp>
    </p:spTree>
    <p:extLst>
      <p:ext uri="{BB962C8B-B14F-4D97-AF65-F5344CB8AC3E}">
        <p14:creationId xmlns:p14="http://schemas.microsoft.com/office/powerpoint/2010/main" val="1179148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Interactive methodology: working groups, case study, role plays</a:t>
            </a:r>
          </a:p>
          <a:p>
            <a:r>
              <a:rPr lang="en-GB" dirty="0" smtClean="0"/>
              <a:t>Tools: manual, workbook</a:t>
            </a:r>
            <a:endParaRPr lang="en-GB" dirty="0"/>
          </a:p>
        </p:txBody>
      </p:sp>
      <p:sp>
        <p:nvSpPr>
          <p:cNvPr id="4" name="Slide Number Placeholder 3"/>
          <p:cNvSpPr>
            <a:spLocks noGrp="1"/>
          </p:cNvSpPr>
          <p:nvPr>
            <p:ph type="sldNum" sz="quarter" idx="10"/>
          </p:nvPr>
        </p:nvSpPr>
        <p:spPr/>
        <p:txBody>
          <a:bodyPr/>
          <a:lstStyle/>
          <a:p>
            <a:fld id="{90ACB9F5-54A4-4A2E-9EDF-561BE1711F18}" type="slidenum">
              <a:rPr lang="it-IT" smtClean="0"/>
              <a:pPr/>
              <a:t>10</a:t>
            </a:fld>
            <a:endParaRPr lang="it-IT"/>
          </a:p>
        </p:txBody>
      </p:sp>
    </p:spTree>
    <p:extLst>
      <p:ext uri="{BB962C8B-B14F-4D97-AF65-F5344CB8AC3E}">
        <p14:creationId xmlns:p14="http://schemas.microsoft.com/office/powerpoint/2010/main" val="437238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cover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57200" y="411239"/>
            <a:ext cx="3219752" cy="3189212"/>
          </a:xfrm>
        </p:spPr>
        <p:txBody>
          <a:bodyPr anchor="t">
            <a:normAutofit/>
          </a:bodyPr>
          <a:lstStyle>
            <a:lvl1pPr algn="l">
              <a:defRPr sz="4000">
                <a:solidFill>
                  <a:srgbClr val="FFFFFF"/>
                </a:solidFill>
              </a:defRPr>
            </a:lvl1pPr>
          </a:lstStyle>
          <a:p>
            <a:r>
              <a:rPr lang="it-IT" dirty="0" smtClean="0"/>
              <a:t>Click to </a:t>
            </a:r>
            <a:r>
              <a:rPr lang="it-IT" dirty="0" err="1" smtClean="0"/>
              <a:t>edit</a:t>
            </a:r>
            <a:r>
              <a:rPr lang="it-IT" dirty="0" smtClean="0"/>
              <a:t> </a:t>
            </a:r>
            <a:br>
              <a:rPr lang="it-IT" dirty="0" smtClean="0"/>
            </a:br>
            <a:r>
              <a:rPr lang="it-IT" dirty="0" err="1" smtClean="0"/>
              <a:t>title</a:t>
            </a:r>
            <a:r>
              <a:rPr lang="it-IT" dirty="0" smtClean="0"/>
              <a:t> style</a:t>
            </a:r>
            <a:endParaRPr lang="en-US" dirty="0"/>
          </a:p>
        </p:txBody>
      </p:sp>
      <p:sp>
        <p:nvSpPr>
          <p:cNvPr id="3" name="Subtitle 2"/>
          <p:cNvSpPr>
            <a:spLocks noGrp="1"/>
          </p:cNvSpPr>
          <p:nvPr>
            <p:ph type="subTitle" idx="1"/>
          </p:nvPr>
        </p:nvSpPr>
        <p:spPr>
          <a:xfrm>
            <a:off x="457200" y="2455333"/>
            <a:ext cx="3219752" cy="3183467"/>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smtClean="0"/>
              <a:t>Click to </a:t>
            </a:r>
            <a:r>
              <a:rPr lang="it-IT" dirty="0" err="1" smtClean="0"/>
              <a:t>edit</a:t>
            </a:r>
            <a:r>
              <a:rPr lang="it-IT" dirty="0" smtClean="0"/>
              <a:t> Master </a:t>
            </a:r>
            <a:r>
              <a:rPr lang="it-IT" dirty="0" err="1" smtClean="0"/>
              <a:t>subtitle</a:t>
            </a:r>
            <a:r>
              <a:rPr lang="it-IT" dirty="0" smtClean="0"/>
              <a:t> style</a:t>
            </a:r>
            <a:endParaRPr lang="en-US" dirty="0"/>
          </a:p>
        </p:txBody>
      </p:sp>
      <p:sp>
        <p:nvSpPr>
          <p:cNvPr id="4" name="Date Placeholder 3"/>
          <p:cNvSpPr>
            <a:spLocks noGrp="1"/>
          </p:cNvSpPr>
          <p:nvPr>
            <p:ph type="dt" sz="half" idx="10"/>
          </p:nvPr>
        </p:nvSpPr>
        <p:spPr>
          <a:xfrm>
            <a:off x="457200" y="4150889"/>
            <a:ext cx="2133600" cy="401638"/>
          </a:xfrm>
        </p:spPr>
        <p:txBody>
          <a:bodyPr/>
          <a:lstStyle>
            <a:lvl1pPr>
              <a:defRPr sz="1400">
                <a:solidFill>
                  <a:srgbClr val="FFFFFF"/>
                </a:solidFill>
              </a:defRPr>
            </a:lvl1pPr>
          </a:lstStyle>
          <a:p>
            <a:fld id="{D30C56A4-2623-6F4F-9AED-2A6AF0E79DCF}" type="datetimeFigureOut">
              <a:rPr lang="en-US" smtClean="0"/>
              <a:pPr/>
              <a:t>5/11/2016</a:t>
            </a:fld>
            <a:r>
              <a:rPr lang="en-US" dirty="0" smtClean="0"/>
              <a:t> - Location</a:t>
            </a:r>
            <a:endParaRPr lang="en-US" dirty="0"/>
          </a:p>
        </p:txBody>
      </p:sp>
      <p:sp>
        <p:nvSpPr>
          <p:cNvPr id="6" name="Slide Number Placeholder 5"/>
          <p:cNvSpPr>
            <a:spLocks noGrp="1"/>
          </p:cNvSpPr>
          <p:nvPr>
            <p:ph type="sldNum" sz="quarter" idx="12"/>
          </p:nvPr>
        </p:nvSpPr>
        <p:spPr>
          <a:xfrm>
            <a:off x="6843480" y="6368445"/>
            <a:ext cx="2133600" cy="365125"/>
          </a:xfrm>
        </p:spPr>
        <p:txBody>
          <a:bodyPr/>
          <a:lstStyle>
            <a:lvl1pPr>
              <a:defRPr>
                <a:solidFill>
                  <a:srgbClr val="FFFFFF"/>
                </a:solidFill>
              </a:defRPr>
            </a:lvl1pPr>
          </a:lstStyle>
          <a:p>
            <a:fld id="{09A747E4-F336-DE41-8C76-07EDC2274BA1}" type="slidenum">
              <a:rPr lang="en-US" smtClean="0"/>
              <a:pPr/>
              <a:t>‹#›</a:t>
            </a:fld>
            <a:endParaRPr lang="en-US" dirty="0"/>
          </a:p>
        </p:txBody>
      </p:sp>
    </p:spTree>
    <p:extLst>
      <p:ext uri="{BB962C8B-B14F-4D97-AF65-F5344CB8AC3E}">
        <p14:creationId xmlns:p14="http://schemas.microsoft.com/office/powerpoint/2010/main" val="3526541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D30C56A4-2623-6F4F-9AED-2A6AF0E79DCF}" type="datetimeFigureOut">
              <a:rPr lang="en-US" smtClean="0"/>
              <a:pPr/>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747E4-F336-DE41-8C76-07EDC2274BA1}" type="slidenum">
              <a:rPr lang="en-US" smtClean="0"/>
              <a:pPr/>
              <a:t>‹#›</a:t>
            </a:fld>
            <a:endParaRPr lang="en-US"/>
          </a:p>
        </p:txBody>
      </p:sp>
    </p:spTree>
    <p:extLst>
      <p:ext uri="{BB962C8B-B14F-4D97-AF65-F5344CB8AC3E}">
        <p14:creationId xmlns:p14="http://schemas.microsoft.com/office/powerpoint/2010/main" val="2267198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D30C56A4-2623-6F4F-9AED-2A6AF0E79DCF}" type="datetimeFigureOut">
              <a:rPr lang="en-US" smtClean="0"/>
              <a:pPr/>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747E4-F336-DE41-8C76-07EDC2274BA1}" type="slidenum">
              <a:rPr lang="en-US" smtClean="0"/>
              <a:pPr/>
              <a:t>‹#›</a:t>
            </a:fld>
            <a:endParaRPr lang="en-US"/>
          </a:p>
        </p:txBody>
      </p:sp>
    </p:spTree>
    <p:extLst>
      <p:ext uri="{BB962C8B-B14F-4D97-AF65-F5344CB8AC3E}">
        <p14:creationId xmlns:p14="http://schemas.microsoft.com/office/powerpoint/2010/main" val="3804684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7238"/>
            <a:ext cx="8229600" cy="1124857"/>
          </a:xfrm>
        </p:spPr>
        <p:txBody>
          <a:bodyPr>
            <a:normAutofit/>
          </a:bodyPr>
          <a:lstStyle>
            <a:lvl1pPr algn="l">
              <a:defRPr sz="4000">
                <a:solidFill>
                  <a:srgbClr val="FFFFFF"/>
                </a:solidFill>
              </a:defRPr>
            </a:lvl1pPr>
          </a:lstStyle>
          <a:p>
            <a:r>
              <a:rPr lang="it-IT" dirty="0" smtClean="0"/>
              <a:t>Click to </a:t>
            </a:r>
            <a:r>
              <a:rPr lang="it-IT" dirty="0" err="1" smtClean="0"/>
              <a:t>edit</a:t>
            </a:r>
            <a:r>
              <a:rPr lang="it-IT" dirty="0" smtClean="0"/>
              <a:t> Master </a:t>
            </a:r>
            <a:r>
              <a:rPr lang="it-IT" dirty="0" err="1" smtClean="0"/>
              <a:t>title</a:t>
            </a:r>
            <a:r>
              <a:rPr lang="it-IT" dirty="0" smtClean="0"/>
              <a:t> style</a:t>
            </a:r>
            <a:endParaRPr lang="en-US" dirty="0"/>
          </a:p>
        </p:txBody>
      </p:sp>
      <p:sp>
        <p:nvSpPr>
          <p:cNvPr id="3" name="Content Placeholder 2"/>
          <p:cNvSpPr>
            <a:spLocks noGrp="1"/>
          </p:cNvSpPr>
          <p:nvPr>
            <p:ph idx="1"/>
          </p:nvPr>
        </p:nvSpPr>
        <p:spPr>
          <a:xfrm>
            <a:off x="457200" y="1600200"/>
            <a:ext cx="8229600" cy="4326467"/>
          </a:xfrm>
        </p:spPr>
        <p:txBody>
          <a:bodyPr/>
          <a:lstStyle/>
          <a:p>
            <a:pPr lvl="0"/>
            <a:r>
              <a:rPr lang="it-IT" dirty="0" smtClean="0"/>
              <a:t>Click to </a:t>
            </a:r>
            <a:r>
              <a:rPr lang="it-IT" dirty="0" err="1" smtClean="0"/>
              <a:t>edit</a:t>
            </a:r>
            <a:r>
              <a:rPr lang="it-IT" dirty="0" smtClean="0"/>
              <a:t> Master text </a:t>
            </a:r>
            <a:r>
              <a:rPr lang="it-IT" dirty="0" err="1" smtClean="0"/>
              <a:t>styles</a:t>
            </a:r>
            <a:endParaRPr lang="it-IT" dirty="0" smtClean="0"/>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a:p>
            <a:pPr lvl="4"/>
            <a:r>
              <a:rPr lang="it-IT" dirty="0" err="1" smtClean="0"/>
              <a:t>Fifth</a:t>
            </a:r>
            <a:r>
              <a:rPr lang="it-IT" dirty="0" smtClean="0"/>
              <a:t> </a:t>
            </a:r>
            <a:r>
              <a:rPr lang="it-IT" dirty="0" err="1" smtClean="0"/>
              <a:t>level</a:t>
            </a:r>
            <a:endParaRPr lang="en-US" dirty="0"/>
          </a:p>
        </p:txBody>
      </p:sp>
      <p:pic>
        <p:nvPicPr>
          <p:cNvPr id="4" name="Picture 3" descr="Interno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ide Number Placeholder 5"/>
          <p:cNvSpPr>
            <a:spLocks noGrp="1"/>
          </p:cNvSpPr>
          <p:nvPr>
            <p:ph type="sldNum" sz="quarter" idx="12"/>
          </p:nvPr>
        </p:nvSpPr>
        <p:spPr>
          <a:xfrm>
            <a:off x="6843480" y="6368445"/>
            <a:ext cx="2133600" cy="365125"/>
          </a:xfrm>
        </p:spPr>
        <p:txBody>
          <a:bodyPr/>
          <a:lstStyle>
            <a:lvl1pPr>
              <a:defRPr>
                <a:solidFill>
                  <a:srgbClr val="FFFFFF"/>
                </a:solidFill>
              </a:defRPr>
            </a:lvl1pPr>
          </a:lstStyle>
          <a:p>
            <a:fld id="{917DC3C3-F425-1C42-8B8B-62A238047C50}" type="slidenum">
              <a:rPr lang="en-US" smtClean="0"/>
              <a:pPr/>
              <a:t>‹#›</a:t>
            </a:fld>
            <a:endParaRPr lang="en-US" dirty="0"/>
          </a:p>
        </p:txBody>
      </p:sp>
    </p:spTree>
    <p:extLst>
      <p:ext uri="{BB962C8B-B14F-4D97-AF65-F5344CB8AC3E}">
        <p14:creationId xmlns:p14="http://schemas.microsoft.com/office/powerpoint/2010/main" val="1001704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D30C56A4-2623-6F4F-9AED-2A6AF0E79DCF}" type="datetimeFigureOut">
              <a:rPr lang="en-US" smtClean="0"/>
              <a:pPr/>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747E4-F336-DE41-8C76-07EDC2274BA1}" type="slidenum">
              <a:rPr lang="en-US" smtClean="0"/>
              <a:pPr/>
              <a:t>‹#›</a:t>
            </a:fld>
            <a:endParaRPr lang="en-US"/>
          </a:p>
        </p:txBody>
      </p:sp>
    </p:spTree>
    <p:extLst>
      <p:ext uri="{BB962C8B-B14F-4D97-AF65-F5344CB8AC3E}">
        <p14:creationId xmlns:p14="http://schemas.microsoft.com/office/powerpoint/2010/main" val="854643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D30C56A4-2623-6F4F-9AED-2A6AF0E79DCF}" type="datetimeFigureOut">
              <a:rPr lang="en-US" smtClean="0"/>
              <a:pPr/>
              <a:t>5/11/2016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747E4-F336-DE41-8C76-07EDC2274BA1}" type="slidenum">
              <a:rPr lang="en-US" smtClean="0"/>
              <a:pPr/>
              <a:t>‹#›</a:t>
            </a:fld>
            <a:endParaRPr lang="en-US"/>
          </a:p>
        </p:txBody>
      </p:sp>
    </p:spTree>
    <p:extLst>
      <p:ext uri="{BB962C8B-B14F-4D97-AF65-F5344CB8AC3E}">
        <p14:creationId xmlns:p14="http://schemas.microsoft.com/office/powerpoint/2010/main" val="18275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D30C56A4-2623-6F4F-9AED-2A6AF0E79DCF}" type="datetimeFigureOut">
              <a:rPr lang="en-US" smtClean="0"/>
              <a:pPr/>
              <a:t>5/11/2016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A747E4-F336-DE41-8C76-07EDC2274BA1}" type="slidenum">
              <a:rPr lang="en-US" smtClean="0"/>
              <a:pPr/>
              <a:t>‹#›</a:t>
            </a:fld>
            <a:endParaRPr lang="en-US"/>
          </a:p>
        </p:txBody>
      </p:sp>
    </p:spTree>
    <p:extLst>
      <p:ext uri="{BB962C8B-B14F-4D97-AF65-F5344CB8AC3E}">
        <p14:creationId xmlns:p14="http://schemas.microsoft.com/office/powerpoint/2010/main" val="308608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D30C56A4-2623-6F4F-9AED-2A6AF0E79DCF}" type="datetimeFigureOut">
              <a:rPr lang="en-US" smtClean="0"/>
              <a:pPr/>
              <a:t>5/11/2016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A747E4-F336-DE41-8C76-07EDC2274BA1}" type="slidenum">
              <a:rPr lang="en-US" smtClean="0"/>
              <a:pPr/>
              <a:t>‹#›</a:t>
            </a:fld>
            <a:endParaRPr lang="en-US"/>
          </a:p>
        </p:txBody>
      </p:sp>
    </p:spTree>
    <p:extLst>
      <p:ext uri="{BB962C8B-B14F-4D97-AF65-F5344CB8AC3E}">
        <p14:creationId xmlns:p14="http://schemas.microsoft.com/office/powerpoint/2010/main" val="3253169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C56A4-2623-6F4F-9AED-2A6AF0E79DCF}" type="datetimeFigureOut">
              <a:rPr lang="en-US" smtClean="0"/>
              <a:pPr/>
              <a:t>5/11/2016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A747E4-F336-DE41-8C76-07EDC2274BA1}" type="slidenum">
              <a:rPr lang="en-US" smtClean="0"/>
              <a:pPr/>
              <a:t>‹#›</a:t>
            </a:fld>
            <a:endParaRPr lang="en-US"/>
          </a:p>
        </p:txBody>
      </p:sp>
    </p:spTree>
    <p:extLst>
      <p:ext uri="{BB962C8B-B14F-4D97-AF65-F5344CB8AC3E}">
        <p14:creationId xmlns:p14="http://schemas.microsoft.com/office/powerpoint/2010/main" val="376349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D30C56A4-2623-6F4F-9AED-2A6AF0E79DCF}" type="datetimeFigureOut">
              <a:rPr lang="en-US" smtClean="0"/>
              <a:pPr/>
              <a:t>5/11/2016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747E4-F336-DE41-8C76-07EDC2274BA1}" type="slidenum">
              <a:rPr lang="en-US" smtClean="0"/>
              <a:pPr/>
              <a:t>‹#›</a:t>
            </a:fld>
            <a:endParaRPr lang="en-US"/>
          </a:p>
        </p:txBody>
      </p:sp>
    </p:spTree>
    <p:extLst>
      <p:ext uri="{BB962C8B-B14F-4D97-AF65-F5344CB8AC3E}">
        <p14:creationId xmlns:p14="http://schemas.microsoft.com/office/powerpoint/2010/main" val="1589358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D30C56A4-2623-6F4F-9AED-2A6AF0E79DCF}" type="datetimeFigureOut">
              <a:rPr lang="en-US" smtClean="0"/>
              <a:pPr/>
              <a:t>5/11/2016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747E4-F336-DE41-8C76-07EDC2274BA1}" type="slidenum">
              <a:rPr lang="en-US" smtClean="0"/>
              <a:pPr/>
              <a:t>‹#›</a:t>
            </a:fld>
            <a:endParaRPr lang="en-US"/>
          </a:p>
        </p:txBody>
      </p:sp>
    </p:spTree>
    <p:extLst>
      <p:ext uri="{BB962C8B-B14F-4D97-AF65-F5344CB8AC3E}">
        <p14:creationId xmlns:p14="http://schemas.microsoft.com/office/powerpoint/2010/main" val="3550517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0C56A4-2623-6F4F-9AED-2A6AF0E79DCF}" type="datetimeFigureOut">
              <a:rPr lang="en-US" smtClean="0"/>
              <a:pPr/>
              <a:t>5/11/2016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747E4-F336-DE41-8C76-07EDC2274BA1}" type="slidenum">
              <a:rPr lang="en-US" smtClean="0"/>
              <a:pPr/>
              <a:t>‹#›</a:t>
            </a:fld>
            <a:endParaRPr lang="en-US"/>
          </a:p>
        </p:txBody>
      </p:sp>
    </p:spTree>
    <p:extLst>
      <p:ext uri="{BB962C8B-B14F-4D97-AF65-F5344CB8AC3E}">
        <p14:creationId xmlns:p14="http://schemas.microsoft.com/office/powerpoint/2010/main" val="3458688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ww.google.cz/url?sa=i&amp;rct=j&amp;q=&amp;esrc=s&amp;source=images&amp;cd=&amp;cad=rja&amp;uact=8&amp;ved=0ahUKEwiMhJnS37bKAhWHwxQKHSpvAnsQjRwIBw&amp;url=http://www.clipartpanda.com/categories/pen-and-paper-clipart&amp;bvm=bv.112064104,d.d24&amp;psig=AFQjCNHn18Qmcmt6HqHCnMufbvAsoCIq1Q&amp;ust=1453322826569962" TargetMode="External"/><Relationship Id="rId4" Type="http://schemas.openxmlformats.org/officeDocument/2006/relationships/image" Target="../media/image13.jpe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36531" y="410125"/>
            <a:ext cx="3346737" cy="3190326"/>
          </a:xfrm>
        </p:spPr>
        <p:txBody>
          <a:bodyPr anchor="t"/>
          <a:lstStyle/>
          <a:p>
            <a:pPr algn="l"/>
            <a:r>
              <a:rPr lang="en-US" dirty="0" smtClean="0">
                <a:solidFill>
                  <a:srgbClr val="FFFFFF"/>
                </a:solidFill>
              </a:rPr>
              <a:t>CI MS</a:t>
            </a:r>
            <a:br>
              <a:rPr lang="en-US" dirty="0" smtClean="0">
                <a:solidFill>
                  <a:srgbClr val="FFFFFF"/>
                </a:solidFill>
              </a:rPr>
            </a:br>
            <a:r>
              <a:rPr lang="en-US" dirty="0" smtClean="0"/>
              <a:t>Introduction</a:t>
            </a:r>
            <a:endParaRPr lang="en-US" dirty="0">
              <a:solidFill>
                <a:srgbClr val="FFFFFF"/>
              </a:solidFill>
            </a:endParaRPr>
          </a:p>
        </p:txBody>
      </p:sp>
      <p:sp>
        <p:nvSpPr>
          <p:cNvPr id="7" name="Subtitle 6"/>
          <p:cNvSpPr>
            <a:spLocks noGrp="1"/>
          </p:cNvSpPr>
          <p:nvPr>
            <p:ph type="subTitle" idx="1"/>
          </p:nvPr>
        </p:nvSpPr>
        <p:spPr>
          <a:xfrm>
            <a:off x="436531" y="2235838"/>
            <a:ext cx="3346737" cy="1364614"/>
          </a:xfrm>
        </p:spPr>
        <p:txBody>
          <a:bodyPr>
            <a:normAutofit fontScale="92500"/>
          </a:bodyPr>
          <a:lstStyle/>
          <a:p>
            <a:r>
              <a:rPr lang="en-GB" dirty="0"/>
              <a:t>Common management tool in a diverse  international network </a:t>
            </a:r>
            <a:endParaRPr lang="en-US" sz="2800" dirty="0">
              <a:solidFill>
                <a:srgbClr val="FFFFFF"/>
              </a:solidFill>
            </a:endParaRPr>
          </a:p>
        </p:txBody>
      </p:sp>
      <p:sp>
        <p:nvSpPr>
          <p:cNvPr id="9" name="Subtitle 6"/>
          <p:cNvSpPr txBox="1">
            <a:spLocks/>
          </p:cNvSpPr>
          <p:nvPr/>
        </p:nvSpPr>
        <p:spPr>
          <a:xfrm>
            <a:off x="436531" y="3871913"/>
            <a:ext cx="3346737" cy="1035765"/>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dirty="0" smtClean="0">
                <a:solidFill>
                  <a:srgbClr val="FFFFFF"/>
                </a:solidFill>
              </a:rPr>
              <a:t>23 May 2016 / Prague</a:t>
            </a:r>
          </a:p>
          <a:p>
            <a:pPr algn="l"/>
            <a:endParaRPr lang="it-IT" sz="2300" b="1" dirty="0" smtClean="0">
              <a:solidFill>
                <a:schemeClr val="bg1"/>
              </a:solidFill>
            </a:endParaRPr>
          </a:p>
          <a:p>
            <a:pPr algn="l"/>
            <a:r>
              <a:rPr lang="it-IT" sz="2300" b="1" dirty="0" smtClean="0">
                <a:solidFill>
                  <a:schemeClr val="bg1"/>
                </a:solidFill>
              </a:rPr>
              <a:t>Annamária </a:t>
            </a:r>
            <a:r>
              <a:rPr lang="it-IT" sz="2300" b="1" dirty="0">
                <a:solidFill>
                  <a:schemeClr val="bg1"/>
                </a:solidFill>
              </a:rPr>
              <a:t>Vrzáčková</a:t>
            </a:r>
            <a:endParaRPr lang="en-GB" sz="2300" dirty="0">
              <a:solidFill>
                <a:schemeClr val="bg1"/>
              </a:solidFill>
            </a:endParaRPr>
          </a:p>
          <a:p>
            <a:pPr algn="l"/>
            <a:endParaRPr lang="en-US" sz="1800" dirty="0" smtClean="0">
              <a:solidFill>
                <a:srgbClr val="FFFFFF"/>
              </a:solidFill>
            </a:endParaRPr>
          </a:p>
        </p:txBody>
      </p:sp>
    </p:spTree>
    <p:extLst>
      <p:ext uri="{BB962C8B-B14F-4D97-AF65-F5344CB8AC3E}">
        <p14:creationId xmlns:p14="http://schemas.microsoft.com/office/powerpoint/2010/main" val="428985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Tools: manuals</a:t>
            </a:r>
            <a:endParaRPr lang="en-GB" dirty="0"/>
          </a:p>
        </p:txBody>
      </p:sp>
      <p:pic>
        <p:nvPicPr>
          <p:cNvPr id="4" name="Picture 4" descr="https://scontent.xx.fbcdn.net/hphotos-xpa1/v/t1.0-9/12108889_10153674113754859_6022226197496562906_n.jpg?oh=f173fd2dae1075d1c75e9dfbe646fb13&amp;oe=568D820B"/>
          <p:cNvPicPr>
            <a:picLocks noChangeAspect="1" noChangeArrowheads="1"/>
          </p:cNvPicPr>
          <p:nvPr/>
        </p:nvPicPr>
        <p:blipFill>
          <a:blip r:embed="rId3"/>
          <a:srcRect/>
          <a:stretch>
            <a:fillRect/>
          </a:stretch>
        </p:blipFill>
        <p:spPr bwMode="auto">
          <a:xfrm>
            <a:off x="342901" y="3725147"/>
            <a:ext cx="3459612" cy="2594709"/>
          </a:xfrm>
          <a:prstGeom prst="rect">
            <a:avLst/>
          </a:prstGeom>
          <a:noFill/>
        </p:spPr>
      </p:pic>
      <p:sp>
        <p:nvSpPr>
          <p:cNvPr id="5" name="TextBox 4"/>
          <p:cNvSpPr txBox="1"/>
          <p:nvPr/>
        </p:nvSpPr>
        <p:spPr>
          <a:xfrm>
            <a:off x="5063489" y="1332891"/>
            <a:ext cx="4023360" cy="2631490"/>
          </a:xfrm>
          <a:prstGeom prst="rect">
            <a:avLst/>
          </a:prstGeom>
          <a:noFill/>
        </p:spPr>
        <p:txBody>
          <a:bodyPr wrap="square" rtlCol="0">
            <a:spAutoFit/>
          </a:bodyPr>
          <a:lstStyle/>
          <a:p>
            <a:pPr marL="457200" indent="-457200">
              <a:buAutoNum type="arabicPeriod"/>
            </a:pPr>
            <a:r>
              <a:rPr lang="en-GB" sz="2200" dirty="0" smtClean="0"/>
              <a:t>Self-assessment </a:t>
            </a:r>
          </a:p>
          <a:p>
            <a:pPr marL="457200" indent="-457200">
              <a:buAutoNum type="arabicPeriod"/>
            </a:pPr>
            <a:r>
              <a:rPr lang="en-GB" sz="2200" dirty="0" smtClean="0"/>
              <a:t>Data </a:t>
            </a:r>
            <a:r>
              <a:rPr lang="en-GB" sz="2200" dirty="0"/>
              <a:t>Analysis and </a:t>
            </a:r>
            <a:r>
              <a:rPr lang="en-GB" sz="2200" dirty="0" smtClean="0"/>
              <a:t>Prioritization</a:t>
            </a:r>
          </a:p>
          <a:p>
            <a:pPr marL="457200" indent="-457200">
              <a:buAutoNum type="arabicPeriod"/>
            </a:pPr>
            <a:r>
              <a:rPr lang="en-GB" sz="2200" dirty="0" smtClean="0"/>
              <a:t>Improvement </a:t>
            </a:r>
            <a:r>
              <a:rPr lang="en-GB" sz="2200" dirty="0"/>
              <a:t>plan</a:t>
            </a:r>
            <a:r>
              <a:rPr lang="en-GB" sz="2500" dirty="0">
                <a:solidFill>
                  <a:srgbClr val="7030A0"/>
                </a:solidFill>
              </a:rPr>
              <a:t> </a:t>
            </a:r>
          </a:p>
          <a:p>
            <a:pPr marL="457200" indent="-457200">
              <a:buAutoNum type="arabicPeriod"/>
            </a:pPr>
            <a:r>
              <a:rPr lang="en-GB" sz="2600" dirty="0" smtClean="0">
                <a:solidFill>
                  <a:srgbClr val="C00000"/>
                </a:solidFill>
              </a:rPr>
              <a:t>Monitoring </a:t>
            </a:r>
            <a:r>
              <a:rPr lang="en-GB" sz="2600" dirty="0">
                <a:solidFill>
                  <a:srgbClr val="C00000"/>
                </a:solidFill>
              </a:rPr>
              <a:t>and Learning (to be developed) </a:t>
            </a:r>
          </a:p>
          <a:p>
            <a:pPr marL="457200" indent="-457200">
              <a:buAutoNum type="arabicPeriod"/>
            </a:pPr>
            <a:r>
              <a:rPr lang="en-GB" sz="2200" dirty="0" smtClean="0"/>
              <a:t>External </a:t>
            </a:r>
            <a:r>
              <a:rPr lang="en-GB" sz="2200" dirty="0"/>
              <a:t>assessment</a:t>
            </a:r>
          </a:p>
        </p:txBody>
      </p:sp>
      <p:sp>
        <p:nvSpPr>
          <p:cNvPr id="3" name="Rectangle 2"/>
          <p:cNvSpPr/>
          <p:nvPr/>
        </p:nvSpPr>
        <p:spPr>
          <a:xfrm>
            <a:off x="4920611" y="4493651"/>
            <a:ext cx="3294698" cy="1346172"/>
          </a:xfrm>
          <a:prstGeom prst="rect">
            <a:avLst/>
          </a:prstGeom>
          <a:solidFill>
            <a:schemeClr val="accent2">
              <a:lumMod val="20000"/>
              <a:lumOff val="80000"/>
            </a:schemeClr>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000" dirty="0" smtClean="0">
                <a:solidFill>
                  <a:schemeClr val="tx1"/>
                </a:solidFill>
              </a:rPr>
              <a:t>Manual for assessors to be developed</a:t>
            </a:r>
            <a:endParaRPr lang="en-GB" sz="3000" dirty="0">
              <a:solidFill>
                <a:schemeClr val="tx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79" y="1229830"/>
            <a:ext cx="4347034" cy="2445207"/>
          </a:xfrm>
          <a:prstGeom prst="rect">
            <a:avLst/>
          </a:prstGeom>
        </p:spPr>
      </p:pic>
    </p:spTree>
    <p:extLst>
      <p:ext uri="{BB962C8B-B14F-4D97-AF65-F5344CB8AC3E}">
        <p14:creationId xmlns:p14="http://schemas.microsoft.com/office/powerpoint/2010/main" val="13446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Training for </a:t>
            </a:r>
            <a:r>
              <a:rPr lang="en-GB" dirty="0" smtClean="0"/>
              <a:t>coordinators </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1762"/>
            <a:ext cx="9144000" cy="5000625"/>
          </a:xfrm>
          <a:prstGeom prst="rect">
            <a:avLst/>
          </a:prstGeom>
        </p:spPr>
      </p:pic>
      <p:sp>
        <p:nvSpPr>
          <p:cNvPr id="8" name="Content Placeholder 7"/>
          <p:cNvSpPr>
            <a:spLocks noGrp="1"/>
          </p:cNvSpPr>
          <p:nvPr>
            <p:ph idx="1"/>
          </p:nvPr>
        </p:nvSpPr>
        <p:spPr/>
        <p:txBody>
          <a:bodyPr/>
          <a:lstStyle/>
          <a:p>
            <a:endParaRPr lang="en-GB"/>
          </a:p>
        </p:txBody>
      </p:sp>
      <p:pic>
        <p:nvPicPr>
          <p:cNvPr id="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02" y="1091704"/>
            <a:ext cx="4026364" cy="247211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138" y="1091704"/>
            <a:ext cx="4282960" cy="217138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1846" y="3291590"/>
            <a:ext cx="5127483" cy="2917961"/>
          </a:xfrm>
          <a:prstGeom prst="rect">
            <a:avLst/>
          </a:prstGeom>
        </p:spPr>
      </p:pic>
      <p:pic>
        <p:nvPicPr>
          <p:cNvPr id="12"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7671" y="1600200"/>
            <a:ext cx="2008657" cy="4325938"/>
          </a:xfrm>
          <a:prstGeom prst="rect">
            <a:avLst/>
          </a:prstGeom>
        </p:spPr>
      </p:pic>
    </p:spTree>
    <p:extLst>
      <p:ext uri="{BB962C8B-B14F-4D97-AF65-F5344CB8AC3E}">
        <p14:creationId xmlns:p14="http://schemas.microsoft.com/office/powerpoint/2010/main" val="365848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10"/>
                                        </p:tgtEl>
                                        <p:attrNameLst>
                                          <p:attrName>ppt_x</p:attrName>
                                        </p:attrNameLst>
                                      </p:cBhvr>
                                      <p:tavLst>
                                        <p:tav tm="0">
                                          <p:val>
                                            <p:strVal val="ppt_x"/>
                                          </p:val>
                                        </p:tav>
                                        <p:tav tm="100000">
                                          <p:val>
                                            <p:strVal val="ppt_x"/>
                                          </p:val>
                                        </p:tav>
                                      </p:tavLst>
                                    </p:anim>
                                    <p:anim calcmode="lin" valueType="num">
                                      <p:cBhvr additive="base">
                                        <p:cTn id="35" dur="500"/>
                                        <p:tgtEl>
                                          <p:spTgt spid="10"/>
                                        </p:tgtEl>
                                        <p:attrNameLst>
                                          <p:attrName>ppt_y</p:attrName>
                                        </p:attrNameLst>
                                      </p:cBhvr>
                                      <p:tavLst>
                                        <p:tav tm="0">
                                          <p:val>
                                            <p:strVal val="ppt_y"/>
                                          </p:val>
                                        </p:tav>
                                        <p:tav tm="100000">
                                          <p:val>
                                            <p:strVal val="1+ppt_h/2"/>
                                          </p:val>
                                        </p:tav>
                                      </p:tavLst>
                                    </p:anim>
                                    <p:set>
                                      <p:cBhvr>
                                        <p:cTn id="36" dur="1" fill="hold">
                                          <p:stCondLst>
                                            <p:cond delay="499"/>
                                          </p:stCondLst>
                                        </p:cTn>
                                        <p:tgtEl>
                                          <p:spTgt spid="10"/>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11"/>
                                        </p:tgtEl>
                                        <p:attrNameLst>
                                          <p:attrName>ppt_x</p:attrName>
                                        </p:attrNameLst>
                                      </p:cBhvr>
                                      <p:tavLst>
                                        <p:tav tm="0">
                                          <p:val>
                                            <p:strVal val="ppt_x"/>
                                          </p:val>
                                        </p:tav>
                                        <p:tav tm="100000">
                                          <p:val>
                                            <p:strVal val="ppt_x"/>
                                          </p:val>
                                        </p:tav>
                                      </p:tavLst>
                                    </p:anim>
                                    <p:anim calcmode="lin" valueType="num">
                                      <p:cBhvr additive="base">
                                        <p:cTn id="39" dur="500"/>
                                        <p:tgtEl>
                                          <p:spTgt spid="11"/>
                                        </p:tgtEl>
                                        <p:attrNameLst>
                                          <p:attrName>ppt_y</p:attrName>
                                        </p:attrNameLst>
                                      </p:cBhvr>
                                      <p:tavLst>
                                        <p:tav tm="0">
                                          <p:val>
                                            <p:strVal val="ppt_y"/>
                                          </p:val>
                                        </p:tav>
                                        <p:tav tm="100000">
                                          <p:val>
                                            <p:strVal val="1+ppt_h/2"/>
                                          </p:val>
                                        </p:tav>
                                      </p:tavLst>
                                    </p:anim>
                                    <p:set>
                                      <p:cBhvr>
                                        <p:cTn id="40" dur="1" fill="hold">
                                          <p:stCondLst>
                                            <p:cond delay="499"/>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0-#ppt_w/2"/>
                                          </p:val>
                                        </p:tav>
                                        <p:tav tm="100000">
                                          <p:val>
                                            <p:strVal val="#ppt_x"/>
                                          </p:val>
                                        </p:tav>
                                      </p:tavLst>
                                    </p:anim>
                                    <p:anim calcmode="lin" valueType="num">
                                      <p:cBhvr additive="base">
                                        <p:cTn id="4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Training for </a:t>
            </a:r>
            <a:r>
              <a:rPr lang="en-GB" dirty="0" smtClean="0"/>
              <a:t>assessors </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005580" y="1476317"/>
            <a:ext cx="2977661" cy="22332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724" y="2004648"/>
            <a:ext cx="3806076" cy="35794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903785"/>
            <a:ext cx="4074422" cy="229186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7077" y="1463563"/>
            <a:ext cx="2633254" cy="412055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9052" y="1505116"/>
            <a:ext cx="2157806" cy="3962072"/>
          </a:xfrm>
          <a:prstGeom prst="rect">
            <a:avLst/>
          </a:prstGeom>
        </p:spPr>
      </p:pic>
    </p:spTree>
    <p:extLst>
      <p:ext uri="{BB962C8B-B14F-4D97-AF65-F5344CB8AC3E}">
        <p14:creationId xmlns:p14="http://schemas.microsoft.com/office/powerpoint/2010/main" val="295354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72515" y="1600200"/>
            <a:ext cx="7881257" cy="4637314"/>
          </a:xfrm>
        </p:spPr>
        <p:txBody>
          <a:bodyPr>
            <a:normAutofit/>
          </a:bodyPr>
          <a:lstStyle/>
          <a:p>
            <a:pPr marL="0" indent="0">
              <a:buNone/>
            </a:pPr>
            <a:endParaRPr lang="en-US" sz="2400" dirty="0" smtClean="0"/>
          </a:p>
          <a:p>
            <a:pPr marL="0" indent="0">
              <a:buNone/>
            </a:pPr>
            <a:endParaRPr lang="en-US" sz="2400" dirty="0"/>
          </a:p>
        </p:txBody>
      </p:sp>
      <p:pic>
        <p:nvPicPr>
          <p:cNvPr id="6" name="Picture 5" descr="app4.png"/>
          <p:cNvPicPr>
            <a:picLocks noChangeAspect="1"/>
          </p:cNvPicPr>
          <p:nvPr/>
        </p:nvPicPr>
        <p:blipFill>
          <a:blip r:embed="rId3" cstate="print"/>
          <a:stretch>
            <a:fillRect/>
          </a:stretch>
        </p:blipFill>
        <p:spPr>
          <a:xfrm>
            <a:off x="348343" y="1387494"/>
            <a:ext cx="8279597" cy="4719634"/>
          </a:xfrm>
          <a:prstGeom prst="rect">
            <a:avLst/>
          </a:prstGeom>
        </p:spPr>
      </p:pic>
      <p:sp>
        <p:nvSpPr>
          <p:cNvPr id="4" name="Title 3"/>
          <p:cNvSpPr>
            <a:spLocks noGrp="1"/>
          </p:cNvSpPr>
          <p:nvPr>
            <p:ph type="title"/>
          </p:nvPr>
        </p:nvSpPr>
        <p:spPr/>
        <p:txBody>
          <a:bodyPr/>
          <a:lstStyle/>
          <a:p>
            <a:r>
              <a:rPr lang="en-GB" dirty="0"/>
              <a:t>Tool for (self-)assessment: appendix 4</a:t>
            </a:r>
            <a:endParaRPr lang="en-US" dirty="0"/>
          </a:p>
        </p:txBody>
      </p:sp>
      <p:sp>
        <p:nvSpPr>
          <p:cNvPr id="7" name="Oval 6"/>
          <p:cNvSpPr/>
          <p:nvPr/>
        </p:nvSpPr>
        <p:spPr>
          <a:xfrm>
            <a:off x="4211960" y="4107920"/>
            <a:ext cx="2160240" cy="165618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4"/>
          <p:cNvSpPr txBox="1">
            <a:spLocks/>
          </p:cNvSpPr>
          <p:nvPr/>
        </p:nvSpPr>
        <p:spPr>
          <a:xfrm rot="21049054">
            <a:off x="240885" y="2770170"/>
            <a:ext cx="8708266" cy="1504175"/>
          </a:xfrm>
          <a:prstGeom prst="rect">
            <a:avLst/>
          </a:prstGeom>
        </p:spPr>
        <p:txBody>
          <a:bodyPr vert="horz" lIns="91440" tIns="45720" rIns="91440" bIns="45720" rtlCol="0">
            <a:normAutofit fontScale="25000" lnSpcReduction="20000"/>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1600" b="0" i="0" u="none" strike="noStrike" kern="1200" cap="none" spc="0" normalizeH="0" baseline="0" noProof="0" dirty="0" smtClean="0">
                <a:ln>
                  <a:noFill/>
                </a:ln>
                <a:solidFill>
                  <a:schemeClr val="accent2">
                    <a:lumMod val="75000"/>
                  </a:schemeClr>
                </a:solidFill>
                <a:effectLst/>
                <a:uLnTx/>
                <a:uFillTx/>
                <a:latin typeface="+mn-lt"/>
                <a:ea typeface="+mn-ea"/>
                <a:cs typeface="+mn-cs"/>
              </a:rPr>
              <a:t>(Self-)assessment questionnaire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97354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circle(in)">
                                      <p:cBhvr>
                                        <p:cTn id="16"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Communication</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endParaRPr lang="en-GB" dirty="0" smtClean="0"/>
          </a:p>
          <a:p>
            <a:pPr marL="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688" y="3829173"/>
            <a:ext cx="4037428" cy="22786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067951"/>
            <a:ext cx="4147085" cy="4106227"/>
          </a:xfrm>
          <a:prstGeom prst="rect">
            <a:avLst/>
          </a:prstGeom>
        </p:spPr>
      </p:pic>
      <p:sp>
        <p:nvSpPr>
          <p:cNvPr id="6" name="AutoShape 2" descr="Image result for action plan"/>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435" y="1228552"/>
            <a:ext cx="3379959" cy="2433571"/>
          </a:xfrm>
          <a:prstGeom prst="rect">
            <a:avLst/>
          </a:prstGeom>
        </p:spPr>
      </p:pic>
    </p:spTree>
    <p:extLst>
      <p:ext uri="{BB962C8B-B14F-4D97-AF65-F5344CB8AC3E}">
        <p14:creationId xmlns:p14="http://schemas.microsoft.com/office/powerpoint/2010/main" val="83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Good</a:t>
            </a:r>
            <a:r>
              <a:rPr lang="it-IT" dirty="0" smtClean="0"/>
              <a:t> </a:t>
            </a:r>
            <a:r>
              <a:rPr lang="it-IT" dirty="0" err="1" smtClean="0"/>
              <a:t>practice</a:t>
            </a:r>
            <a:r>
              <a:rPr lang="it-IT" dirty="0" smtClean="0"/>
              <a:t> database: </a:t>
            </a:r>
            <a:r>
              <a:rPr lang="hr-HR" dirty="0" smtClean="0"/>
              <a:t>Baobab </a:t>
            </a:r>
            <a:endParaRPr lang="en-US"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284992" y="1282095"/>
            <a:ext cx="8574016" cy="4820531"/>
          </a:xfrm>
          <a:prstGeom prst="rect">
            <a:avLst/>
          </a:prstGeom>
          <a:noFill/>
          <a:ln w="9525">
            <a:noFill/>
            <a:miter lim="800000"/>
            <a:headEnd/>
            <a:tailEnd/>
          </a:ln>
        </p:spPr>
      </p:pic>
    </p:spTree>
    <p:extLst>
      <p:ext uri="{BB962C8B-B14F-4D97-AF65-F5344CB8AC3E}">
        <p14:creationId xmlns:p14="http://schemas.microsoft.com/office/powerpoint/2010/main" val="616030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638628" y="1291772"/>
          <a:ext cx="7823200" cy="4753723"/>
        </p:xfrm>
        <a:graphic>
          <a:graphicData uri="http://schemas.openxmlformats.org/drawingml/2006/table">
            <a:tbl>
              <a:tblPr firstRow="1" bandRow="1">
                <a:tableStyleId>{5C22544A-7EE6-4342-B048-85BDC9FD1C3A}</a:tableStyleId>
              </a:tblPr>
              <a:tblGrid>
                <a:gridCol w="7823200"/>
              </a:tblGrid>
              <a:tr h="599993">
                <a:tc>
                  <a:txBody>
                    <a:bodyPr/>
                    <a:lstStyle/>
                    <a:p>
                      <a:pPr algn="ctr"/>
                      <a:r>
                        <a:rPr lang="en-GB" sz="2700" dirty="0" smtClean="0">
                          <a:solidFill>
                            <a:srgbClr val="C00000"/>
                          </a:solidFill>
                        </a:rPr>
                        <a:t>Challenges</a:t>
                      </a:r>
                      <a:endParaRPr lang="en-GB" sz="2700" dirty="0">
                        <a:solidFill>
                          <a:srgbClr val="C00000"/>
                        </a:solidFill>
                      </a:endParaRPr>
                    </a:p>
                  </a:txBody>
                  <a:tcPr/>
                </a:tc>
              </a:tr>
              <a:tr h="343647">
                <a:tc>
                  <a:txBody>
                    <a:bodyPr/>
                    <a:lstStyle/>
                    <a:p>
                      <a:r>
                        <a:rPr lang="en-GB" dirty="0" smtClean="0"/>
                        <a:t>Big and small organisations</a:t>
                      </a:r>
                      <a:endParaRPr lang="en-GB" dirty="0"/>
                    </a:p>
                  </a:txBody>
                  <a:tcPr/>
                </a:tc>
              </a:tr>
              <a:tr h="398589">
                <a:tc>
                  <a:txBody>
                    <a:bodyPr/>
                    <a:lstStyle/>
                    <a:p>
                      <a:r>
                        <a:rPr lang="en-GB" dirty="0" smtClean="0"/>
                        <a:t>Different cultural,</a:t>
                      </a:r>
                      <a:r>
                        <a:rPr lang="en-GB" baseline="0" dirty="0" smtClean="0"/>
                        <a:t> political, ethical </a:t>
                      </a:r>
                      <a:r>
                        <a:rPr lang="en-GB" dirty="0" smtClean="0"/>
                        <a:t>background</a:t>
                      </a:r>
                      <a:r>
                        <a:rPr lang="en-GB" baseline="0" dirty="0" smtClean="0"/>
                        <a:t> (minority of Catholics)</a:t>
                      </a:r>
                      <a:endParaRPr lang="en-GB" dirty="0"/>
                    </a:p>
                  </a:txBody>
                  <a:tcPr/>
                </a:tc>
              </a:tr>
              <a:tr h="384397">
                <a:tc>
                  <a:txBody>
                    <a:bodyPr/>
                    <a:lstStyle/>
                    <a:p>
                      <a:r>
                        <a:rPr lang="en-GB" dirty="0" smtClean="0"/>
                        <a:t>Resistance of the </a:t>
                      </a:r>
                      <a:r>
                        <a:rPr lang="en-GB" baseline="0" dirty="0" smtClean="0"/>
                        <a:t>organisation to change: commitment of the leadership</a:t>
                      </a:r>
                      <a:endParaRPr lang="en-GB" dirty="0"/>
                    </a:p>
                  </a:txBody>
                  <a:tcPr/>
                </a:tc>
              </a:tr>
              <a:tr h="345204">
                <a:tc>
                  <a:txBody>
                    <a:bodyPr/>
                    <a:lstStyle/>
                    <a:p>
                      <a:r>
                        <a:rPr lang="en-GB" dirty="0" smtClean="0"/>
                        <a:t>Motivation and time (resources) to commit</a:t>
                      </a:r>
                      <a:r>
                        <a:rPr lang="en-GB" baseline="0" dirty="0" smtClean="0"/>
                        <a:t> to start implementing the standards </a:t>
                      </a:r>
                      <a:endParaRPr lang="en-GB" dirty="0"/>
                    </a:p>
                  </a:txBody>
                  <a:tcPr/>
                </a:tc>
              </a:tr>
              <a:tr h="343647">
                <a:tc>
                  <a:txBody>
                    <a:bodyPr/>
                    <a:lstStyle/>
                    <a:p>
                      <a:r>
                        <a:rPr lang="en-GB" dirty="0" smtClean="0"/>
                        <a:t>Non responsiveness of member</a:t>
                      </a:r>
                      <a:r>
                        <a:rPr lang="en-GB" baseline="0" dirty="0" smtClean="0"/>
                        <a:t> organisations</a:t>
                      </a:r>
                    </a:p>
                  </a:txBody>
                  <a:tcPr/>
                </a:tc>
              </a:tr>
              <a:tr h="385120">
                <a:tc>
                  <a:txBody>
                    <a:bodyPr/>
                    <a:lstStyle/>
                    <a:p>
                      <a:r>
                        <a:rPr lang="en-GB" dirty="0" smtClean="0"/>
                        <a:t>Staff turnover in</a:t>
                      </a:r>
                      <a:r>
                        <a:rPr lang="en-GB" baseline="0" dirty="0" smtClean="0"/>
                        <a:t> the organisation</a:t>
                      </a:r>
                      <a:endParaRPr lang="en-GB" dirty="0"/>
                    </a:p>
                  </a:txBody>
                  <a:tcPr/>
                </a:tc>
              </a:tr>
              <a:tr h="425304">
                <a:tc>
                  <a:txBody>
                    <a:bodyPr/>
                    <a:lstStyle/>
                    <a:p>
                      <a:r>
                        <a:rPr lang="en-GB" dirty="0" smtClean="0"/>
                        <a:t>CI MS self- assessment tool</a:t>
                      </a:r>
                      <a:r>
                        <a:rPr lang="en-GB" baseline="0" dirty="0" smtClean="0"/>
                        <a:t> too long</a:t>
                      </a:r>
                      <a:endParaRPr lang="en-GB" dirty="0"/>
                    </a:p>
                  </a:txBody>
                  <a:tcPr/>
                </a:tc>
              </a:tr>
              <a:tr h="343647">
                <a:tc>
                  <a:txBody>
                    <a:bodyPr/>
                    <a:lstStyle/>
                    <a:p>
                      <a:r>
                        <a:rPr lang="en-GB" dirty="0" smtClean="0"/>
                        <a:t>Documents</a:t>
                      </a:r>
                      <a:r>
                        <a:rPr lang="en-GB" baseline="0" dirty="0" smtClean="0"/>
                        <a:t> for assessments are to be received in different languages</a:t>
                      </a:r>
                      <a:endParaRPr lang="en-GB" dirty="0"/>
                    </a:p>
                  </a:txBody>
                  <a:tcPr/>
                </a:tc>
              </a:tr>
              <a:tr h="343647">
                <a:tc>
                  <a:txBody>
                    <a:bodyPr/>
                    <a:lstStyle/>
                    <a:p>
                      <a:r>
                        <a:rPr lang="en-GB" dirty="0" smtClean="0"/>
                        <a:t>Trying to be “the best” instead of taking slow steps</a:t>
                      </a:r>
                      <a:endParaRPr lang="en-GB" dirty="0"/>
                    </a:p>
                  </a:txBody>
                  <a:tcPr/>
                </a:tc>
              </a:tr>
              <a:tr h="343647">
                <a:tc>
                  <a:txBody>
                    <a:bodyPr/>
                    <a:lstStyle/>
                    <a:p>
                      <a:r>
                        <a:rPr lang="en-GB" dirty="0" smtClean="0"/>
                        <a:t>No certification in place</a:t>
                      </a:r>
                      <a:endParaRPr lang="en-GB" dirty="0"/>
                    </a:p>
                  </a:txBody>
                  <a:tcPr/>
                </a:tc>
              </a:tr>
              <a:tr h="343647">
                <a:tc>
                  <a:txBody>
                    <a:bodyPr/>
                    <a:lstStyle/>
                    <a:p>
                      <a:r>
                        <a:rPr lang="en-GB" dirty="0" smtClean="0"/>
                        <a:t>Keeping the deadline, 30 June, 2016</a:t>
                      </a:r>
                      <a:endParaRPr lang="en-GB" dirty="0"/>
                    </a:p>
                  </a:txBody>
                  <a:tcPr/>
                </a:tc>
              </a:tr>
            </a:tbl>
          </a:graphicData>
        </a:graphic>
      </p:graphicFrame>
      <p:sp>
        <p:nvSpPr>
          <p:cNvPr id="3" name="Title 1"/>
          <p:cNvSpPr>
            <a:spLocks noGrp="1"/>
          </p:cNvSpPr>
          <p:nvPr>
            <p:ph type="title"/>
          </p:nvPr>
        </p:nvSpPr>
        <p:spPr>
          <a:xfrm>
            <a:off x="457200" y="157238"/>
            <a:ext cx="8229600" cy="1124857"/>
          </a:xfrm>
        </p:spPr>
        <p:txBody>
          <a:bodyPr/>
          <a:lstStyle/>
          <a:p>
            <a:r>
              <a:rPr lang="it-IT" dirty="0" err="1" smtClean="0"/>
              <a:t>Challenges</a:t>
            </a:r>
            <a:endParaRPr lang="en-US" dirty="0"/>
          </a:p>
        </p:txBody>
      </p:sp>
    </p:spTree>
    <p:extLst>
      <p:ext uri="{BB962C8B-B14F-4D97-AF65-F5344CB8AC3E}">
        <p14:creationId xmlns:p14="http://schemas.microsoft.com/office/powerpoint/2010/main" val="4143190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Keys to success…</a:t>
            </a:r>
            <a:endParaRPr lang="en-GB" dirty="0"/>
          </a:p>
        </p:txBody>
      </p:sp>
      <p:sp>
        <p:nvSpPr>
          <p:cNvPr id="3" name="Content Placeholder 2"/>
          <p:cNvSpPr>
            <a:spLocks noGrp="1"/>
          </p:cNvSpPr>
          <p:nvPr>
            <p:ph idx="1"/>
          </p:nvPr>
        </p:nvSpPr>
        <p:spPr/>
        <p:txBody>
          <a:bodyPr>
            <a:normAutofit fontScale="85000" lnSpcReduction="20000"/>
          </a:bodyPr>
          <a:lstStyle/>
          <a:p>
            <a:pPr marL="285750" indent="-285750"/>
            <a:r>
              <a:rPr lang="nl-NL" b="1" dirty="0" smtClean="0">
                <a:solidFill>
                  <a:srgbClr val="FF0000"/>
                </a:solidFill>
              </a:rPr>
              <a:t>ONE common tool: </a:t>
            </a:r>
            <a:endParaRPr lang="nl-NL" b="1" dirty="0" smtClean="0">
              <a:solidFill>
                <a:srgbClr val="FF0000"/>
              </a:solidFill>
            </a:endParaRPr>
          </a:p>
          <a:p>
            <a:pPr marL="285750" indent="-285750"/>
            <a:r>
              <a:rPr lang="en-GB" dirty="0"/>
              <a:t>a</a:t>
            </a:r>
            <a:r>
              <a:rPr lang="en-GB" dirty="0" smtClean="0"/>
              <a:t>ll </a:t>
            </a:r>
            <a:r>
              <a:rPr lang="en-GB" dirty="0"/>
              <a:t>Members involved in the development of the standards</a:t>
            </a:r>
            <a:endParaRPr lang="nl-NL" b="1" dirty="0" smtClean="0">
              <a:solidFill>
                <a:srgbClr val="FF0000"/>
              </a:solidFill>
            </a:endParaRPr>
          </a:p>
          <a:p>
            <a:pPr marL="285750" indent="-285750"/>
            <a:r>
              <a:rPr lang="en-GB" dirty="0" smtClean="0"/>
              <a:t>bringing </a:t>
            </a:r>
            <a:r>
              <a:rPr lang="en-GB" dirty="0"/>
              <a:t>(</a:t>
            </a:r>
            <a:r>
              <a:rPr lang="en-GB" dirty="0" smtClean="0"/>
              <a:t>funding) </a:t>
            </a:r>
            <a:r>
              <a:rPr lang="en-GB" dirty="0"/>
              <a:t>partners together to use the same </a:t>
            </a:r>
            <a:r>
              <a:rPr lang="en-GB" dirty="0" smtClean="0"/>
              <a:t>tool</a:t>
            </a:r>
          </a:p>
          <a:p>
            <a:pPr marL="285750" indent="-285750"/>
            <a:r>
              <a:rPr lang="nl-NL" b="1" dirty="0" smtClean="0">
                <a:solidFill>
                  <a:srgbClr val="FF0000"/>
                </a:solidFill>
              </a:rPr>
              <a:t>Respecting the autonomy</a:t>
            </a:r>
            <a:r>
              <a:rPr lang="nl-NL" b="1" dirty="0">
                <a:solidFill>
                  <a:srgbClr val="FF0000"/>
                </a:solidFill>
              </a:rPr>
              <a:t>: </a:t>
            </a:r>
            <a:endParaRPr lang="nl-NL" b="1" dirty="0" smtClean="0">
              <a:solidFill>
                <a:srgbClr val="FF0000"/>
              </a:solidFill>
            </a:endParaRPr>
          </a:p>
          <a:p>
            <a:pPr marL="0" indent="0">
              <a:buNone/>
            </a:pPr>
            <a:r>
              <a:rPr lang="nl-NL" dirty="0" smtClean="0"/>
              <a:t>descriptive </a:t>
            </a:r>
            <a:r>
              <a:rPr lang="nl-NL" dirty="0"/>
              <a:t>not </a:t>
            </a:r>
            <a:r>
              <a:rPr lang="nl-NL" dirty="0" smtClean="0"/>
              <a:t>prescriptive (what but not how)</a:t>
            </a:r>
            <a:r>
              <a:rPr lang="nl-NL" b="1" dirty="0"/>
              <a:t/>
            </a:r>
            <a:br>
              <a:rPr lang="nl-NL" b="1" dirty="0"/>
            </a:br>
            <a:r>
              <a:rPr lang="nl-NL" dirty="0" smtClean="0"/>
              <a:t>think </a:t>
            </a:r>
            <a:r>
              <a:rPr lang="nl-NL" dirty="0"/>
              <a:t>global – act local</a:t>
            </a:r>
          </a:p>
          <a:p>
            <a:pPr marL="285750" indent="-285750"/>
            <a:r>
              <a:rPr lang="nl-NL" b="1" dirty="0">
                <a:solidFill>
                  <a:srgbClr val="FF0000"/>
                </a:solidFill>
              </a:rPr>
              <a:t>Mutual Confederation </a:t>
            </a:r>
            <a:r>
              <a:rPr lang="nl-NL" b="1" dirty="0" smtClean="0">
                <a:solidFill>
                  <a:srgbClr val="FF0000"/>
                </a:solidFill>
              </a:rPr>
              <a:t>support:</a:t>
            </a:r>
            <a:r>
              <a:rPr lang="en-GB" dirty="0"/>
              <a:t> </a:t>
            </a:r>
            <a:r>
              <a:rPr lang="en-GB" dirty="0" smtClean="0"/>
              <a:t>assessors</a:t>
            </a:r>
            <a:r>
              <a:rPr lang="en-GB" dirty="0"/>
              <a:t>, peer-to-peer support, sharing </a:t>
            </a:r>
            <a:r>
              <a:rPr lang="en-GB" dirty="0" smtClean="0"/>
              <a:t>knowledge</a:t>
            </a:r>
          </a:p>
          <a:p>
            <a:pPr marL="285750" indent="-285750"/>
            <a:r>
              <a:rPr lang="en-GB" sz="3800" b="1" dirty="0" smtClean="0">
                <a:solidFill>
                  <a:srgbClr val="FF0000"/>
                </a:solidFill>
              </a:rPr>
              <a:t>PATIENCE! </a:t>
            </a:r>
            <a:r>
              <a:rPr lang="en-GB" sz="3800" b="1" dirty="0" smtClean="0">
                <a:solidFill>
                  <a:srgbClr val="FF0000"/>
                </a:solidFill>
                <a:sym typeface="Wingdings" panose="05000000000000000000" pitchFamily="2" charset="2"/>
              </a:rPr>
              <a:t></a:t>
            </a:r>
            <a:endParaRPr lang="en-GB" sz="3800" b="1" dirty="0" smtClean="0">
              <a:solidFill>
                <a:srgbClr val="FF0000"/>
              </a:solidFill>
            </a:endParaRPr>
          </a:p>
          <a:p>
            <a:pPr marL="0" indent="0">
              <a:buNone/>
            </a:pPr>
            <a:endParaRPr lang="en-GB" dirty="0"/>
          </a:p>
          <a:p>
            <a:endParaRPr lang="en-GB" dirty="0"/>
          </a:p>
          <a:p>
            <a:pPr marL="285750" indent="-285750"/>
            <a:endParaRPr lang="en-GB" dirty="0"/>
          </a:p>
        </p:txBody>
      </p:sp>
    </p:spTree>
    <p:extLst>
      <p:ext uri="{BB962C8B-B14F-4D97-AF65-F5344CB8AC3E}">
        <p14:creationId xmlns:p14="http://schemas.microsoft.com/office/powerpoint/2010/main" val="10266487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leanno_papa_francesco_77anni_645.jpg"/>
          <p:cNvPicPr>
            <a:picLocks noChangeAspect="1"/>
          </p:cNvPicPr>
          <p:nvPr/>
        </p:nvPicPr>
        <p:blipFill>
          <a:blip r:embed="rId3"/>
          <a:stretch>
            <a:fillRect/>
          </a:stretch>
        </p:blipFill>
        <p:spPr>
          <a:xfrm>
            <a:off x="28403" y="1402080"/>
            <a:ext cx="9085118" cy="4648200"/>
          </a:xfrm>
          <a:prstGeom prst="rect">
            <a:avLst/>
          </a:prstGeom>
          <a:effectLst>
            <a:outerShdw blurRad="50800" dist="50800" dir="5400000" algn="ctr" rotWithShape="0">
              <a:srgbClr val="000000">
                <a:alpha val="43000"/>
              </a:srgbClr>
            </a:outerShdw>
          </a:effectLst>
        </p:spPr>
      </p:pic>
      <p:sp>
        <p:nvSpPr>
          <p:cNvPr id="2" name="Title 1"/>
          <p:cNvSpPr>
            <a:spLocks noGrp="1"/>
          </p:cNvSpPr>
          <p:nvPr>
            <p:ph type="title"/>
          </p:nvPr>
        </p:nvSpPr>
        <p:spPr/>
        <p:txBody>
          <a:bodyPr/>
          <a:lstStyle/>
          <a:p>
            <a:r>
              <a:rPr lang="en-GB" dirty="0" smtClean="0"/>
              <a:t>Message Pope Francis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GB" i="1" dirty="0" smtClean="0"/>
              <a:t>“As I said at your last General Assembly, I thank the Lord for Caritas and its valuable service in the world. I also congratulate the Governance bodies and the General Secretariat of Caritas </a:t>
            </a:r>
            <a:r>
              <a:rPr lang="en-GB" i="1" dirty="0" err="1" smtClean="0"/>
              <a:t>Internationalis</a:t>
            </a:r>
            <a:r>
              <a:rPr lang="en-GB" i="1" dirty="0" smtClean="0"/>
              <a:t> for developing and approving the Management Standards and Code of Conduct for the member organizations.</a:t>
            </a:r>
            <a:endParaRPr lang="en-GB" dirty="0" smtClean="0"/>
          </a:p>
          <a:p>
            <a:pPr marL="0" indent="0">
              <a:buNone/>
            </a:pPr>
            <a:r>
              <a:rPr lang="en-GB" i="1" u="sng" dirty="0" smtClean="0"/>
              <a:t>These instruments must now be applied to strengthen the transparency and credibility of Caritas.</a:t>
            </a:r>
            <a:r>
              <a:rPr lang="en-GB" i="1" dirty="0" smtClean="0"/>
              <a:t> Let us remember that we are accountable to God, to the Church, to the donors and in particular, to the poor with whom the Lord indentifies Himself. By serving them with humility, dedication, self-denial and professionalism, we promote the Church’s mission of forming one human family, caring for creation.”</a:t>
            </a:r>
            <a:endParaRPr lang="en-GB" dirty="0" smtClean="0"/>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xit" presetSubtype="0" fill="hold" grpId="0" nodeType="withEffect">
                                  <p:stCondLst>
                                    <p:cond delay="0"/>
                                  </p:stCondLst>
                                  <p:childTnLst>
                                    <p:animEffect transition="out" filter="fade">
                                      <p:cBhvr>
                                        <p:cTn id="9" dur="2000"/>
                                        <p:tgtEl>
                                          <p:spTgt spid="3">
                                            <p:txEl>
                                              <p:pRg st="0" end="0"/>
                                            </p:txEl>
                                          </p:spTgt>
                                        </p:tgtEl>
                                      </p:cBhvr>
                                    </p:animEffect>
                                    <p:set>
                                      <p:cBhvr>
                                        <p:cTn id="10" dur="1" fill="hold">
                                          <p:stCondLst>
                                            <p:cond delay="1999"/>
                                          </p:stCondLst>
                                        </p:cTn>
                                        <p:tgtEl>
                                          <p:spTgt spid="3">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3">
                                            <p:txEl>
                                              <p:pRg st="1" end="1"/>
                                            </p:txEl>
                                          </p:spTgt>
                                        </p:tgtEl>
                                      </p:cBhvr>
                                    </p:animEffect>
                                    <p:set>
                                      <p:cBhvr>
                                        <p:cTn id="13" dur="1" fill="hold">
                                          <p:stCondLst>
                                            <p:cond delay="19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we are?</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1498" y="1239231"/>
            <a:ext cx="8029575" cy="4941277"/>
          </a:xfrm>
        </p:spPr>
      </p:pic>
      <p:sp>
        <p:nvSpPr>
          <p:cNvPr id="5" name="Rectangle 4"/>
          <p:cNvSpPr/>
          <p:nvPr/>
        </p:nvSpPr>
        <p:spPr>
          <a:xfrm>
            <a:off x="1685925" y="2743200"/>
            <a:ext cx="1157288" cy="528638"/>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2574133" y="4054655"/>
            <a:ext cx="1157288" cy="528638"/>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5150423" y="3087172"/>
            <a:ext cx="833883" cy="369332"/>
          </a:xfrm>
          <a:prstGeom prst="rect">
            <a:avLst/>
          </a:prstGeom>
          <a:solidFill>
            <a:schemeClr val="accent2">
              <a:lumMod val="40000"/>
              <a:lumOff val="60000"/>
            </a:schemeClr>
          </a:solidFill>
        </p:spPr>
        <p:txBody>
          <a:bodyPr wrap="none" rtlCol="0">
            <a:spAutoFit/>
          </a:bodyPr>
          <a:lstStyle/>
          <a:p>
            <a:pPr algn="ctr"/>
            <a:r>
              <a:rPr lang="en-GB" b="1" dirty="0" smtClean="0"/>
              <a:t>MONA</a:t>
            </a:r>
            <a:endParaRPr lang="en-GB" b="1" dirty="0"/>
          </a:p>
        </p:txBody>
      </p:sp>
      <p:sp>
        <p:nvSpPr>
          <p:cNvPr id="8" name="Rectangle 7"/>
          <p:cNvSpPr/>
          <p:nvPr/>
        </p:nvSpPr>
        <p:spPr>
          <a:xfrm>
            <a:off x="4410075" y="2390774"/>
            <a:ext cx="1157288" cy="528638"/>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4210050" y="3466982"/>
            <a:ext cx="1157288" cy="528638"/>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5795963" y="2400299"/>
            <a:ext cx="1157288" cy="528638"/>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a:off x="4988719" y="3012281"/>
            <a:ext cx="1157288" cy="528638"/>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2732944" y="4139769"/>
            <a:ext cx="810350" cy="369332"/>
          </a:xfrm>
          <a:prstGeom prst="rect">
            <a:avLst/>
          </a:prstGeom>
          <a:solidFill>
            <a:schemeClr val="accent2">
              <a:lumMod val="40000"/>
              <a:lumOff val="60000"/>
            </a:schemeClr>
          </a:solidFill>
        </p:spPr>
        <p:txBody>
          <a:bodyPr wrap="none" rtlCol="0">
            <a:spAutoFit/>
          </a:bodyPr>
          <a:lstStyle/>
          <a:p>
            <a:r>
              <a:rPr lang="en-GB" b="1" dirty="0" smtClean="0"/>
              <a:t>LACAR</a:t>
            </a:r>
            <a:endParaRPr lang="en-GB" b="1" dirty="0"/>
          </a:p>
        </p:txBody>
      </p:sp>
      <p:sp>
        <p:nvSpPr>
          <p:cNvPr id="13" name="Rectangle 12"/>
          <p:cNvSpPr/>
          <p:nvPr/>
        </p:nvSpPr>
        <p:spPr>
          <a:xfrm>
            <a:off x="7105651" y="4032618"/>
            <a:ext cx="1157288" cy="528638"/>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p:cNvSpPr txBox="1"/>
          <p:nvPr/>
        </p:nvSpPr>
        <p:spPr>
          <a:xfrm>
            <a:off x="7204837" y="4112271"/>
            <a:ext cx="958917" cy="369332"/>
          </a:xfrm>
          <a:prstGeom prst="rect">
            <a:avLst/>
          </a:prstGeom>
          <a:solidFill>
            <a:schemeClr val="accent2">
              <a:lumMod val="40000"/>
              <a:lumOff val="60000"/>
            </a:schemeClr>
          </a:solidFill>
        </p:spPr>
        <p:txBody>
          <a:bodyPr wrap="none" rtlCol="0">
            <a:spAutoFit/>
          </a:bodyPr>
          <a:lstStyle/>
          <a:p>
            <a:pPr algn="ctr"/>
            <a:r>
              <a:rPr lang="en-GB" b="1" dirty="0" smtClean="0"/>
              <a:t>Oceania</a:t>
            </a:r>
            <a:endParaRPr lang="en-GB" b="1" dirty="0"/>
          </a:p>
        </p:txBody>
      </p:sp>
      <p:sp>
        <p:nvSpPr>
          <p:cNvPr id="15" name="TextBox 14"/>
          <p:cNvSpPr txBox="1"/>
          <p:nvPr/>
        </p:nvSpPr>
        <p:spPr>
          <a:xfrm>
            <a:off x="642929" y="5643565"/>
            <a:ext cx="1488293" cy="646331"/>
          </a:xfrm>
          <a:prstGeom prst="rect">
            <a:avLst/>
          </a:prstGeom>
          <a:noFill/>
        </p:spPr>
        <p:txBody>
          <a:bodyPr wrap="none" rtlCol="0">
            <a:spAutoFit/>
          </a:bodyPr>
          <a:lstStyle/>
          <a:p>
            <a:r>
              <a:rPr lang="en-GB" b="1" dirty="0" smtClean="0"/>
              <a:t>165 </a:t>
            </a:r>
            <a:r>
              <a:rPr lang="en-GB" b="1" dirty="0" smtClean="0"/>
              <a:t>members</a:t>
            </a:r>
          </a:p>
          <a:p>
            <a:r>
              <a:rPr lang="en-GB" b="1" dirty="0" smtClean="0"/>
              <a:t>organisations</a:t>
            </a:r>
            <a:endParaRPr lang="en-GB" b="1" dirty="0"/>
          </a:p>
        </p:txBody>
      </p:sp>
      <p:cxnSp>
        <p:nvCxnSpPr>
          <p:cNvPr id="17" name="Straight Arrow Connector 16"/>
          <p:cNvCxnSpPr/>
          <p:nvPr/>
        </p:nvCxnSpPr>
        <p:spPr>
          <a:xfrm flipV="1">
            <a:off x="4974431" y="1761216"/>
            <a:ext cx="392907" cy="600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234992" y="1288128"/>
            <a:ext cx="418704" cy="369332"/>
          </a:xfrm>
          <a:prstGeom prst="rect">
            <a:avLst/>
          </a:prstGeom>
          <a:noFill/>
        </p:spPr>
        <p:txBody>
          <a:bodyPr wrap="none" rtlCol="0">
            <a:spAutoFit/>
          </a:bodyPr>
          <a:lstStyle/>
          <a:p>
            <a:r>
              <a:rPr lang="en-GB" b="1" dirty="0" smtClean="0">
                <a:solidFill>
                  <a:srgbClr val="C00000"/>
                </a:solidFill>
              </a:rPr>
              <a:t>49</a:t>
            </a:r>
            <a:endParaRPr lang="en-GB" b="1" dirty="0">
              <a:solidFill>
                <a:srgbClr val="C00000"/>
              </a:solidFill>
            </a:endParaRPr>
          </a:p>
        </p:txBody>
      </p:sp>
      <p:sp>
        <p:nvSpPr>
          <p:cNvPr id="19" name="Oval 18"/>
          <p:cNvSpPr/>
          <p:nvPr/>
        </p:nvSpPr>
        <p:spPr>
          <a:xfrm>
            <a:off x="5215136" y="1213187"/>
            <a:ext cx="495710" cy="521985"/>
          </a:xfrm>
          <a:prstGeom prst="ellipse">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cxnSp>
        <p:nvCxnSpPr>
          <p:cNvPr id="20" name="Straight Arrow Connector 19"/>
          <p:cNvCxnSpPr/>
          <p:nvPr/>
        </p:nvCxnSpPr>
        <p:spPr>
          <a:xfrm flipH="1" flipV="1">
            <a:off x="1848458" y="1873592"/>
            <a:ext cx="416113" cy="8634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476873" y="1411952"/>
            <a:ext cx="407484" cy="369332"/>
          </a:xfrm>
          <a:prstGeom prst="rect">
            <a:avLst/>
          </a:prstGeom>
          <a:noFill/>
        </p:spPr>
        <p:txBody>
          <a:bodyPr wrap="none" rtlCol="0">
            <a:spAutoFit/>
          </a:bodyPr>
          <a:lstStyle/>
          <a:p>
            <a:pPr algn="ctr"/>
            <a:r>
              <a:rPr lang="en-GB" b="1" dirty="0" smtClean="0">
                <a:solidFill>
                  <a:srgbClr val="C00000"/>
                </a:solidFill>
              </a:rPr>
              <a:t>  3</a:t>
            </a:r>
            <a:endParaRPr lang="en-GB" b="1" dirty="0">
              <a:solidFill>
                <a:srgbClr val="C00000"/>
              </a:solidFill>
            </a:endParaRPr>
          </a:p>
        </p:txBody>
      </p:sp>
      <p:sp>
        <p:nvSpPr>
          <p:cNvPr id="24" name="Oval 23"/>
          <p:cNvSpPr/>
          <p:nvPr/>
        </p:nvSpPr>
        <p:spPr>
          <a:xfrm>
            <a:off x="1509916" y="1337011"/>
            <a:ext cx="495710" cy="521985"/>
          </a:xfrm>
          <a:prstGeom prst="ellipse">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cxnSp>
        <p:nvCxnSpPr>
          <p:cNvPr id="25" name="Straight Arrow Connector 24"/>
          <p:cNvCxnSpPr/>
          <p:nvPr/>
        </p:nvCxnSpPr>
        <p:spPr>
          <a:xfrm>
            <a:off x="3053772" y="4618408"/>
            <a:ext cx="876298" cy="5225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930069" y="5169571"/>
            <a:ext cx="418704" cy="369332"/>
          </a:xfrm>
          <a:prstGeom prst="rect">
            <a:avLst/>
          </a:prstGeom>
          <a:noFill/>
        </p:spPr>
        <p:txBody>
          <a:bodyPr wrap="none" rtlCol="0">
            <a:spAutoFit/>
          </a:bodyPr>
          <a:lstStyle/>
          <a:p>
            <a:pPr algn="ctr"/>
            <a:r>
              <a:rPr lang="en-GB" b="1" dirty="0" smtClean="0">
                <a:solidFill>
                  <a:srgbClr val="C00000"/>
                </a:solidFill>
              </a:rPr>
              <a:t>22</a:t>
            </a:r>
            <a:endParaRPr lang="en-GB" b="1" dirty="0">
              <a:solidFill>
                <a:srgbClr val="C00000"/>
              </a:solidFill>
            </a:endParaRPr>
          </a:p>
        </p:txBody>
      </p:sp>
      <p:sp>
        <p:nvSpPr>
          <p:cNvPr id="29" name="Oval 28"/>
          <p:cNvSpPr/>
          <p:nvPr/>
        </p:nvSpPr>
        <p:spPr>
          <a:xfrm>
            <a:off x="3910213" y="5094630"/>
            <a:ext cx="495710" cy="521985"/>
          </a:xfrm>
          <a:prstGeom prst="ellipse">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cxnSp>
        <p:nvCxnSpPr>
          <p:cNvPr id="30" name="Straight Arrow Connector 29"/>
          <p:cNvCxnSpPr/>
          <p:nvPr/>
        </p:nvCxnSpPr>
        <p:spPr>
          <a:xfrm flipV="1">
            <a:off x="6469859" y="1681163"/>
            <a:ext cx="378619" cy="7191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758996" y="1240495"/>
            <a:ext cx="418704" cy="369332"/>
          </a:xfrm>
          <a:prstGeom prst="rect">
            <a:avLst/>
          </a:prstGeom>
          <a:noFill/>
        </p:spPr>
        <p:txBody>
          <a:bodyPr wrap="none" rtlCol="0">
            <a:spAutoFit/>
          </a:bodyPr>
          <a:lstStyle/>
          <a:p>
            <a:r>
              <a:rPr lang="en-GB" b="1" dirty="0" smtClean="0">
                <a:solidFill>
                  <a:srgbClr val="C00000"/>
                </a:solidFill>
              </a:rPr>
              <a:t>23</a:t>
            </a:r>
            <a:endParaRPr lang="en-GB" b="1" dirty="0">
              <a:solidFill>
                <a:srgbClr val="C00000"/>
              </a:solidFill>
            </a:endParaRPr>
          </a:p>
        </p:txBody>
      </p:sp>
      <p:sp>
        <p:nvSpPr>
          <p:cNvPr id="32" name="Oval 31"/>
          <p:cNvSpPr/>
          <p:nvPr/>
        </p:nvSpPr>
        <p:spPr>
          <a:xfrm>
            <a:off x="6739140" y="1165554"/>
            <a:ext cx="495710" cy="521985"/>
          </a:xfrm>
          <a:prstGeom prst="ellipse">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cxnSp>
        <p:nvCxnSpPr>
          <p:cNvPr id="33" name="Straight Arrow Connector 32"/>
          <p:cNvCxnSpPr/>
          <p:nvPr/>
        </p:nvCxnSpPr>
        <p:spPr>
          <a:xfrm>
            <a:off x="7555722" y="4567119"/>
            <a:ext cx="378619" cy="8716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30571" y="5483899"/>
            <a:ext cx="418704" cy="369332"/>
          </a:xfrm>
          <a:prstGeom prst="rect">
            <a:avLst/>
          </a:prstGeom>
          <a:noFill/>
        </p:spPr>
        <p:txBody>
          <a:bodyPr wrap="square" rtlCol="0">
            <a:spAutoFit/>
          </a:bodyPr>
          <a:lstStyle/>
          <a:p>
            <a:r>
              <a:rPr lang="en-GB" b="1" dirty="0" smtClean="0">
                <a:solidFill>
                  <a:srgbClr val="C00000"/>
                </a:solidFill>
              </a:rPr>
              <a:t> 6</a:t>
            </a:r>
            <a:endParaRPr lang="en-GB" b="1" dirty="0">
              <a:solidFill>
                <a:srgbClr val="C00000"/>
              </a:solidFill>
            </a:endParaRPr>
          </a:p>
        </p:txBody>
      </p:sp>
      <p:sp>
        <p:nvSpPr>
          <p:cNvPr id="35" name="Oval 34"/>
          <p:cNvSpPr/>
          <p:nvPr/>
        </p:nvSpPr>
        <p:spPr>
          <a:xfrm>
            <a:off x="7810715" y="5408958"/>
            <a:ext cx="495710" cy="521985"/>
          </a:xfrm>
          <a:prstGeom prst="ellipse">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cxnSp>
        <p:nvCxnSpPr>
          <p:cNvPr id="38" name="Straight Arrow Connector 37"/>
          <p:cNvCxnSpPr/>
          <p:nvPr/>
        </p:nvCxnSpPr>
        <p:spPr>
          <a:xfrm>
            <a:off x="4788694" y="4009908"/>
            <a:ext cx="400281" cy="5656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5213105" y="4639512"/>
            <a:ext cx="418704" cy="369332"/>
          </a:xfrm>
          <a:prstGeom prst="rect">
            <a:avLst/>
          </a:prstGeom>
          <a:noFill/>
        </p:spPr>
        <p:txBody>
          <a:bodyPr wrap="square" rtlCol="0">
            <a:spAutoFit/>
          </a:bodyPr>
          <a:lstStyle/>
          <a:p>
            <a:r>
              <a:rPr lang="en-GB" b="1" dirty="0" smtClean="0">
                <a:solidFill>
                  <a:srgbClr val="C00000"/>
                </a:solidFill>
              </a:rPr>
              <a:t>46</a:t>
            </a:r>
            <a:endParaRPr lang="en-GB" b="1" dirty="0">
              <a:solidFill>
                <a:srgbClr val="C00000"/>
              </a:solidFill>
            </a:endParaRPr>
          </a:p>
        </p:txBody>
      </p:sp>
      <p:sp>
        <p:nvSpPr>
          <p:cNvPr id="40" name="Oval 39"/>
          <p:cNvSpPr/>
          <p:nvPr/>
        </p:nvSpPr>
        <p:spPr>
          <a:xfrm>
            <a:off x="5193249" y="4564571"/>
            <a:ext cx="495710" cy="521985"/>
          </a:xfrm>
          <a:prstGeom prst="ellipse">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cxnSp>
        <p:nvCxnSpPr>
          <p:cNvPr id="44" name="Straight Arrow Connector 43"/>
          <p:cNvCxnSpPr/>
          <p:nvPr/>
        </p:nvCxnSpPr>
        <p:spPr>
          <a:xfrm>
            <a:off x="5826922" y="3590795"/>
            <a:ext cx="304539" cy="4048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037013" y="4077519"/>
            <a:ext cx="418704" cy="369332"/>
          </a:xfrm>
          <a:prstGeom prst="rect">
            <a:avLst/>
          </a:prstGeom>
          <a:noFill/>
        </p:spPr>
        <p:txBody>
          <a:bodyPr wrap="square" rtlCol="0">
            <a:spAutoFit/>
          </a:bodyPr>
          <a:lstStyle/>
          <a:p>
            <a:r>
              <a:rPr lang="en-GB" b="1" dirty="0" smtClean="0">
                <a:solidFill>
                  <a:srgbClr val="C00000"/>
                </a:solidFill>
              </a:rPr>
              <a:t>16</a:t>
            </a:r>
            <a:endParaRPr lang="en-GB" b="1" dirty="0">
              <a:solidFill>
                <a:srgbClr val="C00000"/>
              </a:solidFill>
            </a:endParaRPr>
          </a:p>
        </p:txBody>
      </p:sp>
      <p:sp>
        <p:nvSpPr>
          <p:cNvPr id="46" name="Oval 45"/>
          <p:cNvSpPr/>
          <p:nvPr/>
        </p:nvSpPr>
        <p:spPr>
          <a:xfrm>
            <a:off x="6017157" y="4002578"/>
            <a:ext cx="495710" cy="521985"/>
          </a:xfrm>
          <a:prstGeom prst="ellipse">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097" y="1884404"/>
            <a:ext cx="6549407" cy="3374272"/>
          </a:xfrm>
          <a:prstGeom prst="rect">
            <a:avLst/>
          </a:prstGeom>
        </p:spPr>
      </p:pic>
      <p:sp>
        <p:nvSpPr>
          <p:cNvPr id="3" name="TextBox 2"/>
          <p:cNvSpPr txBox="1"/>
          <p:nvPr/>
        </p:nvSpPr>
        <p:spPr>
          <a:xfrm>
            <a:off x="1387075" y="1950591"/>
            <a:ext cx="4165628" cy="1200329"/>
          </a:xfrm>
          <a:prstGeom prst="rect">
            <a:avLst/>
          </a:prstGeom>
          <a:noFill/>
        </p:spPr>
        <p:txBody>
          <a:bodyPr wrap="none" rtlCol="0">
            <a:spAutoFit/>
          </a:bodyPr>
          <a:lstStyle/>
          <a:p>
            <a:r>
              <a:rPr lang="en-GB" b="1" dirty="0">
                <a:solidFill>
                  <a:srgbClr val="C00000"/>
                </a:solidFill>
              </a:rPr>
              <a:t>Caritas shares the mission of the Catholic </a:t>
            </a:r>
            <a:endParaRPr lang="en-GB" b="1" dirty="0" smtClean="0">
              <a:solidFill>
                <a:srgbClr val="C00000"/>
              </a:solidFill>
            </a:endParaRPr>
          </a:p>
          <a:p>
            <a:r>
              <a:rPr lang="en-GB" b="1" dirty="0" smtClean="0">
                <a:solidFill>
                  <a:srgbClr val="C00000"/>
                </a:solidFill>
              </a:rPr>
              <a:t>Church to </a:t>
            </a:r>
            <a:r>
              <a:rPr lang="en-GB" b="1" dirty="0">
                <a:solidFill>
                  <a:srgbClr val="C00000"/>
                </a:solidFill>
              </a:rPr>
              <a:t>serve the poor and to promote </a:t>
            </a:r>
            <a:endParaRPr lang="en-GB" b="1" dirty="0" smtClean="0">
              <a:solidFill>
                <a:srgbClr val="C00000"/>
              </a:solidFill>
            </a:endParaRPr>
          </a:p>
          <a:p>
            <a:r>
              <a:rPr lang="en-GB" b="1" dirty="0" smtClean="0">
                <a:solidFill>
                  <a:srgbClr val="C00000"/>
                </a:solidFill>
              </a:rPr>
              <a:t>charity </a:t>
            </a:r>
            <a:r>
              <a:rPr lang="en-GB" b="1" dirty="0">
                <a:solidFill>
                  <a:srgbClr val="C00000"/>
                </a:solidFill>
              </a:rPr>
              <a:t>and </a:t>
            </a:r>
            <a:r>
              <a:rPr lang="en-GB" b="1" dirty="0" smtClean="0">
                <a:solidFill>
                  <a:srgbClr val="C00000"/>
                </a:solidFill>
              </a:rPr>
              <a:t>justice </a:t>
            </a:r>
            <a:r>
              <a:rPr lang="en-GB" b="1" dirty="0">
                <a:solidFill>
                  <a:srgbClr val="C00000"/>
                </a:solidFill>
              </a:rPr>
              <a:t>throughout the world. </a:t>
            </a:r>
          </a:p>
          <a:p>
            <a:endParaRPr lang="en-GB" b="1" dirty="0">
              <a:solidFill>
                <a:srgbClr val="C00000"/>
              </a:solidFill>
            </a:endParaRPr>
          </a:p>
        </p:txBody>
      </p:sp>
    </p:spTree>
    <p:extLst>
      <p:ext uri="{BB962C8B-B14F-4D97-AF65-F5344CB8AC3E}">
        <p14:creationId xmlns:p14="http://schemas.microsoft.com/office/powerpoint/2010/main" val="138926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500" fill="hold"/>
                                        <p:tgtEl>
                                          <p:spTgt spid="40"/>
                                        </p:tgtEl>
                                        <p:attrNameLst>
                                          <p:attrName>ppt_x</p:attrName>
                                        </p:attrNameLst>
                                      </p:cBhvr>
                                      <p:tavLst>
                                        <p:tav tm="0">
                                          <p:val>
                                            <p:strVal val="#ppt_x"/>
                                          </p:val>
                                        </p:tav>
                                        <p:tav tm="100000">
                                          <p:val>
                                            <p:strVal val="#ppt_x"/>
                                          </p:val>
                                        </p:tav>
                                      </p:tavLst>
                                    </p:anim>
                                    <p:anim calcmode="lin" valueType="num">
                                      <p:cBhvr additive="base">
                                        <p:cTn id="64" dur="500" fill="hold"/>
                                        <p:tgtEl>
                                          <p:spTgt spid="4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additive="base">
                                        <p:cTn id="83" dur="500" fill="hold"/>
                                        <p:tgtEl>
                                          <p:spTgt spid="46"/>
                                        </p:tgtEl>
                                        <p:attrNameLst>
                                          <p:attrName>ppt_x</p:attrName>
                                        </p:attrNameLst>
                                      </p:cBhvr>
                                      <p:tavLst>
                                        <p:tav tm="0">
                                          <p:val>
                                            <p:strVal val="#ppt_x"/>
                                          </p:val>
                                        </p:tav>
                                        <p:tav tm="100000">
                                          <p:val>
                                            <p:strVal val="#ppt_x"/>
                                          </p:val>
                                        </p:tav>
                                      </p:tavLst>
                                    </p:anim>
                                    <p:anim calcmode="lin" valueType="num">
                                      <p:cBhvr additive="base">
                                        <p:cTn id="84" dur="500" fill="hold"/>
                                        <p:tgtEl>
                                          <p:spTgt spid="4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nodeType="clickEffect">
                                  <p:stCondLst>
                                    <p:cond delay="0"/>
                                  </p:stCondLst>
                                  <p:childTnLst>
                                    <p:set>
                                      <p:cBhvr>
                                        <p:cTn id="92" dur="1" fill="hold">
                                          <p:stCondLst>
                                            <p:cond delay="0"/>
                                          </p:stCondLst>
                                        </p:cTn>
                                        <p:tgtEl>
                                          <p:spTgt spid="58"/>
                                        </p:tgtEl>
                                        <p:attrNameLst>
                                          <p:attrName>style.visibility</p:attrName>
                                        </p:attrNameLst>
                                      </p:cBhvr>
                                      <p:to>
                                        <p:strVal val="visible"/>
                                      </p:to>
                                    </p:set>
                                    <p:anim calcmode="lin" valueType="num">
                                      <p:cBhvr additive="base">
                                        <p:cTn id="93" dur="500" fill="hold"/>
                                        <p:tgtEl>
                                          <p:spTgt spid="58"/>
                                        </p:tgtEl>
                                        <p:attrNameLst>
                                          <p:attrName>ppt_x</p:attrName>
                                        </p:attrNameLst>
                                      </p:cBhvr>
                                      <p:tavLst>
                                        <p:tav tm="0">
                                          <p:val>
                                            <p:strVal val="#ppt_x"/>
                                          </p:val>
                                        </p:tav>
                                        <p:tav tm="100000">
                                          <p:val>
                                            <p:strVal val="#ppt_x"/>
                                          </p:val>
                                        </p:tav>
                                      </p:tavLst>
                                    </p:anim>
                                    <p:anim calcmode="lin" valueType="num">
                                      <p:cBhvr additive="base">
                                        <p:cTn id="94" dur="500" fill="hold"/>
                                        <p:tgtEl>
                                          <p:spTgt spid="58"/>
                                        </p:tgtEl>
                                        <p:attrNameLst>
                                          <p:attrName>ppt_y</p:attrName>
                                        </p:attrNameLst>
                                      </p:cBhvr>
                                      <p:tavLst>
                                        <p:tav tm="0">
                                          <p:val>
                                            <p:strVal val="0-#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9"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anim calcmode="lin" valueType="num">
                                      <p:cBhvr additive="base">
                                        <p:cTn id="99" dur="500" fill="hold"/>
                                        <p:tgtEl>
                                          <p:spTgt spid="3"/>
                                        </p:tgtEl>
                                        <p:attrNameLst>
                                          <p:attrName>ppt_x</p:attrName>
                                        </p:attrNameLst>
                                      </p:cBhvr>
                                      <p:tavLst>
                                        <p:tav tm="0">
                                          <p:val>
                                            <p:strVal val="0-#ppt_w/2"/>
                                          </p:val>
                                        </p:tav>
                                        <p:tav tm="100000">
                                          <p:val>
                                            <p:strVal val="#ppt_x"/>
                                          </p:val>
                                        </p:tav>
                                      </p:tavLst>
                                    </p:anim>
                                    <p:anim calcmode="lin" valueType="num">
                                      <p:cBhvr additive="base">
                                        <p:cTn id="10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3" grpId="0"/>
      <p:bldP spid="24" grpId="0" animBg="1"/>
      <p:bldP spid="28" grpId="0"/>
      <p:bldP spid="29" grpId="0" animBg="1"/>
      <p:bldP spid="31" grpId="0"/>
      <p:bldP spid="32" grpId="0" animBg="1"/>
      <p:bldP spid="34" grpId="0"/>
      <p:bldP spid="35" grpId="0" animBg="1"/>
      <p:bldP spid="39" grpId="0"/>
      <p:bldP spid="40" grpId="0" animBg="1"/>
      <p:bldP spid="45" grpId="0"/>
      <p:bldP spid="46"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How </a:t>
            </a:r>
            <a:r>
              <a:rPr lang="en-GB" dirty="0" smtClean="0"/>
              <a:t>Caritas </a:t>
            </a:r>
            <a:r>
              <a:rPr lang="en-GB" dirty="0" err="1" smtClean="0"/>
              <a:t>Internationalis</a:t>
            </a:r>
            <a:r>
              <a:rPr lang="en-GB" dirty="0" smtClean="0"/>
              <a:t> </a:t>
            </a:r>
            <a:r>
              <a:rPr lang="en-GB" dirty="0"/>
              <a:t>is </a:t>
            </a:r>
            <a:r>
              <a:rPr lang="en-GB" dirty="0" smtClean="0"/>
              <a:t>structured?</a:t>
            </a:r>
            <a:endParaRPr lang="en-GB" dirty="0"/>
          </a:p>
        </p:txBody>
      </p:sp>
      <p:sp>
        <p:nvSpPr>
          <p:cNvPr id="3" name="Content Placeholder 2"/>
          <p:cNvSpPr>
            <a:spLocks noGrp="1"/>
          </p:cNvSpPr>
          <p:nvPr>
            <p:ph idx="1"/>
          </p:nvPr>
        </p:nvSpPr>
        <p:spPr/>
        <p:txBody>
          <a:bodyPr>
            <a:normAutofit lnSpcReduction="10000"/>
          </a:bodyPr>
          <a:lstStyle/>
          <a:p>
            <a:r>
              <a:rPr lang="en-GB" dirty="0" smtClean="0"/>
              <a:t>Public juridical person of the </a:t>
            </a:r>
            <a:r>
              <a:rPr lang="en-GB" u="sng" dirty="0" smtClean="0">
                <a:solidFill>
                  <a:srgbClr val="C00000"/>
                </a:solidFill>
              </a:rPr>
              <a:t>Holy See</a:t>
            </a:r>
          </a:p>
          <a:p>
            <a:r>
              <a:rPr lang="en-GB" dirty="0" smtClean="0"/>
              <a:t>7 Regions</a:t>
            </a:r>
          </a:p>
          <a:p>
            <a:r>
              <a:rPr lang="en-GB" dirty="0" smtClean="0"/>
              <a:t>Governance (General Assembly) – every 4 </a:t>
            </a:r>
            <a:r>
              <a:rPr lang="en-GB" dirty="0" err="1" smtClean="0"/>
              <a:t>yrs</a:t>
            </a:r>
            <a:endParaRPr lang="en-GB" dirty="0" smtClean="0"/>
          </a:p>
          <a:p>
            <a:r>
              <a:rPr lang="en-GB" dirty="0" smtClean="0"/>
              <a:t>President</a:t>
            </a:r>
          </a:p>
          <a:p>
            <a:r>
              <a:rPr lang="en-GB" dirty="0" smtClean="0"/>
              <a:t>Secretary General</a:t>
            </a:r>
          </a:p>
          <a:p>
            <a:r>
              <a:rPr lang="en-GB" dirty="0" smtClean="0"/>
              <a:t>Treasurer</a:t>
            </a:r>
          </a:p>
          <a:p>
            <a:r>
              <a:rPr lang="en-GB" dirty="0"/>
              <a:t>General Secretariat </a:t>
            </a:r>
            <a:endParaRPr lang="en-GB" dirty="0" smtClean="0"/>
          </a:p>
          <a:p>
            <a:r>
              <a:rPr lang="en-GB" dirty="0"/>
              <a:t>Member organisations are autonomous</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82095"/>
            <a:ext cx="3810000" cy="4800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398" y="1600200"/>
            <a:ext cx="4486275" cy="4314825"/>
          </a:xfrm>
          <a:prstGeom prst="rect">
            <a:avLst/>
          </a:prstGeom>
        </p:spPr>
      </p:pic>
    </p:spTree>
    <p:extLst>
      <p:ext uri="{BB962C8B-B14F-4D97-AF65-F5344CB8AC3E}">
        <p14:creationId xmlns:p14="http://schemas.microsoft.com/office/powerpoint/2010/main" val="384199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Since 1999…</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61868902"/>
              </p:ext>
            </p:extLst>
          </p:nvPr>
        </p:nvGraphicFramePr>
        <p:xfrm>
          <a:off x="457200" y="1282095"/>
          <a:ext cx="8215313" cy="4644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rot="17688556">
            <a:off x="-231695" y="3150732"/>
            <a:ext cx="4861267" cy="707886"/>
          </a:xfrm>
          <a:prstGeom prst="rect">
            <a:avLst/>
          </a:prstGeom>
          <a:noFill/>
        </p:spPr>
        <p:txBody>
          <a:bodyPr wrap="none" rtlCol="0">
            <a:spAutoFit/>
          </a:bodyPr>
          <a:lstStyle/>
          <a:p>
            <a:pPr algn="ctr"/>
            <a:r>
              <a:rPr lang="en-GB" sz="2000" b="1" dirty="0" smtClean="0">
                <a:solidFill>
                  <a:srgbClr val="C00000"/>
                </a:solidFill>
              </a:rPr>
              <a:t>Effective </a:t>
            </a:r>
            <a:r>
              <a:rPr lang="en-GB" sz="2000" b="1" dirty="0">
                <a:solidFill>
                  <a:srgbClr val="C00000"/>
                </a:solidFill>
              </a:rPr>
              <a:t>for all Member Organisations </a:t>
            </a:r>
            <a:endParaRPr lang="en-GB" sz="2000" b="1" dirty="0" smtClean="0">
              <a:solidFill>
                <a:srgbClr val="C00000"/>
              </a:solidFill>
            </a:endParaRPr>
          </a:p>
          <a:p>
            <a:pPr algn="ctr"/>
            <a:r>
              <a:rPr lang="en-GB" sz="2000" b="1" dirty="0" smtClean="0">
                <a:solidFill>
                  <a:srgbClr val="C00000"/>
                </a:solidFill>
              </a:rPr>
              <a:t>as </a:t>
            </a:r>
            <a:r>
              <a:rPr lang="en-GB" sz="2000" b="1" dirty="0">
                <a:solidFill>
                  <a:srgbClr val="C00000"/>
                </a:solidFill>
              </a:rPr>
              <a:t>of 1st January </a:t>
            </a:r>
            <a:r>
              <a:rPr lang="en-GB" sz="2000" b="1" dirty="0" smtClean="0">
                <a:solidFill>
                  <a:srgbClr val="C00000"/>
                </a:solidFill>
              </a:rPr>
              <a:t>2015 (“ad </a:t>
            </a:r>
            <a:r>
              <a:rPr lang="en-GB" sz="2000" b="1" dirty="0" err="1" smtClean="0">
                <a:solidFill>
                  <a:srgbClr val="C00000"/>
                </a:solidFill>
              </a:rPr>
              <a:t>experimentum</a:t>
            </a:r>
            <a:r>
              <a:rPr lang="en-GB" sz="2000" b="1" dirty="0" smtClean="0">
                <a:solidFill>
                  <a:srgbClr val="C00000"/>
                </a:solidFill>
              </a:rPr>
              <a:t>”)</a:t>
            </a:r>
            <a:endParaRPr lang="en-GB" sz="2000" b="1" dirty="0">
              <a:solidFill>
                <a:srgbClr val="C00000"/>
              </a:solidFill>
            </a:endParaRPr>
          </a:p>
        </p:txBody>
      </p:sp>
    </p:spTree>
    <p:extLst>
      <p:ext uri="{BB962C8B-B14F-4D97-AF65-F5344CB8AC3E}">
        <p14:creationId xmlns:p14="http://schemas.microsoft.com/office/powerpoint/2010/main" val="245391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CI Management Standards?</a:t>
            </a:r>
            <a:endParaRPr lang="en-GB"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8220" y="1600200"/>
            <a:ext cx="4407559" cy="4325938"/>
          </a:xfrm>
        </p:spPr>
      </p:pic>
      <p:sp>
        <p:nvSpPr>
          <p:cNvPr id="7" name="TextBox 6"/>
          <p:cNvSpPr txBox="1"/>
          <p:nvPr/>
        </p:nvSpPr>
        <p:spPr>
          <a:xfrm>
            <a:off x="6408338" y="5926138"/>
            <a:ext cx="2764796" cy="323165"/>
          </a:xfrm>
          <a:prstGeom prst="rect">
            <a:avLst/>
          </a:prstGeom>
          <a:noFill/>
        </p:spPr>
        <p:txBody>
          <a:bodyPr wrap="none" rtlCol="0">
            <a:spAutoFit/>
          </a:bodyPr>
          <a:lstStyle/>
          <a:p>
            <a:r>
              <a:rPr lang="en-GB" sz="1500" b="1" i="1" dirty="0">
                <a:solidFill>
                  <a:srgbClr val="C00000"/>
                </a:solidFill>
              </a:rPr>
              <a:t>Credit </a:t>
            </a:r>
            <a:r>
              <a:rPr lang="en-GB" sz="1500" b="1" i="1" dirty="0" smtClean="0">
                <a:solidFill>
                  <a:srgbClr val="C00000"/>
                </a:solidFill>
              </a:rPr>
              <a:t>to: </a:t>
            </a:r>
            <a:r>
              <a:rPr lang="en-GB" sz="1500" b="1" i="1" dirty="0">
                <a:solidFill>
                  <a:srgbClr val="C00000"/>
                </a:solidFill>
              </a:rPr>
              <a:t>Godfrey </a:t>
            </a:r>
            <a:r>
              <a:rPr lang="en-GB" sz="1500" b="1" i="1" dirty="0" err="1">
                <a:solidFill>
                  <a:srgbClr val="C00000"/>
                </a:solidFill>
              </a:rPr>
              <a:t>Otwi</a:t>
            </a:r>
            <a:r>
              <a:rPr lang="en-GB" sz="1500" b="1" i="1" dirty="0">
                <a:solidFill>
                  <a:srgbClr val="C00000"/>
                </a:solidFill>
              </a:rPr>
              <a:t> Onentho</a:t>
            </a:r>
          </a:p>
        </p:txBody>
      </p:sp>
    </p:spTree>
    <p:extLst>
      <p:ext uri="{BB962C8B-B14F-4D97-AF65-F5344CB8AC3E}">
        <p14:creationId xmlns:p14="http://schemas.microsoft.com/office/powerpoint/2010/main" val="3597323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standards and tools</a:t>
            </a:r>
            <a:endParaRPr lang="en-US" dirty="0"/>
          </a:p>
        </p:txBody>
      </p:sp>
      <p:sp>
        <p:nvSpPr>
          <p:cNvPr id="5" name="Content Placeholder 4"/>
          <p:cNvSpPr>
            <a:spLocks noGrp="1"/>
          </p:cNvSpPr>
          <p:nvPr>
            <p:ph idx="1"/>
          </p:nvPr>
        </p:nvSpPr>
        <p:spPr>
          <a:xfrm>
            <a:off x="457200" y="1600200"/>
            <a:ext cx="7957457" cy="4615543"/>
          </a:xfrm>
        </p:spPr>
        <p:txBody>
          <a:bodyPr>
            <a:normAutofit/>
          </a:bodyPr>
          <a:lstStyle/>
          <a:p>
            <a:pPr marL="0" indent="0">
              <a:buNone/>
            </a:pPr>
            <a:r>
              <a:rPr lang="en-US" sz="2400" b="1" i="1" dirty="0" smtClean="0">
                <a:solidFill>
                  <a:srgbClr val="C00000"/>
                </a:solidFill>
              </a:rPr>
              <a:t>CI Management Standards</a:t>
            </a:r>
          </a:p>
          <a:p>
            <a:pPr marL="0" indent="0">
              <a:buNone/>
            </a:pPr>
            <a:endParaRPr lang="en-US" sz="2400" dirty="0" smtClean="0"/>
          </a:p>
          <a:p>
            <a:pPr marL="457200" indent="-457200">
              <a:buAutoNum type="arabicPeriod"/>
            </a:pPr>
            <a:r>
              <a:rPr lang="en-US" sz="2400" dirty="0" smtClean="0"/>
              <a:t>Laws &amp; Ethical Codes</a:t>
            </a:r>
          </a:p>
          <a:p>
            <a:pPr marL="457200" indent="-457200">
              <a:buAutoNum type="arabicPeriod"/>
            </a:pPr>
            <a:r>
              <a:rPr lang="en-US" sz="2400" dirty="0" smtClean="0"/>
              <a:t>Governance &amp; </a:t>
            </a:r>
            <a:r>
              <a:rPr lang="en-US" sz="2400" dirty="0" err="1" smtClean="0"/>
              <a:t>Organisation</a:t>
            </a:r>
            <a:endParaRPr lang="en-US" sz="2400" dirty="0" smtClean="0"/>
          </a:p>
          <a:p>
            <a:pPr marL="457200" indent="-457200">
              <a:buAutoNum type="arabicPeriod"/>
            </a:pPr>
            <a:r>
              <a:rPr lang="en-US" sz="2400" dirty="0" smtClean="0"/>
              <a:t>Finance &amp; Accountability</a:t>
            </a:r>
          </a:p>
          <a:p>
            <a:pPr marL="457200" indent="-457200">
              <a:buAutoNum type="arabicPeriod"/>
            </a:pPr>
            <a:r>
              <a:rPr lang="en-US" sz="2400" dirty="0" smtClean="0"/>
              <a:t>Stakeholder Involvement</a:t>
            </a:r>
          </a:p>
          <a:p>
            <a:pPr marL="457200" indent="-457200">
              <a:buAutoNum type="arabicPeriod"/>
            </a:pPr>
            <a:endParaRPr lang="en-US" sz="2400" dirty="0" smtClean="0"/>
          </a:p>
          <a:p>
            <a:pPr marL="0" indent="0">
              <a:buNone/>
            </a:pPr>
            <a:endParaRPr lang="en-US" sz="2400" dirty="0"/>
          </a:p>
        </p:txBody>
      </p:sp>
      <p:pic>
        <p:nvPicPr>
          <p:cNvPr id="9" name="Afbeelding 4"/>
          <p:cNvPicPr>
            <a:picLocks noChangeAspect="1"/>
          </p:cNvPicPr>
          <p:nvPr/>
        </p:nvPicPr>
        <p:blipFill>
          <a:blip r:embed="rId3"/>
          <a:srcRect/>
          <a:stretch>
            <a:fillRect/>
          </a:stretch>
        </p:blipFill>
        <p:spPr bwMode="auto">
          <a:xfrm rot="20966443">
            <a:off x="4537874" y="979140"/>
            <a:ext cx="2558830" cy="3637749"/>
          </a:xfrm>
          <a:prstGeom prst="rect">
            <a:avLst/>
          </a:prstGeom>
          <a:noFill/>
          <a:ln w="9525">
            <a:noFill/>
            <a:miter lim="800000"/>
            <a:headEnd/>
            <a:tailEnd/>
          </a:ln>
        </p:spPr>
      </p:pic>
      <p:pic>
        <p:nvPicPr>
          <p:cNvPr id="8" name="Afbeelding 5"/>
          <p:cNvPicPr>
            <a:picLocks noChangeAspect="1"/>
          </p:cNvPicPr>
          <p:nvPr/>
        </p:nvPicPr>
        <p:blipFill>
          <a:blip r:embed="rId4"/>
          <a:srcRect/>
          <a:stretch>
            <a:fillRect/>
          </a:stretch>
        </p:blipFill>
        <p:spPr bwMode="auto">
          <a:xfrm rot="20428431">
            <a:off x="4866190" y="1674089"/>
            <a:ext cx="2661382" cy="3778844"/>
          </a:xfrm>
          <a:prstGeom prst="rect">
            <a:avLst/>
          </a:prstGeom>
          <a:noFill/>
          <a:ln w="9525">
            <a:noFill/>
            <a:miter lim="800000"/>
            <a:headEnd/>
            <a:tailEnd/>
          </a:ln>
        </p:spPr>
      </p:pic>
      <p:pic>
        <p:nvPicPr>
          <p:cNvPr id="7" name="Afbeelding 6"/>
          <p:cNvPicPr>
            <a:picLocks noChangeAspect="1"/>
          </p:cNvPicPr>
          <p:nvPr/>
        </p:nvPicPr>
        <p:blipFill>
          <a:blip r:embed="rId5"/>
          <a:srcRect/>
          <a:stretch>
            <a:fillRect/>
          </a:stretch>
        </p:blipFill>
        <p:spPr bwMode="auto">
          <a:xfrm rot="611255">
            <a:off x="5921095" y="1789931"/>
            <a:ext cx="2702086" cy="3822852"/>
          </a:xfrm>
          <a:prstGeom prst="rect">
            <a:avLst/>
          </a:prstGeom>
          <a:noFill/>
          <a:ln w="9525">
            <a:noFill/>
            <a:miter lim="800000"/>
            <a:headEnd/>
            <a:tailEnd/>
          </a:ln>
        </p:spPr>
      </p:pic>
      <p:pic>
        <p:nvPicPr>
          <p:cNvPr id="6" name="Afbeelding 10"/>
          <p:cNvPicPr>
            <a:picLocks noChangeAspect="1"/>
          </p:cNvPicPr>
          <p:nvPr/>
        </p:nvPicPr>
        <p:blipFill>
          <a:blip r:embed="rId6"/>
          <a:srcRect/>
          <a:stretch>
            <a:fillRect/>
          </a:stretch>
        </p:blipFill>
        <p:spPr bwMode="auto">
          <a:xfrm rot="1196899">
            <a:off x="5938080" y="2634089"/>
            <a:ext cx="2536571" cy="3598346"/>
          </a:xfrm>
          <a:prstGeom prst="rect">
            <a:avLst/>
          </a:prstGeom>
          <a:pattFill prst="pct75">
            <a:fgClr>
              <a:schemeClr val="bg1"/>
            </a:fgClr>
            <a:bgClr>
              <a:srgbClr val="FFC000"/>
            </a:bgClr>
          </a:pattFill>
          <a:ln w="9525">
            <a:noFill/>
            <a:miter lim="800000"/>
            <a:headEnd/>
            <a:tailEnd/>
          </a:ln>
        </p:spPr>
      </p:pic>
      <p:sp>
        <p:nvSpPr>
          <p:cNvPr id="2" name="Rectangle 1"/>
          <p:cNvSpPr/>
          <p:nvPr/>
        </p:nvSpPr>
        <p:spPr>
          <a:xfrm>
            <a:off x="444937" y="4671701"/>
            <a:ext cx="4572000" cy="1200329"/>
          </a:xfrm>
          <a:prstGeom prst="rect">
            <a:avLst/>
          </a:prstGeom>
        </p:spPr>
        <p:txBody>
          <a:bodyPr>
            <a:spAutoFit/>
          </a:bodyPr>
          <a:lstStyle/>
          <a:p>
            <a:r>
              <a:rPr lang="en-US" b="1" dirty="0" smtClean="0"/>
              <a:t>Tools</a:t>
            </a:r>
            <a:endParaRPr lang="en-US" i="1" dirty="0">
              <a:solidFill>
                <a:srgbClr val="FF0000"/>
              </a:solidFill>
            </a:endParaRPr>
          </a:p>
          <a:p>
            <a:pPr>
              <a:buFont typeface="Arial" pitchFamily="34" charset="0"/>
              <a:buChar char="•"/>
            </a:pPr>
            <a:r>
              <a:rPr lang="en-US" dirty="0"/>
              <a:t> App.2: Auditors Checklist 	</a:t>
            </a:r>
          </a:p>
          <a:p>
            <a:pPr>
              <a:buFont typeface="Arial" pitchFamily="34" charset="0"/>
              <a:buChar char="•"/>
            </a:pPr>
            <a:r>
              <a:rPr lang="en-US" dirty="0"/>
              <a:t> App.3: Reporting form to MO Board &amp; CI	</a:t>
            </a:r>
          </a:p>
          <a:p>
            <a:pPr>
              <a:buFont typeface="Arial" pitchFamily="34" charset="0"/>
              <a:buChar char="•"/>
            </a:pPr>
            <a:r>
              <a:rPr lang="en-US" dirty="0"/>
              <a:t> App.4: (Self-)Assessment questionnaire</a:t>
            </a:r>
            <a:endParaRPr lang="en-GB" dirty="0"/>
          </a:p>
        </p:txBody>
      </p:sp>
    </p:spTree>
    <p:extLst>
      <p:ext uri="{BB962C8B-B14F-4D97-AF65-F5344CB8AC3E}">
        <p14:creationId xmlns:p14="http://schemas.microsoft.com/office/powerpoint/2010/main" val="46612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Initial steps before getting started...</a:t>
            </a:r>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4486276" y="1282096"/>
            <a:ext cx="1364196" cy="2301712"/>
          </a:xfrm>
          <a:prstGeom prst="rect">
            <a:avLst/>
          </a:prstGeom>
        </p:spPr>
      </p:pic>
      <p:pic>
        <p:nvPicPr>
          <p:cNvPr id="7" name="Content Placeholder 4"/>
          <p:cNvPicPr>
            <a:picLocks noChangeAspect="1"/>
          </p:cNvPicPr>
          <p:nvPr/>
        </p:nvPicPr>
        <p:blipFill>
          <a:blip r:embed="rId4" cstate="print"/>
          <a:srcRect/>
          <a:stretch>
            <a:fillRect/>
          </a:stretch>
        </p:blipFill>
        <p:spPr>
          <a:xfrm>
            <a:off x="6105525" y="4147644"/>
            <a:ext cx="2238375" cy="1676621"/>
          </a:xfrm>
          <a:prstGeom prst="rect">
            <a:avLst/>
          </a:prstGeom>
        </p:spPr>
      </p:pic>
      <p:pic>
        <p:nvPicPr>
          <p:cNvPr id="3076" name="Picture 4" descr="http://images.clipartpanda.com/consent-clipart-pen_and_paper_legal_document_with_pen_signing_the_paper_0515-0909-2116-0233_SMU.jpg">
            <a:hlinkClick r:id="rId5"/>
          </p:cNvP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965450" y="4014832"/>
            <a:ext cx="2571750" cy="2203133"/>
          </a:xfrm>
          <a:prstGeom prst="rect">
            <a:avLst/>
          </a:prstGeom>
          <a:noFill/>
        </p:spPr>
      </p:pic>
      <p:sp>
        <p:nvSpPr>
          <p:cNvPr id="10" name="TextBox 9"/>
          <p:cNvSpPr txBox="1"/>
          <p:nvPr/>
        </p:nvSpPr>
        <p:spPr>
          <a:xfrm rot="20666922">
            <a:off x="2679700" y="4153015"/>
            <a:ext cx="2023054" cy="646331"/>
          </a:xfrm>
          <a:prstGeom prst="rect">
            <a:avLst/>
          </a:prstGeom>
          <a:noFill/>
        </p:spPr>
        <p:txBody>
          <a:bodyPr wrap="square" rtlCol="0">
            <a:spAutoFit/>
          </a:bodyPr>
          <a:lstStyle/>
          <a:p>
            <a:pPr algn="ctr"/>
            <a:r>
              <a:rPr lang="en-GB" sz="1200" b="1" dirty="0" smtClean="0">
                <a:solidFill>
                  <a:srgbClr val="FF0000"/>
                </a:solidFill>
              </a:rPr>
              <a:t>Acknowledgement </a:t>
            </a:r>
          </a:p>
          <a:p>
            <a:pPr algn="ctr"/>
            <a:r>
              <a:rPr lang="en-GB" sz="1200" b="1" dirty="0" smtClean="0">
                <a:solidFill>
                  <a:srgbClr val="FF0000"/>
                </a:solidFill>
              </a:rPr>
              <a:t>letter</a:t>
            </a:r>
            <a:endParaRPr lang="en-US" sz="1200" dirty="0" smtClean="0">
              <a:solidFill>
                <a:srgbClr val="FF0000"/>
              </a:solidFill>
            </a:endParaRPr>
          </a:p>
          <a:p>
            <a:pPr algn="ctr"/>
            <a:endParaRPr lang="en-US" sz="1200" dirty="0">
              <a:solidFill>
                <a:srgbClr val="FF0000"/>
              </a:solidFill>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3584068"/>
            <a:ext cx="1498113" cy="2486058"/>
          </a:xfrm>
          <a:prstGeom prst="rect">
            <a:avLst/>
          </a:prstGeom>
        </p:spPr>
      </p:pic>
      <p:pic>
        <p:nvPicPr>
          <p:cNvPr id="12" name="Content Placeholder 13" descr="men_with_archive_from_folders.jpg"/>
          <p:cNvPicPr>
            <a:picLocks noChangeAspect="1"/>
          </p:cNvPicPr>
          <p:nvPr/>
        </p:nvPicPr>
        <p:blipFill>
          <a:blip r:embed="rId8"/>
          <a:stretch>
            <a:fillRect/>
          </a:stretch>
        </p:blipFill>
        <p:spPr>
          <a:xfrm>
            <a:off x="6537324" y="1517504"/>
            <a:ext cx="2365375" cy="1784882"/>
          </a:xfrm>
          <a:prstGeom prst="rect">
            <a:avLst/>
          </a:prstGeom>
        </p:spPr>
      </p:pic>
      <p:cxnSp>
        <p:nvCxnSpPr>
          <p:cNvPr id="14" name="Straight Arrow Connector 13"/>
          <p:cNvCxnSpPr/>
          <p:nvPr/>
        </p:nvCxnSpPr>
        <p:spPr>
          <a:xfrm flipH="1">
            <a:off x="4191000" y="2959100"/>
            <a:ext cx="508000" cy="845654"/>
          </a:xfrm>
          <a:prstGeom prst="straightConnector1">
            <a:avLst/>
          </a:prstGeom>
          <a:ln w="5715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761979" y="2959100"/>
            <a:ext cx="520700" cy="807544"/>
          </a:xfrm>
          <a:prstGeom prst="straightConnector1">
            <a:avLst/>
          </a:prstGeom>
          <a:ln w="57150">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5" name="Content Placeholder 4"/>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1276333" y="1252851"/>
            <a:ext cx="1763195" cy="2925950"/>
          </a:xfrm>
        </p:spPr>
      </p:pic>
    </p:spTree>
    <p:extLst>
      <p:ext uri="{BB962C8B-B14F-4D97-AF65-F5344CB8AC3E}">
        <p14:creationId xmlns:p14="http://schemas.microsoft.com/office/powerpoint/2010/main" val="382480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additive="base">
                                        <p:cTn id="17" dur="500" fill="hold"/>
                                        <p:tgtEl>
                                          <p:spTgt spid="3076"/>
                                        </p:tgtEl>
                                        <p:attrNameLst>
                                          <p:attrName>ppt_x</p:attrName>
                                        </p:attrNameLst>
                                      </p:cBhvr>
                                      <p:tavLst>
                                        <p:tav tm="0">
                                          <p:val>
                                            <p:strVal val="#ppt_x"/>
                                          </p:val>
                                        </p:tav>
                                        <p:tav tm="100000">
                                          <p:val>
                                            <p:strVal val="#ppt_x"/>
                                          </p:val>
                                        </p:tav>
                                      </p:tavLst>
                                    </p:anim>
                                    <p:anim calcmode="lin" valueType="num">
                                      <p:cBhvr additive="base">
                                        <p:cTn id="18" dur="500" fill="hold"/>
                                        <p:tgtEl>
                                          <p:spTgt spid="307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1+#ppt_w/2"/>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Status (April, 2016)</a:t>
            </a:r>
            <a:endParaRPr lang="en-US" dirty="0"/>
          </a:p>
        </p:txBody>
      </p:sp>
      <p:sp>
        <p:nvSpPr>
          <p:cNvPr id="3" name="Content Placeholder 2"/>
          <p:cNvSpPr>
            <a:spLocks noGrp="1"/>
          </p:cNvSpPr>
          <p:nvPr>
            <p:ph idx="1"/>
          </p:nvPr>
        </p:nvSpPr>
        <p:spPr/>
        <p:txBody>
          <a:bodyPr>
            <a:normAutofit/>
          </a:bodyPr>
          <a:lstStyle/>
          <a:p>
            <a:endParaRPr lang="en-US" dirty="0" smtClean="0"/>
          </a:p>
          <a:p>
            <a:pPr>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30888798"/>
              </p:ext>
            </p:extLst>
          </p:nvPr>
        </p:nvGraphicFramePr>
        <p:xfrm>
          <a:off x="876299" y="1498595"/>
          <a:ext cx="7281864" cy="4187829"/>
        </p:xfrm>
        <a:graphic>
          <a:graphicData uri="http://schemas.openxmlformats.org/drawingml/2006/table">
            <a:tbl>
              <a:tblPr/>
              <a:tblGrid>
                <a:gridCol w="2161443"/>
                <a:gridCol w="1279142"/>
                <a:gridCol w="1279142"/>
                <a:gridCol w="1098058"/>
                <a:gridCol w="724335"/>
                <a:gridCol w="739744"/>
              </a:tblGrid>
              <a:tr h="638821">
                <a:tc>
                  <a:txBody>
                    <a:bodyPr/>
                    <a:lstStyle/>
                    <a:p>
                      <a:pPr algn="ctr" fontAlgn="b"/>
                      <a:r>
                        <a:rPr lang="en-US" sz="1200" b="1" i="0" u="none" strike="noStrike" dirty="0">
                          <a:solidFill>
                            <a:srgbClr val="000000"/>
                          </a:solidFill>
                          <a:latin typeface="Calibri"/>
                        </a:rPr>
                        <a:t>REGIONS</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a:solidFill>
                            <a:srgbClr val="000000"/>
                          </a:solidFill>
                          <a:latin typeface="Calibri"/>
                        </a:rPr>
                        <a:t>CI MS      Coordinator</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dirty="0">
                          <a:solidFill>
                            <a:srgbClr val="000000"/>
                          </a:solidFill>
                          <a:latin typeface="Calibri"/>
                        </a:rPr>
                        <a:t>Acknowledgement letter</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a:solidFill>
                            <a:srgbClr val="000000"/>
                          </a:solidFill>
                          <a:latin typeface="Calibri"/>
                        </a:rPr>
                        <a:t>Number of Assessors</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a:solidFill>
                            <a:srgbClr val="000000"/>
                          </a:solidFill>
                          <a:latin typeface="Calibri"/>
                        </a:rPr>
                        <a:t>CoE/CoC</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a:solidFill>
                            <a:srgbClr val="000000"/>
                          </a:solidFill>
                          <a:latin typeface="Calibri"/>
                        </a:rPr>
                        <a:t>Number of MO's</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443626">
                <a:tc>
                  <a:txBody>
                    <a:bodyPr/>
                    <a:lstStyle/>
                    <a:p>
                      <a:pPr algn="l" fontAlgn="b"/>
                      <a:r>
                        <a:rPr lang="en-US" sz="1800" b="1" i="0" u="none" strike="noStrike" dirty="0">
                          <a:solidFill>
                            <a:srgbClr val="000000"/>
                          </a:solidFill>
                          <a:latin typeface="Calibri"/>
                        </a:rPr>
                        <a:t>Africa</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dirty="0">
                          <a:solidFill>
                            <a:srgbClr val="000000"/>
                          </a:solidFill>
                          <a:effectLst/>
                          <a:latin typeface="Calibri" panose="020F0502020204030204" pitchFamily="34" charset="0"/>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1" i="0" u="none" strike="noStrike">
                          <a:solidFill>
                            <a:srgbClr val="000000"/>
                          </a:solidFill>
                          <a:latin typeface="Calibri"/>
                        </a:rPr>
                        <a:t>46</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443626">
                <a:tc>
                  <a:txBody>
                    <a:bodyPr/>
                    <a:lstStyle/>
                    <a:p>
                      <a:pPr algn="l" fontAlgn="b"/>
                      <a:r>
                        <a:rPr lang="en-US" sz="1800" b="1" i="0" u="none" strike="noStrike">
                          <a:solidFill>
                            <a:srgbClr val="000000"/>
                          </a:solidFill>
                          <a:latin typeface="Calibri"/>
                        </a:rPr>
                        <a:t>Asia</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1" i="0" u="none" strike="noStrike">
                          <a:solidFill>
                            <a:srgbClr val="000000"/>
                          </a:solidFill>
                          <a:latin typeface="Calibri"/>
                        </a:rPr>
                        <a:t>23</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443626">
                <a:tc>
                  <a:txBody>
                    <a:bodyPr/>
                    <a:lstStyle/>
                    <a:p>
                      <a:pPr algn="l" fontAlgn="b"/>
                      <a:r>
                        <a:rPr lang="en-US" sz="1800" b="1" i="0" u="none" strike="noStrike">
                          <a:solidFill>
                            <a:srgbClr val="000000"/>
                          </a:solidFill>
                          <a:latin typeface="Calibri"/>
                        </a:rPr>
                        <a:t>Europe</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1" i="0" u="none" strike="noStrike">
                          <a:solidFill>
                            <a:srgbClr val="000000"/>
                          </a:solidFill>
                          <a:latin typeface="Calibri"/>
                        </a:rPr>
                        <a:t>49</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443626">
                <a:tc>
                  <a:txBody>
                    <a:bodyPr/>
                    <a:lstStyle/>
                    <a:p>
                      <a:pPr algn="l" fontAlgn="b"/>
                      <a:r>
                        <a:rPr lang="en-US" sz="1800" b="1" i="0" u="none" strike="noStrike">
                          <a:solidFill>
                            <a:srgbClr val="000000"/>
                          </a:solidFill>
                          <a:latin typeface="Calibri"/>
                        </a:rPr>
                        <a:t>LACAR</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1" i="0" u="none" strike="noStrike">
                          <a:solidFill>
                            <a:srgbClr val="000000"/>
                          </a:solidFill>
                          <a:latin typeface="Calibri"/>
                        </a:rPr>
                        <a:t>22</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443626">
                <a:tc>
                  <a:txBody>
                    <a:bodyPr/>
                    <a:lstStyle/>
                    <a:p>
                      <a:pPr algn="l" fontAlgn="b"/>
                      <a:r>
                        <a:rPr lang="en-US" sz="1800" b="1" i="0" u="none" strike="noStrike">
                          <a:solidFill>
                            <a:srgbClr val="000000"/>
                          </a:solidFill>
                          <a:latin typeface="Calibri"/>
                        </a:rPr>
                        <a:t>MONA</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dirty="0" smtClean="0">
                          <a:solidFill>
                            <a:srgbClr val="000000"/>
                          </a:solidFill>
                          <a:effectLst/>
                          <a:latin typeface="Calibri" panose="020F0502020204030204" pitchFamily="34" charset="0"/>
                        </a:rPr>
                        <a:t>12</a:t>
                      </a:r>
                      <a:endParaRPr lang="en-GB" sz="18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dirty="0" smtClean="0">
                          <a:solidFill>
                            <a:srgbClr val="000000"/>
                          </a:solidFill>
                          <a:effectLst/>
                          <a:latin typeface="Calibri" panose="020F0502020204030204" pitchFamily="34" charset="0"/>
                        </a:rPr>
                        <a:t>10</a:t>
                      </a:r>
                      <a:endParaRPr lang="en-GB" sz="18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1" i="0" u="none" strike="noStrike">
                          <a:solidFill>
                            <a:srgbClr val="000000"/>
                          </a:solidFill>
                          <a:latin typeface="Calibri"/>
                        </a:rPr>
                        <a:t>16</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443626">
                <a:tc>
                  <a:txBody>
                    <a:bodyPr/>
                    <a:lstStyle/>
                    <a:p>
                      <a:pPr algn="l" fontAlgn="b"/>
                      <a:r>
                        <a:rPr lang="en-US" sz="1800" b="1" i="0" u="none" strike="noStrike">
                          <a:solidFill>
                            <a:srgbClr val="000000"/>
                          </a:solidFill>
                          <a:latin typeface="Calibri"/>
                        </a:rPr>
                        <a:t>North America</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1" i="0" u="none" strike="noStrike">
                          <a:solidFill>
                            <a:srgbClr val="000000"/>
                          </a:solidFill>
                          <a:latin typeface="Calibri"/>
                        </a:rPr>
                        <a:t>3</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443626">
                <a:tc>
                  <a:txBody>
                    <a:bodyPr/>
                    <a:lstStyle/>
                    <a:p>
                      <a:pPr algn="l" fontAlgn="b"/>
                      <a:r>
                        <a:rPr lang="en-US" sz="1800" b="1" i="0" u="none" strike="noStrike" dirty="0">
                          <a:solidFill>
                            <a:srgbClr val="000000"/>
                          </a:solidFill>
                          <a:latin typeface="Calibri"/>
                        </a:rPr>
                        <a:t>Oceania</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GB" sz="1800" b="1"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1" i="0" u="none" strike="noStrike">
                          <a:solidFill>
                            <a:srgbClr val="000000"/>
                          </a:solidFill>
                          <a:latin typeface="Calibri"/>
                        </a:rPr>
                        <a:t>6</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443626">
                <a:tc>
                  <a:txBody>
                    <a:bodyPr/>
                    <a:lstStyle/>
                    <a:p>
                      <a:pPr algn="l" fontAlgn="b"/>
                      <a:r>
                        <a:rPr lang="en-US" sz="1800" b="1" i="0" u="none" strike="noStrike" dirty="0">
                          <a:solidFill>
                            <a:schemeClr val="tx1"/>
                          </a:solidFill>
                          <a:latin typeface="Calibri"/>
                        </a:rPr>
                        <a:t>Total</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1800" b="1" i="0" u="none" strike="noStrike" dirty="0">
                          <a:solidFill>
                            <a:srgbClr val="FF0000"/>
                          </a:solidFill>
                          <a:effectLst/>
                          <a:latin typeface="Calibri" panose="020F0502020204030204" pitchFamily="34" charset="0"/>
                        </a:rPr>
                        <a:t>141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1800" b="1" i="0" u="none" strike="noStrike" dirty="0" smtClean="0">
                          <a:solidFill>
                            <a:srgbClr val="FF0000"/>
                          </a:solidFill>
                          <a:effectLst/>
                          <a:latin typeface="Calibri" panose="020F0502020204030204" pitchFamily="34" charset="0"/>
                        </a:rPr>
                        <a:t>125</a:t>
                      </a:r>
                      <a:endParaRPr lang="en-GB" sz="1800" b="1"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1800" b="1" i="0" u="none" strike="noStrike" dirty="0">
                          <a:solidFill>
                            <a:srgbClr val="FF0000"/>
                          </a:solidFill>
                          <a:effectLst/>
                          <a:latin typeface="Calibri" panose="020F0502020204030204" pitchFamily="34" charset="0"/>
                        </a:rPr>
                        <a:t>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1800" b="1" i="0" u="none" strike="noStrike" dirty="0" smtClean="0">
                          <a:solidFill>
                            <a:srgbClr val="FF0000"/>
                          </a:solidFill>
                          <a:effectLst/>
                          <a:latin typeface="Calibri" panose="020F0502020204030204" pitchFamily="34" charset="0"/>
                        </a:rPr>
                        <a:t>79.5</a:t>
                      </a:r>
                      <a:endParaRPr lang="en-GB" sz="1800" b="1"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1800" b="1" i="0" u="none" strike="noStrike" dirty="0">
                          <a:solidFill>
                            <a:srgbClr val="FF0000"/>
                          </a:solidFill>
                          <a:effectLst/>
                          <a:latin typeface="Calibri" panose="020F0502020204030204" pitchFamily="34" charset="0"/>
                        </a:rPr>
                        <a:t>165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bl>
          </a:graphicData>
        </a:graphic>
      </p:graphicFrame>
    </p:spTree>
    <p:extLst>
      <p:ext uri="{BB962C8B-B14F-4D97-AF65-F5344CB8AC3E}">
        <p14:creationId xmlns:p14="http://schemas.microsoft.com/office/powerpoint/2010/main" val="604817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ID CS Cycle</a:t>
            </a:r>
            <a:endParaRPr lang="en-US" dirty="0"/>
          </a:p>
        </p:txBody>
      </p:sp>
      <p:sp>
        <p:nvSpPr>
          <p:cNvPr id="5" name="Content Placeholder 4"/>
          <p:cNvSpPr>
            <a:spLocks noGrp="1"/>
          </p:cNvSpPr>
          <p:nvPr>
            <p:ph idx="1"/>
          </p:nvPr>
        </p:nvSpPr>
        <p:spPr/>
        <p:txBody>
          <a:bodyPr/>
          <a:lstStyle/>
          <a:p>
            <a:endParaRPr lang="en-US" dirty="0" smtClean="0"/>
          </a:p>
          <a:p>
            <a:endParaRPr lang="en-US" dirty="0" smtClean="0"/>
          </a:p>
          <a:p>
            <a:endParaRPr lang="en-US" dirty="0"/>
          </a:p>
        </p:txBody>
      </p:sp>
      <p:sp>
        <p:nvSpPr>
          <p:cNvPr id="15" name="Rectangle 14"/>
          <p:cNvSpPr/>
          <p:nvPr/>
        </p:nvSpPr>
        <p:spPr>
          <a:xfrm>
            <a:off x="4940587" y="2057400"/>
            <a:ext cx="4014232" cy="646331"/>
          </a:xfrm>
          <a:prstGeom prst="rect">
            <a:avLst/>
          </a:prstGeom>
        </p:spPr>
        <p:txBody>
          <a:bodyPr wrap="square">
            <a:spAutoFit/>
          </a:bodyPr>
          <a:lstStyle/>
          <a:p>
            <a:r>
              <a:rPr lang="en-US" b="1" i="1" dirty="0" smtClean="0"/>
              <a:t>Institutional Development</a:t>
            </a:r>
            <a:r>
              <a:rPr lang="en-US" b="1" dirty="0" smtClean="0"/>
              <a:t> </a:t>
            </a:r>
            <a:r>
              <a:rPr lang="en-US" dirty="0" smtClean="0"/>
              <a:t>focuses on the </a:t>
            </a:r>
            <a:r>
              <a:rPr lang="en-US" u="sng" dirty="0" err="1" smtClean="0"/>
              <a:t>organisation</a:t>
            </a:r>
            <a:r>
              <a:rPr lang="en-US" u="sng" dirty="0" smtClean="0"/>
              <a:t>     </a:t>
            </a:r>
            <a:endParaRPr lang="en-US" dirty="0"/>
          </a:p>
        </p:txBody>
      </p:sp>
      <p:sp>
        <p:nvSpPr>
          <p:cNvPr id="16" name="Rectangle 15"/>
          <p:cNvSpPr/>
          <p:nvPr/>
        </p:nvSpPr>
        <p:spPr>
          <a:xfrm>
            <a:off x="4935516" y="4178300"/>
            <a:ext cx="3531672" cy="646331"/>
          </a:xfrm>
          <a:prstGeom prst="rect">
            <a:avLst/>
          </a:prstGeom>
        </p:spPr>
        <p:txBody>
          <a:bodyPr wrap="none">
            <a:spAutoFit/>
          </a:bodyPr>
          <a:lstStyle/>
          <a:p>
            <a:r>
              <a:rPr lang="en-US" b="1" i="1" dirty="0" smtClean="0"/>
              <a:t>Capacity Strengthening</a:t>
            </a:r>
            <a:r>
              <a:rPr lang="en-US" b="1" dirty="0" smtClean="0"/>
              <a:t> </a:t>
            </a:r>
            <a:r>
              <a:rPr lang="en-US" dirty="0" smtClean="0"/>
              <a:t>focuses on </a:t>
            </a:r>
          </a:p>
          <a:p>
            <a:r>
              <a:rPr lang="en-US" u="sng" dirty="0" smtClean="0"/>
              <a:t>people</a:t>
            </a:r>
            <a:r>
              <a:rPr lang="en-US" dirty="0" smtClean="0"/>
              <a:t>. </a:t>
            </a:r>
            <a:endParaRPr lang="en-US" dirty="0"/>
          </a:p>
        </p:txBody>
      </p:sp>
      <p:pic>
        <p:nvPicPr>
          <p:cNvPr id="7" name="Picture 6" descr="EN IDCS cycle car.jpg"/>
          <p:cNvPicPr>
            <a:picLocks noChangeAspect="1"/>
          </p:cNvPicPr>
          <p:nvPr/>
        </p:nvPicPr>
        <p:blipFill>
          <a:blip r:embed="rId3">
            <a:clrChange>
              <a:clrFrom>
                <a:srgbClr val="FFFFFF"/>
              </a:clrFrom>
              <a:clrTo>
                <a:srgbClr val="FFFFFF">
                  <a:alpha val="0"/>
                </a:srgbClr>
              </a:clrTo>
            </a:clrChange>
          </a:blip>
          <a:stretch>
            <a:fillRect/>
          </a:stretch>
        </p:blipFill>
        <p:spPr>
          <a:xfrm>
            <a:off x="292100" y="1269395"/>
            <a:ext cx="4524375" cy="4914900"/>
          </a:xfrm>
          <a:prstGeom prst="rect">
            <a:avLst/>
          </a:prstGeom>
        </p:spPr>
      </p:pic>
      <p:sp>
        <p:nvSpPr>
          <p:cNvPr id="8" name="TextBox 7"/>
          <p:cNvSpPr txBox="1"/>
          <p:nvPr/>
        </p:nvSpPr>
        <p:spPr>
          <a:xfrm>
            <a:off x="6644640" y="2274328"/>
            <a:ext cx="1594411" cy="707886"/>
          </a:xfrm>
          <a:prstGeom prst="rect">
            <a:avLst/>
          </a:prstGeom>
          <a:noFill/>
        </p:spPr>
        <p:txBody>
          <a:bodyPr wrap="none" rtlCol="0">
            <a:spAutoFit/>
          </a:bodyPr>
          <a:lstStyle/>
          <a:p>
            <a:pPr algn="ctr"/>
            <a:r>
              <a:rPr lang="en-GB" sz="2000" b="1" dirty="0" smtClean="0">
                <a:solidFill>
                  <a:schemeClr val="accent1">
                    <a:lumMod val="50000"/>
                  </a:schemeClr>
                </a:solidFill>
              </a:rPr>
              <a:t>CI </a:t>
            </a:r>
          </a:p>
          <a:p>
            <a:pPr algn="ctr"/>
            <a:r>
              <a:rPr lang="en-GB" sz="2000" b="1" dirty="0" smtClean="0">
                <a:solidFill>
                  <a:schemeClr val="accent1">
                    <a:lumMod val="50000"/>
                  </a:schemeClr>
                </a:solidFill>
              </a:rPr>
              <a:t>ASSESSMENT</a:t>
            </a:r>
          </a:p>
        </p:txBody>
      </p:sp>
      <p:sp>
        <p:nvSpPr>
          <p:cNvPr id="9" name="Oval 8"/>
          <p:cNvSpPr/>
          <p:nvPr/>
        </p:nvSpPr>
        <p:spPr>
          <a:xfrm>
            <a:off x="6660313" y="1955802"/>
            <a:ext cx="1554770" cy="1502084"/>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p:cNvSpPr/>
          <p:nvPr/>
        </p:nvSpPr>
        <p:spPr>
          <a:xfrm rot="3151431">
            <a:off x="5582166" y="2560099"/>
            <a:ext cx="359424" cy="1976996"/>
          </a:xfrm>
          <a:prstGeom prst="up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Curved Down Arrow 10"/>
          <p:cNvSpPr/>
          <p:nvPr/>
        </p:nvSpPr>
        <p:spPr>
          <a:xfrm rot="9062628">
            <a:off x="3366597" y="4604156"/>
            <a:ext cx="4576157" cy="1247300"/>
          </a:xfrm>
          <a:prstGeom prst="curvedDown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7102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ppt_x"/>
                                          </p:val>
                                        </p:tav>
                                      </p:tavLst>
                                    </p:anim>
                                    <p:anim calcmode="lin" valueType="num">
                                      <p:cBhvr additive="base">
                                        <p:cTn id="11" dur="500"/>
                                        <p:tgtEl>
                                          <p:spTgt spid="16"/>
                                        </p:tgtEl>
                                        <p:attrNameLst>
                                          <p:attrName>ppt_y</p:attrName>
                                        </p:attrNameLst>
                                      </p:cBhvr>
                                      <p:tavLst>
                                        <p:tav tm="0">
                                          <p:val>
                                            <p:strVal val="ppt_y"/>
                                          </p:val>
                                        </p:tav>
                                        <p:tav tm="100000">
                                          <p:val>
                                            <p:strVal val="1+ppt_h/2"/>
                                          </p:val>
                                        </p:tav>
                                      </p:tavLst>
                                    </p:anim>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1122</TotalTime>
  <Words>1774</Words>
  <Application>Microsoft Office PowerPoint</Application>
  <PresentationFormat>On-screen Show (4:3)</PresentationFormat>
  <Paragraphs>236</Paragraphs>
  <Slides>18</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Wingdings</vt:lpstr>
      <vt:lpstr>Office Theme</vt:lpstr>
      <vt:lpstr>CI MS Introduction</vt:lpstr>
      <vt:lpstr>Who we are?</vt:lpstr>
      <vt:lpstr>How Caritas Internationalis is structured?</vt:lpstr>
      <vt:lpstr>Since 1999…</vt:lpstr>
      <vt:lpstr>Why CI Management Standards?</vt:lpstr>
      <vt:lpstr>The standards and tools</vt:lpstr>
      <vt:lpstr>Initial steps before getting started...</vt:lpstr>
      <vt:lpstr>Status (April, 2016)</vt:lpstr>
      <vt:lpstr>ID CS Cycle</vt:lpstr>
      <vt:lpstr>Tools: manuals</vt:lpstr>
      <vt:lpstr>Training for coordinators </vt:lpstr>
      <vt:lpstr>Training for assessors </vt:lpstr>
      <vt:lpstr>Tool for (self-)assessment: appendix 4</vt:lpstr>
      <vt:lpstr>Communication</vt:lpstr>
      <vt:lpstr>Good practice database: Baobab </vt:lpstr>
      <vt:lpstr>Challenges</vt:lpstr>
      <vt:lpstr>Keys to success…</vt:lpstr>
      <vt:lpstr>Message Pope Francis</vt:lpstr>
    </vt:vector>
  </TitlesOfParts>
  <Company>bb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cc aa</dc:creator>
  <cp:lastModifiedBy>Annamaria Vrzackova</cp:lastModifiedBy>
  <cp:revision>105</cp:revision>
  <dcterms:created xsi:type="dcterms:W3CDTF">2015-06-11T11:02:11Z</dcterms:created>
  <dcterms:modified xsi:type="dcterms:W3CDTF">2016-05-11T12:47:12Z</dcterms:modified>
</cp:coreProperties>
</file>