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272" r:id="rId3"/>
    <p:sldId id="278" r:id="rId4"/>
    <p:sldId id="279" r:id="rId5"/>
    <p:sldId id="285" r:id="rId6"/>
    <p:sldId id="290" r:id="rId7"/>
    <p:sldId id="282" r:id="rId8"/>
    <p:sldId id="274" r:id="rId9"/>
    <p:sldId id="286" r:id="rId10"/>
    <p:sldId id="296" r:id="rId11"/>
    <p:sldId id="289" r:id="rId12"/>
    <p:sldId id="293" r:id="rId13"/>
    <p:sldId id="294" r:id="rId14"/>
    <p:sldId id="295" r:id="rId15"/>
    <p:sldId id="277"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LMA" initials="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1"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92556015871164"/>
          <c:y val="0.12623734580815879"/>
          <c:w val="0.61709523427471269"/>
          <c:h val="0.70768934472662759"/>
        </c:manualLayout>
      </c:layout>
      <c:pieChart>
        <c:varyColors val="1"/>
        <c:ser>
          <c:idx val="0"/>
          <c:order val="0"/>
          <c:tx>
            <c:strRef>
              <c:f>List1!$B$1</c:f>
              <c:strCache>
                <c:ptCount val="1"/>
                <c:pt idx="0">
                  <c:v>Prodej</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F79D-476B-92E5-4C753E0D37B1}"/>
              </c:ext>
            </c:extLst>
          </c:dPt>
          <c:dPt>
            <c:idx val="1"/>
            <c:bubble3D val="0"/>
            <c:spPr>
              <a:solidFill>
                <a:srgbClr val="00BED2"/>
              </a:solidFill>
              <a:ln w="19050">
                <a:noFill/>
              </a:ln>
              <a:effectLst/>
            </c:spPr>
            <c:extLst xmlns:c16r2="http://schemas.microsoft.com/office/drawing/2015/06/chart">
              <c:ext xmlns:c16="http://schemas.microsoft.com/office/drawing/2014/chart" uri="{C3380CC4-5D6E-409C-BE32-E72D297353CC}">
                <c16:uniqueId val="{00000001-41B4-4BA0-91C3-FD13FE134B4E}"/>
              </c:ext>
            </c:extLst>
          </c:dPt>
          <c:dPt>
            <c:idx val="2"/>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5-F79D-476B-92E5-4C753E0D37B1}"/>
              </c:ext>
            </c:extLst>
          </c:dPt>
          <c:dPt>
            <c:idx val="3"/>
            <c:bubble3D val="0"/>
            <c:spPr>
              <a:solidFill>
                <a:schemeClr val="accent4"/>
              </a:solidFill>
              <a:ln w="19050">
                <a:noFill/>
              </a:ln>
              <a:effectLst/>
            </c:spPr>
            <c:extLst xmlns:c16r2="http://schemas.microsoft.com/office/drawing/2015/06/chart">
              <c:ext xmlns:c16="http://schemas.microsoft.com/office/drawing/2014/chart" uri="{C3380CC4-5D6E-409C-BE32-E72D297353CC}">
                <c16:uniqueId val="{00000007-F79D-476B-92E5-4C753E0D37B1}"/>
              </c:ext>
            </c:extLst>
          </c:dPt>
          <c:dLbls>
            <c:dLbl>
              <c:idx val="0"/>
              <c:layout>
                <c:manualLayout>
                  <c:x val="-3.8562608734128194E-2"/>
                  <c:y val="8.0056694627121793E-3"/>
                </c:manualLayout>
              </c:layout>
              <c:tx>
                <c:rich>
                  <a:bodyPr/>
                  <a:lstStyle/>
                  <a:p>
                    <a:r>
                      <a:rPr lang="en-US" dirty="0" smtClean="0"/>
                      <a:t>Ukraine </a:t>
                    </a:r>
                    <a:r>
                      <a:rPr lang="en-US" dirty="0"/>
                      <a:t>105 153 </a:t>
                    </a:r>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3.8085139747928612E-2"/>
                  <c:y val="4.4855922415853594E-2"/>
                </c:manualLayout>
              </c:layout>
              <c:tx>
                <c:rich>
                  <a:bodyPr/>
                  <a:lstStyle/>
                  <a:p>
                    <a:r>
                      <a:rPr lang="en-US" dirty="0" smtClean="0"/>
                      <a:t>Slovakia </a:t>
                    </a:r>
                    <a:r>
                      <a:rPr lang="en-US" dirty="0"/>
                      <a:t>100 241 </a:t>
                    </a:r>
                  </a:p>
                </c:rich>
              </c:tx>
              <c:showLegendKey val="0"/>
              <c:showVal val="1"/>
              <c:showCatName val="1"/>
              <c:showSerName val="0"/>
              <c:showPercent val="0"/>
              <c:showBubbleSize val="0"/>
              <c:extLst>
                <c:ext xmlns:c15="http://schemas.microsoft.com/office/drawing/2012/chart" uri="{CE6537A1-D6FC-4f65-9D91-7224C49458BB}"/>
              </c:extLst>
            </c:dLbl>
            <c:dLbl>
              <c:idx val="2"/>
              <c:tx>
                <c:rich>
                  <a:bodyPr/>
                  <a:lstStyle/>
                  <a:p>
                    <a:r>
                      <a:rPr lang="en-US" smtClean="0"/>
                      <a:t>Vietnam </a:t>
                    </a:r>
                    <a:r>
                      <a:rPr lang="en-US"/>
                      <a:t>56 659 </a:t>
                    </a:r>
                  </a:p>
                </c:rich>
              </c:tx>
              <c:showLegendKey val="0"/>
              <c:showVal val="1"/>
              <c:showCatName val="1"/>
              <c:showSerName val="0"/>
              <c:showPercent val="0"/>
              <c:showBubbleSize val="0"/>
              <c:extLst>
                <c:ext xmlns:c15="http://schemas.microsoft.com/office/drawing/2012/chart" uri="{CE6537A1-D6FC-4f65-9D91-7224C49458BB}"/>
              </c:extLst>
            </c:dLbl>
            <c:dLbl>
              <c:idx val="3"/>
              <c:tx>
                <c:rich>
                  <a:bodyPr/>
                  <a:lstStyle/>
                  <a:p>
                    <a:r>
                      <a:rPr lang="en-US" smtClean="0"/>
                      <a:t>Russia</a:t>
                    </a:r>
                    <a:endParaRPr lang="cs-CZ" smtClean="0"/>
                  </a:p>
                  <a:p>
                    <a:r>
                      <a:rPr lang="en-US" smtClean="0"/>
                      <a:t> </a:t>
                    </a:r>
                    <a:r>
                      <a:rPr lang="en-US"/>
                      <a:t>34 757 </a:t>
                    </a:r>
                  </a:p>
                </c:rich>
              </c:tx>
              <c:showLegendKey val="0"/>
              <c:showVal val="1"/>
              <c:showCatName val="1"/>
              <c:showSerName val="0"/>
              <c:showPercent val="0"/>
              <c:showBubbleSize val="0"/>
              <c:extLst>
                <c:ext xmlns:c15="http://schemas.microsoft.com/office/drawing/2012/chart" uri="{CE6537A1-D6FC-4f65-9D91-7224C49458BB}"/>
              </c:extLst>
            </c:dLbl>
            <c:dLbl>
              <c:idx val="4"/>
              <c:layout>
                <c:manualLayout>
                  <c:x val="4.797179513362131E-3"/>
                  <c:y val="9.6854715417521667E-3"/>
                </c:manualLayout>
              </c:layout>
              <c:tx>
                <c:rich>
                  <a:bodyPr/>
                  <a:lstStyle/>
                  <a:p>
                    <a:r>
                      <a:rPr lang="en-US" dirty="0" smtClean="0"/>
                      <a:t>German</a:t>
                    </a:r>
                    <a:r>
                      <a:rPr lang="cs-CZ" dirty="0" smtClean="0"/>
                      <a:t>y</a:t>
                    </a:r>
                    <a:r>
                      <a:rPr lang="en-US" dirty="0" smtClean="0"/>
                      <a:t> </a:t>
                    </a:r>
                    <a:r>
                      <a:rPr lang="en-US" dirty="0"/>
                      <a:t>20 315 </a:t>
                    </a:r>
                  </a:p>
                </c:rich>
              </c:tx>
              <c:showLegendKey val="0"/>
              <c:showVal val="1"/>
              <c:showCatName val="1"/>
              <c:showSerName val="0"/>
              <c:showPercent val="0"/>
              <c:showBubbleSize val="0"/>
              <c:extLst>
                <c:ext xmlns:c15="http://schemas.microsoft.com/office/drawing/2012/chart" uri="{CE6537A1-D6FC-4f65-9D91-7224C49458BB}"/>
              </c:extLst>
            </c:dLbl>
            <c:dLbl>
              <c:idx val="5"/>
              <c:tx>
                <c:rich>
                  <a:bodyPr/>
                  <a:lstStyle/>
                  <a:p>
                    <a:r>
                      <a:rPr lang="en-US" smtClean="0"/>
                      <a:t>Poland </a:t>
                    </a:r>
                    <a:r>
                      <a:rPr lang="en-US"/>
                      <a:t>19 738 </a:t>
                    </a:r>
                  </a:p>
                </c:rich>
              </c:tx>
              <c:showLegendKey val="0"/>
              <c:showVal val="1"/>
              <c:showCatName val="1"/>
              <c:showSerName val="0"/>
              <c:showPercent val="0"/>
              <c:showBubbleSize val="0"/>
              <c:extLst>
                <c:ext xmlns:c15="http://schemas.microsoft.com/office/drawing/2012/chart" uri="{CE6537A1-D6FC-4f65-9D91-7224C49458BB}"/>
              </c:extLst>
            </c:dLbl>
            <c:dLbl>
              <c:idx val="6"/>
              <c:tx>
                <c:rich>
                  <a:bodyPr/>
                  <a:lstStyle/>
                  <a:p>
                    <a:r>
                      <a:rPr lang="en-US" smtClean="0"/>
                      <a:t>others </a:t>
                    </a:r>
                    <a:r>
                      <a:rPr lang="en-US"/>
                      <a:t>125 017 </a:t>
                    </a:r>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cs-CZ"/>
              </a:p>
            </c:txPr>
            <c:showLegendKey val="0"/>
            <c:showVal val="1"/>
            <c:showCatName val="1"/>
            <c:showSerName val="0"/>
            <c:showPercent val="0"/>
            <c:showBubbleSize val="0"/>
            <c:showLeaderLines val="0"/>
            <c:extLst>
              <c:ext xmlns:c15="http://schemas.microsoft.com/office/drawing/2012/chart" uri="{CE6537A1-D6FC-4f65-9D91-7224C49458BB}"/>
            </c:extLst>
          </c:dLbls>
          <c:cat>
            <c:strRef>
              <c:f>List1!$A$2:$A$8</c:f>
              <c:strCache>
                <c:ptCount val="7"/>
                <c:pt idx="0">
                  <c:v>Ukraine</c:v>
                </c:pt>
                <c:pt idx="1">
                  <c:v>Slovakia</c:v>
                </c:pt>
                <c:pt idx="2">
                  <c:v>Vietnam</c:v>
                </c:pt>
                <c:pt idx="3">
                  <c:v>Russia</c:v>
                </c:pt>
                <c:pt idx="4">
                  <c:v>Germany</c:v>
                </c:pt>
                <c:pt idx="5">
                  <c:v>Poland</c:v>
                </c:pt>
                <c:pt idx="6">
                  <c:v>others</c:v>
                </c:pt>
              </c:strCache>
            </c:strRef>
          </c:cat>
          <c:val>
            <c:numRef>
              <c:f>List1!$B$2:$B$8</c:f>
              <c:numCache>
                <c:formatCode>#,##0_ ;\-#,##0\ </c:formatCode>
                <c:ptCount val="7"/>
                <c:pt idx="0">
                  <c:v>105153</c:v>
                </c:pt>
                <c:pt idx="1">
                  <c:v>100241</c:v>
                </c:pt>
                <c:pt idx="2">
                  <c:v>56659</c:v>
                </c:pt>
                <c:pt idx="3">
                  <c:v>34757</c:v>
                </c:pt>
                <c:pt idx="4">
                  <c:v>20315</c:v>
                </c:pt>
                <c:pt idx="5">
                  <c:v>19738</c:v>
                </c:pt>
                <c:pt idx="6">
                  <c:v>125017</c:v>
                </c:pt>
              </c:numCache>
            </c:numRef>
          </c:val>
          <c:extLst xmlns:c16r2="http://schemas.microsoft.com/office/drawing/2015/06/chart">
            <c:ext xmlns:c16="http://schemas.microsoft.com/office/drawing/2014/chart" uri="{C3380CC4-5D6E-409C-BE32-E72D297353CC}">
              <c16:uniqueId val="{00000000-41B4-4BA0-91C3-FD13FE134B4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68FA3D2-ADAD-418D-994E-F50097B7974E}" type="datetimeFigureOut">
              <a:rPr lang="cs-CZ" smtClean="0"/>
              <a:pPr/>
              <a:t>23. 5. 2016</a:t>
            </a:fld>
            <a:endParaRPr lang="cs-CZ"/>
          </a:p>
        </p:txBody>
      </p:sp>
      <p:sp>
        <p:nvSpPr>
          <p:cNvPr id="4" name="Zástupný symbol pro zápatí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BA98E60-8624-4CEC-BDC3-69959320E8D5}" type="slidenum">
              <a:rPr lang="cs-CZ" smtClean="0"/>
              <a:pPr/>
              <a:t>‹#›</a:t>
            </a:fld>
            <a:endParaRPr lang="cs-CZ"/>
          </a:p>
        </p:txBody>
      </p:sp>
    </p:spTree>
    <p:extLst>
      <p:ext uri="{BB962C8B-B14F-4D97-AF65-F5344CB8AC3E}">
        <p14:creationId xmlns:p14="http://schemas.microsoft.com/office/powerpoint/2010/main" val="1031754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C5A33CA-66EA-463E-B38A-9BD5A1C8975A}" type="datetimeFigureOut">
              <a:rPr lang="cs-CZ" smtClean="0"/>
              <a:pPr/>
              <a:t>23. 5. 2016</a:t>
            </a:fld>
            <a:endParaRPr lang="cs-CZ"/>
          </a:p>
        </p:txBody>
      </p:sp>
      <p:sp>
        <p:nvSpPr>
          <p:cNvPr id="4" name="Zástupný symbol pro obrázek snímk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C199F17-94BF-440B-AA51-D283A634DA0B}" type="slidenum">
              <a:rPr lang="cs-CZ" smtClean="0"/>
              <a:pPr/>
              <a:t>‹#›</a:t>
            </a:fld>
            <a:endParaRPr lang="cs-CZ"/>
          </a:p>
        </p:txBody>
      </p:sp>
    </p:spTree>
    <p:extLst>
      <p:ext uri="{BB962C8B-B14F-4D97-AF65-F5344CB8AC3E}">
        <p14:creationId xmlns:p14="http://schemas.microsoft.com/office/powerpoint/2010/main" val="80765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Obráze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330452"/>
          </a:xfrm>
          <a:prstGeom prst="rect">
            <a:avLst/>
          </a:prstGeom>
        </p:spPr>
      </p:pic>
      <p:sp>
        <p:nvSpPr>
          <p:cNvPr id="2" name="Title 1"/>
          <p:cNvSpPr>
            <a:spLocks noGrp="1"/>
          </p:cNvSpPr>
          <p:nvPr>
            <p:ph type="ctrTitle"/>
          </p:nvPr>
        </p:nvSpPr>
        <p:spPr>
          <a:xfrm>
            <a:off x="648000" y="2230335"/>
            <a:ext cx="7848000" cy="2400932"/>
          </a:xfrm>
        </p:spPr>
        <p:txBody>
          <a:bodyPr anchor="t">
            <a:normAutofit/>
          </a:bodyPr>
          <a:lstStyle>
            <a:lvl1pPr algn="l">
              <a:defRPr sz="3400">
                <a:solidFill>
                  <a:schemeClr val="bg1"/>
                </a:solidFill>
              </a:defRPr>
            </a:lvl1pPr>
          </a:lstStyle>
          <a:p>
            <a:r>
              <a:rPr lang="cs-CZ" smtClean="0"/>
              <a:t>Klepnutím lze upravit styl předlohy nadpisů.</a:t>
            </a:r>
            <a:endParaRPr lang="en-US" dirty="0"/>
          </a:p>
        </p:txBody>
      </p:sp>
      <p:sp>
        <p:nvSpPr>
          <p:cNvPr id="3" name="Subtitle 2"/>
          <p:cNvSpPr>
            <a:spLocks noGrp="1"/>
          </p:cNvSpPr>
          <p:nvPr>
            <p:ph type="subTitle" idx="1"/>
          </p:nvPr>
        </p:nvSpPr>
        <p:spPr>
          <a:xfrm>
            <a:off x="648000" y="4936067"/>
            <a:ext cx="6480933" cy="1270000"/>
          </a:xfrm>
        </p:spPr>
        <p:txBody>
          <a:bodyPr anchor="b">
            <a:noAutofit/>
          </a:bodyPr>
          <a:lstStyle>
            <a:lvl1pPr marL="0" indent="0" algn="l">
              <a:spcBef>
                <a:spcPts val="0"/>
              </a:spcBef>
              <a:buNone/>
              <a:defRPr sz="17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Klepnutím lze upravit styl předlohy podnadpisů.</a:t>
            </a:r>
            <a:endParaRPr lang="en-US" dirty="0"/>
          </a:p>
        </p:txBody>
      </p:sp>
      <p:sp>
        <p:nvSpPr>
          <p:cNvPr id="8" name="Zástupný symbol pro text 7"/>
          <p:cNvSpPr>
            <a:spLocks noGrp="1"/>
          </p:cNvSpPr>
          <p:nvPr>
            <p:ph type="body" sz="quarter" idx="10"/>
          </p:nvPr>
        </p:nvSpPr>
        <p:spPr>
          <a:xfrm>
            <a:off x="7128933" y="5698067"/>
            <a:ext cx="1367067" cy="508000"/>
          </a:xfrm>
        </p:spPr>
        <p:txBody>
          <a:bodyPr anchor="b">
            <a:noAutofit/>
          </a:bodyPr>
          <a:lstStyle>
            <a:lvl1pPr marL="0" indent="0" algn="r">
              <a:buFontTx/>
              <a:buNone/>
              <a:defRPr sz="1700">
                <a:solidFill>
                  <a:schemeClr val="bg1"/>
                </a:solidFill>
              </a:defRPr>
            </a:lvl1pPr>
            <a:lvl2pPr marL="360362" indent="0" algn="r">
              <a:buFontTx/>
              <a:buNone/>
              <a:defRPr sz="1700">
                <a:solidFill>
                  <a:schemeClr val="bg1"/>
                </a:solidFill>
              </a:defRPr>
            </a:lvl2pPr>
            <a:lvl3pPr marL="720725" indent="0" algn="r">
              <a:buFontTx/>
              <a:buNone/>
              <a:defRPr sz="1700">
                <a:solidFill>
                  <a:schemeClr val="bg1"/>
                </a:solidFill>
              </a:defRPr>
            </a:lvl3pPr>
            <a:lvl4pPr marL="990600" indent="0" algn="r">
              <a:buFontTx/>
              <a:buNone/>
              <a:defRPr sz="1700">
                <a:solidFill>
                  <a:schemeClr val="bg1"/>
                </a:solidFill>
              </a:defRPr>
            </a:lvl4pPr>
            <a:lvl5pPr marL="1257300" indent="0" algn="r">
              <a:buFontTx/>
              <a:buNone/>
              <a:defRPr sz="1700">
                <a:solidFill>
                  <a:schemeClr val="bg1"/>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36679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va řádky - Dva obsahy - odrážky">
    <p:spTree>
      <p:nvGrpSpPr>
        <p:cNvPr id="1" name=""/>
        <p:cNvGrpSpPr/>
        <p:nvPr/>
      </p:nvGrpSpPr>
      <p:grpSpPr>
        <a:xfrm>
          <a:off x="0" y="0"/>
          <a:ext cx="0" cy="0"/>
          <a:chOff x="0" y="0"/>
          <a:chExt cx="0" cy="0"/>
        </a:xfrm>
      </p:grpSpPr>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2" name="Title 1"/>
          <p:cNvSpPr>
            <a:spLocks noGrp="1"/>
          </p:cNvSpPr>
          <p:nvPr>
            <p:ph type="title"/>
          </p:nvPr>
        </p:nvSpPr>
        <p:spPr>
          <a:xfrm>
            <a:off x="648000" y="374400"/>
            <a:ext cx="7848000" cy="1065600"/>
          </a:xfrm>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48000" y="1814400"/>
            <a:ext cx="3780000" cy="4363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16000" y="1814400"/>
            <a:ext cx="3780000" cy="4363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Footer Placeholder 5"/>
          <p:cNvSpPr>
            <a:spLocks noGrp="1"/>
          </p:cNvSpPr>
          <p:nvPr>
            <p:ph type="ftr" sz="quarter" idx="11"/>
          </p:nvPr>
        </p:nvSpPr>
        <p:spPr/>
        <p:txBody>
          <a:bodyPr/>
          <a:lstStyle/>
          <a:p>
            <a:r>
              <a:rPr lang="en-US" smtClean="0"/>
              <a:t>Contemporary challenges for the integration of migrants</a:t>
            </a:r>
            <a:endParaRPr lang="cs-CZ"/>
          </a:p>
        </p:txBody>
      </p:sp>
      <p:sp>
        <p:nvSpPr>
          <p:cNvPr id="7" name="Slide Number Placeholder 6"/>
          <p:cNvSpPr>
            <a:spLocks noGrp="1"/>
          </p:cNvSpPr>
          <p:nvPr>
            <p:ph type="sldNum" sz="quarter" idx="12"/>
          </p:nvPr>
        </p:nvSpPr>
        <p:spPr/>
        <p:txBody>
          <a:bodyPr/>
          <a:lstStyle/>
          <a:p>
            <a:fld id="{697BB9D1-EC67-411B-9C6B-CD3C7C0A2CC9}" type="slidenum">
              <a:rPr lang="cs-CZ" smtClean="0"/>
              <a:pPr/>
              <a:t>‹#›</a:t>
            </a:fld>
            <a:endParaRPr lang="cs-CZ"/>
          </a:p>
        </p:txBody>
      </p:sp>
      <p:cxnSp>
        <p:nvCxnSpPr>
          <p:cNvPr id="11" name="Přímá spojnice 10"/>
          <p:cNvCxnSpPr/>
          <p:nvPr userDrawn="1"/>
        </p:nvCxnSpPr>
        <p:spPr>
          <a:xfrm>
            <a:off x="360000" y="6285707"/>
            <a:ext cx="842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ovéPole 9"/>
          <p:cNvSpPr txBox="1"/>
          <p:nvPr userDrawn="1"/>
        </p:nvSpPr>
        <p:spPr>
          <a:xfrm>
            <a:off x="359999" y="6565291"/>
            <a:ext cx="4536498" cy="123111"/>
          </a:xfrm>
          <a:prstGeom prst="rect">
            <a:avLst/>
          </a:prstGeom>
          <a:noFill/>
        </p:spPr>
        <p:txBody>
          <a:bodyPr wrap="none" lIns="0" tIns="0" rIns="0" bIns="0" rtlCol="0">
            <a:spAutoFit/>
          </a:bodyPr>
          <a:lstStyle/>
          <a:p>
            <a:r>
              <a:rPr lang="en-US" sz="800" b="0" i="0" u="none" strike="noStrike" kern="1200" baseline="0" dirty="0">
                <a:solidFill>
                  <a:schemeClr val="accent3"/>
                </a:solidFill>
                <a:latin typeface="Arial" panose="020B0604020202020204" pitchFamily="34" charset="0"/>
                <a:ea typeface="+mn-ea"/>
                <a:cs typeface="Arial" panose="020B0604020202020204" pitchFamily="34" charset="0"/>
              </a:rPr>
              <a:t>Department of Management and Supervision • Faculty of Humanities • Charles University in Prague</a:t>
            </a:r>
            <a:endParaRPr lang="cs-CZ" sz="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915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va řádky - Dva obsahy - text a odrážky">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2" name="Title 1"/>
          <p:cNvSpPr>
            <a:spLocks noGrp="1"/>
          </p:cNvSpPr>
          <p:nvPr>
            <p:ph type="title"/>
          </p:nvPr>
        </p:nvSpPr>
        <p:spPr>
          <a:xfrm>
            <a:off x="648000" y="374400"/>
            <a:ext cx="7848000" cy="1065600"/>
          </a:xfrm>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48000" y="1814400"/>
            <a:ext cx="3780000" cy="4363200"/>
          </a:xfrm>
        </p:spPr>
        <p:txBody>
          <a:bodyPr/>
          <a:lstStyle>
            <a:lvl1pPr marL="0" indent="0">
              <a:buFontTx/>
              <a:buNone/>
              <a:defRPr/>
            </a:lvl1pPr>
            <a:lvl2pPr marL="0" indent="0">
              <a:buFontTx/>
              <a:buNone/>
              <a:defRPr/>
            </a:lvl2pPr>
            <a:lvl3pPr marL="268288" indent="-268288">
              <a:defRPr/>
            </a:lvl3pPr>
            <a:lvl4pPr marL="536575" indent="-268288">
              <a:buClr>
                <a:schemeClr val="accent3"/>
              </a:buClr>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16000" y="1814400"/>
            <a:ext cx="3780000" cy="4363200"/>
          </a:xfrm>
        </p:spPr>
        <p:txBody>
          <a:bodyPr/>
          <a:lstStyle>
            <a:lvl1pPr marL="0" indent="0">
              <a:buFontTx/>
              <a:buNone/>
              <a:defRPr/>
            </a:lvl1pPr>
            <a:lvl2pPr marL="0" indent="0">
              <a:buFontTx/>
              <a:buNone/>
              <a:defRPr/>
            </a:lvl2pPr>
            <a:lvl3pPr marL="268288" indent="-268288">
              <a:defRPr/>
            </a:lvl3pPr>
            <a:lvl4pPr marL="536575" indent="-268288">
              <a:buClr>
                <a:schemeClr val="accent3"/>
              </a:buClr>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Footer Placeholder 5"/>
          <p:cNvSpPr>
            <a:spLocks noGrp="1"/>
          </p:cNvSpPr>
          <p:nvPr>
            <p:ph type="ftr" sz="quarter" idx="11"/>
          </p:nvPr>
        </p:nvSpPr>
        <p:spPr/>
        <p:txBody>
          <a:bodyPr/>
          <a:lstStyle/>
          <a:p>
            <a:r>
              <a:rPr lang="en-US" smtClean="0"/>
              <a:t>Contemporary challenges for the integration of migrants</a:t>
            </a:r>
            <a:endParaRPr lang="cs-CZ"/>
          </a:p>
        </p:txBody>
      </p:sp>
      <p:sp>
        <p:nvSpPr>
          <p:cNvPr id="7" name="Slide Number Placeholder 6"/>
          <p:cNvSpPr>
            <a:spLocks noGrp="1"/>
          </p:cNvSpPr>
          <p:nvPr>
            <p:ph type="sldNum" sz="quarter" idx="12"/>
          </p:nvPr>
        </p:nvSpPr>
        <p:spPr/>
        <p:txBody>
          <a:bodyPr/>
          <a:lstStyle/>
          <a:p>
            <a:fld id="{697BB9D1-EC67-411B-9C6B-CD3C7C0A2CC9}" type="slidenum">
              <a:rPr lang="cs-CZ" smtClean="0"/>
              <a:pPr/>
              <a:t>‹#›</a:t>
            </a:fld>
            <a:endParaRPr lang="cs-CZ"/>
          </a:p>
        </p:txBody>
      </p:sp>
      <p:cxnSp>
        <p:nvCxnSpPr>
          <p:cNvPr id="10" name="Přímá spojnice 9"/>
          <p:cNvCxnSpPr/>
          <p:nvPr userDrawn="1"/>
        </p:nvCxnSpPr>
        <p:spPr>
          <a:xfrm>
            <a:off x="360000" y="6285707"/>
            <a:ext cx="842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ovéPole 11"/>
          <p:cNvSpPr txBox="1"/>
          <p:nvPr userDrawn="1"/>
        </p:nvSpPr>
        <p:spPr>
          <a:xfrm>
            <a:off x="359999" y="6565291"/>
            <a:ext cx="4536498" cy="123111"/>
          </a:xfrm>
          <a:prstGeom prst="rect">
            <a:avLst/>
          </a:prstGeom>
          <a:noFill/>
        </p:spPr>
        <p:txBody>
          <a:bodyPr wrap="none" lIns="0" tIns="0" rIns="0" bIns="0" rtlCol="0">
            <a:spAutoFit/>
          </a:bodyPr>
          <a:lstStyle/>
          <a:p>
            <a:r>
              <a:rPr lang="en-US" sz="800" b="0" i="0" u="none" strike="noStrike" kern="1200" baseline="0" dirty="0">
                <a:solidFill>
                  <a:schemeClr val="accent3"/>
                </a:solidFill>
                <a:latin typeface="Arial" panose="020B0604020202020204" pitchFamily="34" charset="0"/>
                <a:ea typeface="+mn-ea"/>
                <a:cs typeface="Arial" panose="020B0604020202020204" pitchFamily="34" charset="0"/>
              </a:rPr>
              <a:t>Department of Management and Supervision • Faculty of Humanities • Charles University in Prague</a:t>
            </a:r>
            <a:endParaRPr lang="cs-CZ" sz="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08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4" name="Footer Placeholder 3"/>
          <p:cNvSpPr>
            <a:spLocks noGrp="1"/>
          </p:cNvSpPr>
          <p:nvPr>
            <p:ph type="ftr" sz="quarter" idx="11"/>
          </p:nvPr>
        </p:nvSpPr>
        <p:spPr/>
        <p:txBody>
          <a:bodyPr/>
          <a:lstStyle/>
          <a:p>
            <a:r>
              <a:rPr lang="en-US" smtClean="0"/>
              <a:t>Contemporary challenges for the integration of migrants</a:t>
            </a:r>
            <a:endParaRPr lang="cs-CZ"/>
          </a:p>
        </p:txBody>
      </p:sp>
      <p:sp>
        <p:nvSpPr>
          <p:cNvPr id="5" name="Slide Number Placeholder 4"/>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216145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Contemporary challenges for the integration of migrants</a:t>
            </a:r>
            <a:endParaRPr lang="cs-CZ"/>
          </a:p>
        </p:txBody>
      </p:sp>
      <p:sp>
        <p:nvSpPr>
          <p:cNvPr id="4" name="Slide Number Placeholder 3"/>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225728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6586536" y="612648"/>
            <a:ext cx="957264" cy="457200"/>
          </a:xfrm>
          <a:prstGeom prst="rect">
            <a:avLst/>
          </a:prstGeom>
        </p:spPr>
        <p:txBody>
          <a:bodyPr/>
          <a:lstStyle/>
          <a:p>
            <a:endParaRPr lang="cs-CZ"/>
          </a:p>
        </p:txBody>
      </p:sp>
      <p:sp>
        <p:nvSpPr>
          <p:cNvPr id="5" name="Zástupný symbol pro zápatí 4"/>
          <p:cNvSpPr>
            <a:spLocks noGrp="1"/>
          </p:cNvSpPr>
          <p:nvPr>
            <p:ph type="ftr" sz="quarter" idx="11"/>
          </p:nvPr>
        </p:nvSpPr>
        <p:spPr/>
        <p:txBody>
          <a:bodyPr/>
          <a:lstStyle/>
          <a:p>
            <a:r>
              <a:rPr lang="en-US" smtClean="0"/>
              <a:t>Contemporary challenges for the integration of migrants</a:t>
            </a:r>
            <a:endParaRPr lang="cs-CZ"/>
          </a:p>
        </p:txBody>
      </p:sp>
      <p:sp>
        <p:nvSpPr>
          <p:cNvPr id="6" name="Zástupný symbol pro číslo snímku 5"/>
          <p:cNvSpPr>
            <a:spLocks noGrp="1"/>
          </p:cNvSpPr>
          <p:nvPr>
            <p:ph type="sldNum" sz="quarter" idx="12"/>
          </p:nvPr>
        </p:nvSpPr>
        <p:spPr/>
        <p:txBody>
          <a:bodyPr/>
          <a:lstStyle/>
          <a:p>
            <a:fld id="{18E62256-C7CB-44F5-8B8B-7FCA7A3A40F3}"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a:xfrm>
            <a:off x="6586536" y="612648"/>
            <a:ext cx="957264" cy="457200"/>
          </a:xfrm>
          <a:prstGeom prst="rect">
            <a:avLst/>
          </a:prstGeom>
        </p:spPr>
        <p:txBody>
          <a:bodyPr rtlCol="0"/>
          <a:lstStyle/>
          <a:p>
            <a:endParaRPr lang="cs-CZ"/>
          </a:p>
        </p:txBody>
      </p:sp>
      <p:sp>
        <p:nvSpPr>
          <p:cNvPr id="27" name="Zástupný symbol pro číslo snímku 26"/>
          <p:cNvSpPr>
            <a:spLocks noGrp="1"/>
          </p:cNvSpPr>
          <p:nvPr>
            <p:ph type="sldNum" sz="quarter" idx="11"/>
          </p:nvPr>
        </p:nvSpPr>
        <p:spPr/>
        <p:txBody>
          <a:bodyPr rtlCol="0"/>
          <a:lstStyle/>
          <a:p>
            <a:fld id="{18E62256-C7CB-44F5-8B8B-7FCA7A3A40F3}" type="slidenum">
              <a:rPr lang="cs-CZ" smtClean="0"/>
              <a:pPr/>
              <a:t>‹#›</a:t>
            </a:fld>
            <a:endParaRPr lang="cs-CZ"/>
          </a:p>
        </p:txBody>
      </p:sp>
      <p:sp>
        <p:nvSpPr>
          <p:cNvPr id="28" name="Zástupný symbol pro zápatí 27"/>
          <p:cNvSpPr>
            <a:spLocks noGrp="1"/>
          </p:cNvSpPr>
          <p:nvPr>
            <p:ph type="ftr" sz="quarter" idx="12"/>
          </p:nvPr>
        </p:nvSpPr>
        <p:spPr/>
        <p:txBody>
          <a:bodyPr rtlCol="0"/>
          <a:lstStyle/>
          <a:p>
            <a:r>
              <a:rPr lang="en-US" smtClean="0"/>
              <a:t>Contemporary challenges for the integration of migrants</a:t>
            </a:r>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_p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lvl1pPr marL="0" indent="0">
              <a:buFontTx/>
              <a:buNone/>
              <a:tabLst>
                <a:tab pos="7848000" algn="r"/>
              </a:tabLst>
              <a:defRPr sz="2100"/>
            </a:lvl1pPr>
            <a:lvl2pPr marL="0" indent="0">
              <a:buFontTx/>
              <a:buNone/>
              <a:tabLst>
                <a:tab pos="7848000" algn="r"/>
              </a:tabLst>
              <a:defRPr sz="1900"/>
            </a:lvl2pPr>
            <a:lvl3pPr marL="0" indent="0">
              <a:buFontTx/>
              <a:buNone/>
              <a:tabLst>
                <a:tab pos="7848000" algn="r"/>
              </a:tabLst>
              <a:defRPr sz="1900">
                <a:solidFill>
                  <a:schemeClr val="accent4"/>
                </a:solidFill>
              </a:defRPr>
            </a:lvl3pPr>
            <a:lvl4pPr marL="0" indent="0">
              <a:buFontTx/>
              <a:buNone/>
              <a:tabLst>
                <a:tab pos="7848000" algn="r"/>
              </a:tabLst>
              <a:defRPr sz="1900"/>
            </a:lvl4pPr>
            <a:lvl5pPr marL="0" indent="0">
              <a:buFontTx/>
              <a:buNone/>
              <a:tabLst>
                <a:tab pos="7848000" algn="r"/>
              </a:tabLst>
              <a:defRPr sz="1900">
                <a:solidFill>
                  <a:schemeClr val="accent4"/>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131049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vodni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lvl1pPr marL="0" indent="0">
              <a:buFontTx/>
              <a:buNone/>
              <a:defRPr sz="2400">
                <a:solidFill>
                  <a:schemeClr val="accent3"/>
                </a:solidFill>
              </a:defRPr>
            </a:lvl1pPr>
            <a:lvl2pPr marL="0" indent="0">
              <a:buFontTx/>
              <a:buNone/>
              <a:defRPr>
                <a:solidFill>
                  <a:schemeClr val="accent3"/>
                </a:solidFill>
              </a:defRPr>
            </a:lvl2pPr>
            <a:lvl3pPr marL="0" indent="0">
              <a:buFontTx/>
              <a:buNone/>
              <a:defRPr>
                <a:solidFill>
                  <a:schemeClr val="accent3"/>
                </a:solidFill>
              </a:defRPr>
            </a:lvl3pPr>
            <a:lvl4pPr marL="0" indent="0">
              <a:buFontTx/>
              <a:buNone/>
              <a:defRPr>
                <a:solidFill>
                  <a:schemeClr val="accent3"/>
                </a:solidFill>
              </a:defRPr>
            </a:lvl4pPr>
            <a:lvl5pPr marL="0" indent="0">
              <a:buFontTx/>
              <a:buNone/>
              <a:defRPr>
                <a:solidFill>
                  <a:schemeClr val="accent3"/>
                </a:solidFill>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378139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eden rádek - odráž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65190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eden rádek - text a odrážky">
    <p:spTree>
      <p:nvGrpSpPr>
        <p:cNvPr id="1" name=""/>
        <p:cNvGrpSpPr/>
        <p:nvPr/>
      </p:nvGrpSpPr>
      <p:grpSpPr>
        <a:xfrm>
          <a:off x="0" y="0"/>
          <a:ext cx="0" cy="0"/>
          <a:chOff x="0" y="0"/>
          <a:chExt cx="0" cy="0"/>
        </a:xfrm>
      </p:grpSpPr>
      <p:sp>
        <p:nvSpPr>
          <p:cNvPr id="2" name="Title 1"/>
          <p:cNvSpPr>
            <a:spLocks noGrp="1"/>
          </p:cNvSpPr>
          <p:nvPr>
            <p:ph type="title"/>
          </p:nvPr>
        </p:nvSpPr>
        <p:spPr>
          <a:xfrm>
            <a:off x="648000" y="374400"/>
            <a:ext cx="7848000" cy="712800"/>
          </a:xfrm>
        </p:spPr>
        <p:txBody>
          <a:bodyPr/>
          <a:lstStyle/>
          <a:p>
            <a:r>
              <a:rPr lang="cs-CZ" smtClean="0"/>
              <a:t>Klepnutím lze upravit styl předlohy nadpisů.</a:t>
            </a:r>
            <a:endParaRPr lang="en-US" dirty="0"/>
          </a:p>
        </p:txBody>
      </p:sp>
      <p:sp>
        <p:nvSpPr>
          <p:cNvPr id="3" name="Content Placeholder 2"/>
          <p:cNvSpPr>
            <a:spLocks noGrp="1"/>
          </p:cNvSpPr>
          <p:nvPr>
            <p:ph idx="1"/>
          </p:nvPr>
        </p:nvSpPr>
        <p:spPr>
          <a:xfrm>
            <a:off x="648000" y="1458000"/>
            <a:ext cx="7848000" cy="4719600"/>
          </a:xfrm>
        </p:spPr>
        <p:txBody>
          <a:bodyPr/>
          <a:lstStyle>
            <a:lvl1pPr marL="0" indent="0">
              <a:buFontTx/>
              <a:buNone/>
              <a:defRPr/>
            </a:lvl1pPr>
            <a:lvl2pPr marL="0" indent="0">
              <a:buFontTx/>
              <a:buNone/>
              <a:defRPr/>
            </a:lvl2pPr>
            <a:lvl3pPr marL="269875" indent="-269875">
              <a:defRPr/>
            </a:lvl3pPr>
            <a:lvl4pPr marL="536575" indent="-268288">
              <a:buClr>
                <a:schemeClr val="accent3"/>
              </a:buClr>
              <a:tabLst/>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854936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va rádky - odrážky">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2" name="Title 1"/>
          <p:cNvSpPr>
            <a:spLocks noGrp="1"/>
          </p:cNvSpPr>
          <p:nvPr>
            <p:ph type="title"/>
          </p:nvPr>
        </p:nvSpPr>
        <p:spPr>
          <a:xfrm>
            <a:off x="648000" y="374400"/>
            <a:ext cx="7848000" cy="1065780"/>
          </a:xfrm>
        </p:spPr>
        <p:txBody>
          <a:bodyPr/>
          <a:lstStyle/>
          <a:p>
            <a:r>
              <a:rPr lang="cs-CZ" smtClean="0"/>
              <a:t>Klepnutím lze upravit styl předlohy nadpisů.</a:t>
            </a:r>
            <a:endParaRPr lang="en-US" dirty="0"/>
          </a:p>
        </p:txBody>
      </p:sp>
      <p:sp>
        <p:nvSpPr>
          <p:cNvPr id="3" name="Content Placeholder 2"/>
          <p:cNvSpPr>
            <a:spLocks noGrp="1"/>
          </p:cNvSpPr>
          <p:nvPr>
            <p:ph idx="1"/>
          </p:nvPr>
        </p:nvSpPr>
        <p:spPr>
          <a:xfrm>
            <a:off x="648000" y="1814580"/>
            <a:ext cx="7848000" cy="436238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cxnSp>
        <p:nvCxnSpPr>
          <p:cNvPr id="9" name="Přímá spojnice 8"/>
          <p:cNvCxnSpPr/>
          <p:nvPr userDrawn="1"/>
        </p:nvCxnSpPr>
        <p:spPr>
          <a:xfrm>
            <a:off x="360000" y="6285707"/>
            <a:ext cx="842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userDrawn="1"/>
        </p:nvSpPr>
        <p:spPr>
          <a:xfrm>
            <a:off x="359999" y="6565291"/>
            <a:ext cx="4536498" cy="123111"/>
          </a:xfrm>
          <a:prstGeom prst="rect">
            <a:avLst/>
          </a:prstGeom>
          <a:noFill/>
        </p:spPr>
        <p:txBody>
          <a:bodyPr wrap="none" lIns="0" tIns="0" rIns="0" bIns="0" rtlCol="0">
            <a:spAutoFit/>
          </a:bodyPr>
          <a:lstStyle/>
          <a:p>
            <a:r>
              <a:rPr lang="en-US" sz="800" b="0" i="0" u="none" strike="noStrike" kern="1200" baseline="0" dirty="0">
                <a:solidFill>
                  <a:schemeClr val="accent3"/>
                </a:solidFill>
                <a:latin typeface="Arial" panose="020B0604020202020204" pitchFamily="34" charset="0"/>
                <a:ea typeface="+mn-ea"/>
                <a:cs typeface="Arial" panose="020B0604020202020204" pitchFamily="34" charset="0"/>
              </a:rPr>
              <a:t>Department of Management and Supervision • Faculty of Humanities • Charles University in Prague</a:t>
            </a:r>
            <a:endParaRPr lang="cs-CZ" sz="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64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rádky - text a odrážky">
    <p:spTree>
      <p:nvGrpSpPr>
        <p:cNvPr id="1" name=""/>
        <p:cNvGrpSpPr/>
        <p:nvPr/>
      </p:nvGrpSpPr>
      <p:grpSpPr>
        <a:xfrm>
          <a:off x="0" y="0"/>
          <a:ext cx="0" cy="0"/>
          <a:chOff x="0" y="0"/>
          <a:chExt cx="0" cy="0"/>
        </a:xfrm>
      </p:grpSpPr>
      <p:pic>
        <p:nvPicPr>
          <p:cNvPr id="11" name="Obráze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40180"/>
          </a:xfrm>
          <a:prstGeom prst="rect">
            <a:avLst/>
          </a:prstGeom>
        </p:spPr>
      </p:pic>
      <p:sp>
        <p:nvSpPr>
          <p:cNvPr id="2" name="Title 1"/>
          <p:cNvSpPr>
            <a:spLocks noGrp="1"/>
          </p:cNvSpPr>
          <p:nvPr>
            <p:ph type="title"/>
          </p:nvPr>
        </p:nvSpPr>
        <p:spPr>
          <a:xfrm>
            <a:off x="648000" y="374400"/>
            <a:ext cx="7848000" cy="1065600"/>
          </a:xfrm>
        </p:spPr>
        <p:txBody>
          <a:bodyPr/>
          <a:lstStyle/>
          <a:p>
            <a:r>
              <a:rPr lang="cs-CZ" smtClean="0"/>
              <a:t>Klepnutím lze upravit styl předlohy nadpisů.</a:t>
            </a:r>
            <a:endParaRPr lang="en-US" dirty="0"/>
          </a:p>
        </p:txBody>
      </p:sp>
      <p:sp>
        <p:nvSpPr>
          <p:cNvPr id="3" name="Content Placeholder 2"/>
          <p:cNvSpPr>
            <a:spLocks noGrp="1"/>
          </p:cNvSpPr>
          <p:nvPr>
            <p:ph idx="1"/>
          </p:nvPr>
        </p:nvSpPr>
        <p:spPr>
          <a:xfrm>
            <a:off x="648000" y="1814400"/>
            <a:ext cx="7848000" cy="4363200"/>
          </a:xfrm>
        </p:spPr>
        <p:txBody>
          <a:bodyPr/>
          <a:lstStyle>
            <a:lvl1pPr marL="0" indent="0">
              <a:buFontTx/>
              <a:buNone/>
              <a:defRPr/>
            </a:lvl1pPr>
            <a:lvl2pPr marL="0" indent="0">
              <a:buFontTx/>
              <a:buNone/>
              <a:defRPr/>
            </a:lvl2pPr>
            <a:lvl3pPr marL="269875" indent="-269875">
              <a:defRPr/>
            </a:lvl3pPr>
            <a:lvl4pPr marL="536575" indent="-268288">
              <a:buClr>
                <a:schemeClr val="accent3"/>
              </a:buClr>
              <a:tabLst/>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Footer Placeholder 4"/>
          <p:cNvSpPr>
            <a:spLocks noGrp="1"/>
          </p:cNvSpPr>
          <p:nvPr>
            <p:ph type="ftr" sz="quarter" idx="11"/>
          </p:nvPr>
        </p:nvSpPr>
        <p:spPr/>
        <p:txBody>
          <a:bodyPr/>
          <a:lstStyle/>
          <a:p>
            <a:r>
              <a:rPr lang="en-US" smtClean="0"/>
              <a:t>Contemporary challenges for the integration of migrants</a:t>
            </a:r>
            <a:endParaRPr lang="cs-CZ"/>
          </a:p>
        </p:txBody>
      </p:sp>
      <p:sp>
        <p:nvSpPr>
          <p:cNvPr id="6" name="Slide Number Placeholder 5"/>
          <p:cNvSpPr>
            <a:spLocks noGrp="1"/>
          </p:cNvSpPr>
          <p:nvPr>
            <p:ph type="sldNum" sz="quarter" idx="12"/>
          </p:nvPr>
        </p:nvSpPr>
        <p:spPr/>
        <p:txBody>
          <a:bodyPr/>
          <a:lstStyle/>
          <a:p>
            <a:fld id="{697BB9D1-EC67-411B-9C6B-CD3C7C0A2CC9}" type="slidenum">
              <a:rPr lang="cs-CZ" smtClean="0"/>
              <a:pPr/>
              <a:t>‹#›</a:t>
            </a:fld>
            <a:endParaRPr lang="cs-CZ"/>
          </a:p>
        </p:txBody>
      </p:sp>
      <p:cxnSp>
        <p:nvCxnSpPr>
          <p:cNvPr id="10" name="Přímá spojnice 9"/>
          <p:cNvCxnSpPr/>
          <p:nvPr userDrawn="1"/>
        </p:nvCxnSpPr>
        <p:spPr>
          <a:xfrm>
            <a:off x="360000" y="6285707"/>
            <a:ext cx="842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ovéPole 8"/>
          <p:cNvSpPr txBox="1"/>
          <p:nvPr userDrawn="1"/>
        </p:nvSpPr>
        <p:spPr>
          <a:xfrm>
            <a:off x="359999" y="6565291"/>
            <a:ext cx="4536498" cy="123111"/>
          </a:xfrm>
          <a:prstGeom prst="rect">
            <a:avLst/>
          </a:prstGeom>
          <a:noFill/>
        </p:spPr>
        <p:txBody>
          <a:bodyPr wrap="none" lIns="0" tIns="0" rIns="0" bIns="0" rtlCol="0">
            <a:spAutoFit/>
          </a:bodyPr>
          <a:lstStyle/>
          <a:p>
            <a:r>
              <a:rPr lang="en-US" sz="800" b="0" i="0" u="none" strike="noStrike" kern="1200" baseline="0" dirty="0">
                <a:solidFill>
                  <a:schemeClr val="accent3"/>
                </a:solidFill>
                <a:latin typeface="Arial" panose="020B0604020202020204" pitchFamily="34" charset="0"/>
                <a:ea typeface="+mn-ea"/>
                <a:cs typeface="Arial" panose="020B0604020202020204" pitchFamily="34" charset="0"/>
              </a:rPr>
              <a:t>Department of Management and Supervision • Faculty of Humanities • Charles University in Prague</a:t>
            </a:r>
            <a:endParaRPr lang="cs-CZ" sz="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72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eden řádek - Dva obsahy - odráž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48000" y="1458000"/>
            <a:ext cx="3780000" cy="47196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16000" y="1458000"/>
            <a:ext cx="3780000" cy="47196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Footer Placeholder 5"/>
          <p:cNvSpPr>
            <a:spLocks noGrp="1"/>
          </p:cNvSpPr>
          <p:nvPr>
            <p:ph type="ftr" sz="quarter" idx="11"/>
          </p:nvPr>
        </p:nvSpPr>
        <p:spPr/>
        <p:txBody>
          <a:bodyPr/>
          <a:lstStyle/>
          <a:p>
            <a:r>
              <a:rPr lang="en-US" smtClean="0"/>
              <a:t>Contemporary challenges for the integration of migrants</a:t>
            </a:r>
            <a:endParaRPr lang="cs-CZ"/>
          </a:p>
        </p:txBody>
      </p:sp>
      <p:sp>
        <p:nvSpPr>
          <p:cNvPr id="7" name="Slide Number Placeholder 6"/>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136903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den řádek - Dva obsahy - text a odráž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dirty="0"/>
          </a:p>
        </p:txBody>
      </p:sp>
      <p:sp>
        <p:nvSpPr>
          <p:cNvPr id="3" name="Content Placeholder 2"/>
          <p:cNvSpPr>
            <a:spLocks noGrp="1"/>
          </p:cNvSpPr>
          <p:nvPr>
            <p:ph sz="half" idx="1"/>
          </p:nvPr>
        </p:nvSpPr>
        <p:spPr>
          <a:xfrm>
            <a:off x="648000" y="1458000"/>
            <a:ext cx="3780000" cy="4719600"/>
          </a:xfrm>
        </p:spPr>
        <p:txBody>
          <a:bodyPr/>
          <a:lstStyle>
            <a:lvl1pPr marL="0" indent="0">
              <a:buFontTx/>
              <a:buNone/>
              <a:defRPr/>
            </a:lvl1pPr>
            <a:lvl2pPr marL="0" indent="0">
              <a:buFontTx/>
              <a:buNone/>
              <a:defRPr/>
            </a:lvl2pPr>
            <a:lvl3pPr marL="268288" indent="-268288">
              <a:defRPr/>
            </a:lvl3pPr>
            <a:lvl4pPr marL="536575" indent="-268288">
              <a:buClr>
                <a:schemeClr val="accent3"/>
              </a:buClr>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716000" y="1458000"/>
            <a:ext cx="3780000" cy="4719600"/>
          </a:xfrm>
        </p:spPr>
        <p:txBody>
          <a:bodyPr/>
          <a:lstStyle>
            <a:lvl1pPr marL="0" indent="0">
              <a:buFontTx/>
              <a:buNone/>
              <a:defRPr/>
            </a:lvl1pPr>
            <a:lvl2pPr marL="0" indent="0">
              <a:buFontTx/>
              <a:buNone/>
              <a:defRPr/>
            </a:lvl2pPr>
            <a:lvl3pPr marL="268288" indent="-268288">
              <a:defRPr/>
            </a:lvl3pPr>
            <a:lvl4pPr marL="536575" indent="-268288">
              <a:buClr>
                <a:schemeClr val="accent3"/>
              </a:buClr>
              <a:defRPr/>
            </a:lvl4pPr>
            <a:lvl5pPr marL="804863" indent="-268288">
              <a:buClr>
                <a:schemeClr val="accent3"/>
              </a:buClr>
              <a:defRPr/>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a:off x="7541702" y="6320666"/>
            <a:ext cx="973647" cy="365125"/>
          </a:xfrm>
          <a:prstGeom prst="rect">
            <a:avLst/>
          </a:prstGeom>
        </p:spPr>
        <p:txBody>
          <a:bodyPr/>
          <a:lstStyle/>
          <a:p>
            <a:endParaRPr lang="cs-CZ"/>
          </a:p>
        </p:txBody>
      </p:sp>
      <p:sp>
        <p:nvSpPr>
          <p:cNvPr id="6" name="Footer Placeholder 5"/>
          <p:cNvSpPr>
            <a:spLocks noGrp="1"/>
          </p:cNvSpPr>
          <p:nvPr>
            <p:ph type="ftr" sz="quarter" idx="11"/>
          </p:nvPr>
        </p:nvSpPr>
        <p:spPr/>
        <p:txBody>
          <a:bodyPr/>
          <a:lstStyle/>
          <a:p>
            <a:r>
              <a:rPr lang="en-US" smtClean="0"/>
              <a:t>Contemporary challenges for the integration of migrants</a:t>
            </a:r>
            <a:endParaRPr lang="cs-CZ"/>
          </a:p>
        </p:txBody>
      </p:sp>
      <p:sp>
        <p:nvSpPr>
          <p:cNvPr id="7" name="Slide Number Placeholder 6"/>
          <p:cNvSpPr>
            <a:spLocks noGrp="1"/>
          </p:cNvSpPr>
          <p:nvPr>
            <p:ph type="sldNum" sz="quarter" idx="12"/>
          </p:nvPr>
        </p:nvSpPr>
        <p:spPr/>
        <p:txBody>
          <a:bodyPr/>
          <a:lstStyle/>
          <a:p>
            <a:fld id="{697BB9D1-EC67-411B-9C6B-CD3C7C0A2CC9}" type="slidenum">
              <a:rPr lang="cs-CZ" smtClean="0"/>
              <a:pPr/>
              <a:t>‹#›</a:t>
            </a:fld>
            <a:endParaRPr lang="cs-CZ"/>
          </a:p>
        </p:txBody>
      </p:sp>
    </p:spTree>
    <p:extLst>
      <p:ext uri="{BB962C8B-B14F-4D97-AF65-F5344CB8AC3E}">
        <p14:creationId xmlns:p14="http://schemas.microsoft.com/office/powerpoint/2010/main" val="38971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9144000" cy="1108710"/>
          </a:xfrm>
          <a:prstGeom prst="rect">
            <a:avLst/>
          </a:prstGeom>
        </p:spPr>
      </p:pic>
      <p:sp>
        <p:nvSpPr>
          <p:cNvPr id="2" name="Title Placeholder 1"/>
          <p:cNvSpPr>
            <a:spLocks noGrp="1"/>
          </p:cNvSpPr>
          <p:nvPr>
            <p:ph type="title"/>
          </p:nvPr>
        </p:nvSpPr>
        <p:spPr>
          <a:xfrm>
            <a:off x="648000" y="372533"/>
            <a:ext cx="7848000" cy="711031"/>
          </a:xfrm>
          <a:prstGeom prst="rect">
            <a:avLst/>
          </a:prstGeom>
        </p:spPr>
        <p:txBody>
          <a:bodyPr vert="horz" lIns="0" tIns="0" rIns="0" bIns="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48000" y="1456098"/>
            <a:ext cx="7848000" cy="4720866"/>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3"/>
          </p:nvPr>
        </p:nvSpPr>
        <p:spPr>
          <a:xfrm>
            <a:off x="359999" y="6320667"/>
            <a:ext cx="7156301" cy="216000"/>
          </a:xfrm>
          <a:prstGeom prst="rect">
            <a:avLst/>
          </a:prstGeom>
        </p:spPr>
        <p:txBody>
          <a:bodyPr vert="horz" lIns="0" tIns="0" rIns="0" bIns="0" rtlCol="0" anchor="b"/>
          <a:lstStyle>
            <a:lvl1pPr algn="l">
              <a:defRPr sz="1100" b="1" cap="all" baseline="0">
                <a:solidFill>
                  <a:schemeClr val="accent1"/>
                </a:solidFill>
                <a:latin typeface="Arial" panose="020B0604020202020204" pitchFamily="34" charset="0"/>
                <a:cs typeface="Arial" panose="020B0604020202020204" pitchFamily="34" charset="0"/>
              </a:defRPr>
            </a:lvl1pPr>
          </a:lstStyle>
          <a:p>
            <a:r>
              <a:rPr lang="en-US" smtClean="0"/>
              <a:t>Contemporary challenges for the integration of migrants</a:t>
            </a:r>
            <a:endParaRPr lang="cs-CZ" dirty="0"/>
          </a:p>
        </p:txBody>
      </p:sp>
      <p:sp>
        <p:nvSpPr>
          <p:cNvPr id="6" name="Slide Number Placeholder 5"/>
          <p:cNvSpPr>
            <a:spLocks noGrp="1"/>
          </p:cNvSpPr>
          <p:nvPr>
            <p:ph type="sldNum" sz="quarter" idx="4"/>
          </p:nvPr>
        </p:nvSpPr>
        <p:spPr>
          <a:xfrm>
            <a:off x="8407762" y="6320667"/>
            <a:ext cx="376238" cy="216000"/>
          </a:xfrm>
          <a:prstGeom prst="rect">
            <a:avLst/>
          </a:prstGeom>
        </p:spPr>
        <p:txBody>
          <a:bodyPr vert="horz" lIns="0" tIns="0" rIns="0" bIns="0" rtlCol="0" anchor="b"/>
          <a:lstStyle>
            <a:lvl1pPr algn="r">
              <a:defRPr sz="1100">
                <a:solidFill>
                  <a:schemeClr val="accent3"/>
                </a:solidFill>
                <a:latin typeface="Arial" panose="020B0604020202020204" pitchFamily="34" charset="0"/>
                <a:cs typeface="Arial" panose="020B0604020202020204" pitchFamily="34" charset="0"/>
              </a:defRPr>
            </a:lvl1pPr>
          </a:lstStyle>
          <a:p>
            <a:fld id="{697BB9D1-EC67-411B-9C6B-CD3C7C0A2CC9}" type="slidenum">
              <a:rPr lang="cs-CZ" smtClean="0"/>
              <a:pPr/>
              <a:t>‹#›</a:t>
            </a:fld>
            <a:endParaRPr lang="cs-CZ" dirty="0"/>
          </a:p>
        </p:txBody>
      </p:sp>
      <p:cxnSp>
        <p:nvCxnSpPr>
          <p:cNvPr id="10" name="Přímá spojnice 9"/>
          <p:cNvCxnSpPr/>
          <p:nvPr/>
        </p:nvCxnSpPr>
        <p:spPr>
          <a:xfrm>
            <a:off x="360000" y="6285707"/>
            <a:ext cx="842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59999" y="6565291"/>
            <a:ext cx="4536498" cy="123111"/>
          </a:xfrm>
          <a:prstGeom prst="rect">
            <a:avLst/>
          </a:prstGeom>
          <a:noFill/>
        </p:spPr>
        <p:txBody>
          <a:bodyPr wrap="none" lIns="0" tIns="0" rIns="0" bIns="0" rtlCol="0">
            <a:spAutoFit/>
          </a:bodyPr>
          <a:lstStyle/>
          <a:p>
            <a:r>
              <a:rPr lang="en-US" sz="800" b="0" i="0" u="none" strike="noStrike" kern="1200" baseline="0" dirty="0">
                <a:solidFill>
                  <a:schemeClr val="accent3"/>
                </a:solidFill>
                <a:latin typeface="Arial" panose="020B0604020202020204" pitchFamily="34" charset="0"/>
                <a:ea typeface="+mn-ea"/>
                <a:cs typeface="Arial" panose="020B0604020202020204" pitchFamily="34" charset="0"/>
              </a:rPr>
              <a:t>Department of Management and Supervision • Faculty of Humanities • Charles University in Prague</a:t>
            </a:r>
            <a:endParaRPr lang="cs-CZ" sz="800"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59190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85" r:id="rId3"/>
    <p:sldLayoutId id="2147483662" r:id="rId4"/>
    <p:sldLayoutId id="2147483680" r:id="rId5"/>
    <p:sldLayoutId id="2147483677" r:id="rId6"/>
    <p:sldLayoutId id="2147483672" r:id="rId7"/>
    <p:sldLayoutId id="2147483664" r:id="rId8"/>
    <p:sldLayoutId id="2147483673" r:id="rId9"/>
    <p:sldLayoutId id="2147483678" r:id="rId10"/>
    <p:sldLayoutId id="2147483679" r:id="rId11"/>
    <p:sldLayoutId id="2147483666" r:id="rId12"/>
    <p:sldLayoutId id="2147483667" r:id="rId13"/>
    <p:sldLayoutId id="2147483686" r:id="rId14"/>
    <p:sldLayoutId id="2147483687" r:id="rId15"/>
  </p:sldLayoutIdLst>
  <p:hf sldNum="0" hdr="0" dt="0"/>
  <p:txStyles>
    <p:titleStyle>
      <a:lvl1pPr algn="l" defTabSz="914400" rtl="0" eaLnBrk="1" latinLnBrk="0" hangingPunct="1">
        <a:lnSpc>
          <a:spcPct val="90000"/>
        </a:lnSpc>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60363" indent="-360363" algn="l" defTabSz="914400" rtl="0" eaLnBrk="1" latinLnBrk="0" hangingPunct="1">
        <a:lnSpc>
          <a:spcPct val="110000"/>
        </a:lnSpc>
        <a:spcBef>
          <a:spcPts val="1000"/>
        </a:spcBef>
        <a:buSzPct val="130000"/>
        <a:buFont typeface="Arial" panose="020B0604020202020204" pitchFamily="34" charset="0"/>
        <a:buChar char="•"/>
        <a:defRPr sz="2500" b="1" kern="1200">
          <a:solidFill>
            <a:schemeClr val="accent1"/>
          </a:solidFill>
          <a:latin typeface="Arial" panose="020B0604020202020204" pitchFamily="34" charset="0"/>
          <a:ea typeface="+mn-ea"/>
          <a:cs typeface="Arial" panose="020B0604020202020204" pitchFamily="34" charset="0"/>
        </a:defRPr>
      </a:lvl1pPr>
      <a:lvl2pPr marL="720725" indent="-360363" algn="l" defTabSz="914400" rtl="0" eaLnBrk="1" latinLnBrk="0" hangingPunct="1">
        <a:lnSpc>
          <a:spcPct val="110000"/>
        </a:lnSpc>
        <a:spcBef>
          <a:spcPts val="500"/>
        </a:spcBef>
        <a:buClr>
          <a:schemeClr val="accent1"/>
        </a:buClr>
        <a:buSzPct val="130000"/>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990600" indent="-269875" algn="l" defTabSz="914400" rtl="0" eaLnBrk="1" latinLnBrk="0" hangingPunct="1">
        <a:lnSpc>
          <a:spcPct val="110000"/>
        </a:lnSpc>
        <a:spcBef>
          <a:spcPts val="500"/>
        </a:spcBef>
        <a:buClr>
          <a:schemeClr val="accent1"/>
        </a:buClr>
        <a:buSzPct val="130000"/>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3pPr>
      <a:lvl4pPr marL="1258888" indent="-268288" algn="l" defTabSz="914400" rtl="0" eaLnBrk="1" latinLnBrk="0" hangingPunct="1">
        <a:lnSpc>
          <a:spcPct val="110000"/>
        </a:lnSpc>
        <a:spcBef>
          <a:spcPts val="500"/>
        </a:spcBef>
        <a:buClr>
          <a:schemeClr val="accent1"/>
        </a:buClr>
        <a:buSzPct val="130000"/>
        <a:buFont typeface="Arial" panose="020B0604020202020204" pitchFamily="34" charset="0"/>
        <a:buChar char="•"/>
        <a:defRPr sz="1600" kern="1200">
          <a:solidFill>
            <a:schemeClr val="accent3"/>
          </a:solidFill>
          <a:latin typeface="Arial" panose="020B0604020202020204" pitchFamily="34" charset="0"/>
          <a:ea typeface="+mn-ea"/>
          <a:cs typeface="Arial" panose="020B0604020202020204" pitchFamily="34" charset="0"/>
        </a:defRPr>
      </a:lvl4pPr>
      <a:lvl5pPr marL="1527175" indent="-269875" algn="l" defTabSz="914400" rtl="0" eaLnBrk="1" latinLnBrk="0" hangingPunct="1">
        <a:lnSpc>
          <a:spcPct val="110000"/>
        </a:lnSpc>
        <a:spcBef>
          <a:spcPts val="500"/>
        </a:spcBef>
        <a:buClr>
          <a:schemeClr val="accent1"/>
        </a:buClr>
        <a:buSzPct val="130000"/>
        <a:buFont typeface="Arial" panose="020B0604020202020204" pitchFamily="34" charset="0"/>
        <a:buChar char="•"/>
        <a:defRPr sz="14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8000" y="2230335"/>
            <a:ext cx="7319133" cy="2400932"/>
          </a:xfrm>
        </p:spPr>
        <p:txBody>
          <a:bodyPr/>
          <a:lstStyle/>
          <a:p>
            <a:r>
              <a:rPr lang="en-US" dirty="0" smtClean="0"/>
              <a:t>Current Challenges in</a:t>
            </a:r>
            <a:br>
              <a:rPr lang="en-US" dirty="0" smtClean="0"/>
            </a:br>
            <a:r>
              <a:rPr lang="en-US" dirty="0" smtClean="0"/>
              <a:t>the Integration of Migrants </a:t>
            </a:r>
            <a:br>
              <a:rPr lang="en-US" dirty="0" smtClean="0"/>
            </a:br>
            <a:r>
              <a:rPr lang="en-US" dirty="0" smtClean="0"/>
              <a:t>in the Czech Republic: </a:t>
            </a:r>
            <a:br>
              <a:rPr lang="en-US" dirty="0" smtClean="0"/>
            </a:br>
            <a:r>
              <a:rPr lang="en-US" dirty="0" smtClean="0"/>
              <a:t>Diversity as Concept, or Practice?</a:t>
            </a:r>
            <a:endParaRPr lang="en-US" dirty="0"/>
          </a:p>
        </p:txBody>
      </p:sp>
      <p:sp>
        <p:nvSpPr>
          <p:cNvPr id="3" name="Podnadpis 2"/>
          <p:cNvSpPr>
            <a:spLocks noGrp="1"/>
          </p:cNvSpPr>
          <p:nvPr>
            <p:ph type="subTitle" idx="1"/>
          </p:nvPr>
        </p:nvSpPr>
        <p:spPr/>
        <p:txBody>
          <a:bodyPr/>
          <a:lstStyle/>
          <a:p>
            <a:r>
              <a:rPr lang="en-GB" sz="1400" dirty="0" smtClean="0"/>
              <a:t>Mgr. </a:t>
            </a:r>
            <a:r>
              <a:rPr lang="en-GB" sz="1400" dirty="0" err="1" smtClean="0"/>
              <a:t>Blanka</a:t>
            </a:r>
            <a:r>
              <a:rPr lang="en-GB" sz="1400" dirty="0" smtClean="0"/>
              <a:t> Tollarová, PhD.</a:t>
            </a:r>
          </a:p>
          <a:p>
            <a:r>
              <a:rPr lang="en-GB" sz="1300" dirty="0" smtClean="0"/>
              <a:t>Dept. of Management and Supervision, Faculty of Humanities, Charles University</a:t>
            </a:r>
            <a:endParaRPr lang="en-GB" sz="1300" dirty="0"/>
          </a:p>
        </p:txBody>
      </p:sp>
      <p:sp>
        <p:nvSpPr>
          <p:cNvPr id="6" name="Zástupný symbol pro text 5"/>
          <p:cNvSpPr>
            <a:spLocks noGrp="1"/>
          </p:cNvSpPr>
          <p:nvPr>
            <p:ph type="body" sz="quarter" idx="10"/>
          </p:nvPr>
        </p:nvSpPr>
        <p:spPr/>
        <p:txBody>
          <a:bodyPr/>
          <a:lstStyle/>
          <a:p>
            <a:r>
              <a:rPr lang="cs-CZ" dirty="0" smtClean="0"/>
              <a:t>23| </a:t>
            </a:r>
            <a:r>
              <a:rPr lang="cs-CZ" dirty="0"/>
              <a:t>5 | 2016</a:t>
            </a:r>
          </a:p>
        </p:txBody>
      </p:sp>
    </p:spTree>
    <p:extLst>
      <p:ext uri="{BB962C8B-B14F-4D97-AF65-F5344CB8AC3E}">
        <p14:creationId xmlns:p14="http://schemas.microsoft.com/office/powerpoint/2010/main" val="44029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11" y="349838"/>
            <a:ext cx="7685856" cy="750829"/>
          </a:xfrm>
        </p:spPr>
        <p:txBody>
          <a:bodyPr>
            <a:normAutofit/>
          </a:bodyPr>
          <a:lstStyle/>
          <a:p>
            <a:r>
              <a:rPr lang="en-GB" dirty="0" smtClean="0"/>
              <a:t>Current Integration Issues - M</a:t>
            </a:r>
            <a:r>
              <a:rPr lang="cs-CZ" dirty="0" err="1" smtClean="0"/>
              <a:t>ajority</a:t>
            </a:r>
            <a:endParaRPr lang="en-GB" dirty="0"/>
          </a:p>
        </p:txBody>
      </p:sp>
      <p:sp>
        <p:nvSpPr>
          <p:cNvPr id="3" name="Zástupný symbol pro obsah 2"/>
          <p:cNvSpPr>
            <a:spLocks noGrp="1"/>
          </p:cNvSpPr>
          <p:nvPr>
            <p:ph idx="1"/>
          </p:nvPr>
        </p:nvSpPr>
        <p:spPr>
          <a:xfrm>
            <a:off x="465666" y="1235307"/>
            <a:ext cx="8212667" cy="4970760"/>
          </a:xfrm>
        </p:spPr>
        <p:txBody>
          <a:bodyPr>
            <a:normAutofit/>
          </a:bodyPr>
          <a:lstStyle/>
          <a:p>
            <a:r>
              <a:rPr lang="en-GB" sz="2000" dirty="0" smtClean="0"/>
              <a:t>rise of xenophobia and fear of migrants caused by exaggeration of the refugee crisis in the media</a:t>
            </a:r>
          </a:p>
          <a:p>
            <a:pPr lvl="1"/>
            <a:r>
              <a:rPr lang="en-GB" sz="1800" dirty="0" smtClean="0"/>
              <a:t>almost zero refugees from Syria in the Czech Republic – people are still alarmed, hostile response </a:t>
            </a:r>
          </a:p>
          <a:p>
            <a:pPr lvl="1"/>
            <a:r>
              <a:rPr lang="en-GB" sz="1800" dirty="0" smtClean="0"/>
              <a:t>Czech politicians refuse to cooperate with EU in the refugee crisis</a:t>
            </a:r>
          </a:p>
          <a:p>
            <a:pPr lvl="1"/>
            <a:r>
              <a:rPr lang="en-GB" sz="1800" dirty="0" smtClean="0"/>
              <a:t>some Czech politicians explicitly support the anti-refugee moods</a:t>
            </a:r>
          </a:p>
          <a:p>
            <a:pPr lvl="1"/>
            <a:r>
              <a:rPr lang="en-GB" sz="1800" dirty="0" smtClean="0"/>
              <a:t>the anti-refugee attitudes could affect all the (non-European) migrants</a:t>
            </a:r>
          </a:p>
          <a:p>
            <a:r>
              <a:rPr lang="en-GB" sz="2000" dirty="0" smtClean="0"/>
              <a:t>lack of supporting tools for professional groups working with migrants </a:t>
            </a:r>
          </a:p>
          <a:p>
            <a:pPr lvl="1"/>
            <a:r>
              <a:rPr lang="en-GB" sz="1800" dirty="0" smtClean="0"/>
              <a:t>teachers – no or not centrally distributed guides for teachers, for the parents of students on different levels of educational system, no systematic and available language support for the students</a:t>
            </a:r>
          </a:p>
          <a:p>
            <a:pPr lvl="1"/>
            <a:r>
              <a:rPr lang="en-GB" sz="1800" dirty="0" smtClean="0"/>
              <a:t>nurses and GPs – low intercultural competence</a:t>
            </a:r>
          </a:p>
          <a:p>
            <a:pPr lvl="1"/>
            <a:r>
              <a:rPr lang="en-GB" sz="1800" dirty="0" smtClean="0"/>
              <a:t>only slowly developing system of community interpreting</a:t>
            </a:r>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611" y="366771"/>
            <a:ext cx="7753589" cy="716962"/>
          </a:xfrm>
        </p:spPr>
        <p:txBody>
          <a:bodyPr>
            <a:normAutofit/>
          </a:bodyPr>
          <a:lstStyle/>
          <a:p>
            <a:r>
              <a:rPr lang="en-GB" dirty="0" smtClean="0"/>
              <a:t>Current Integration Issues – Government</a:t>
            </a:r>
            <a:endParaRPr lang="en-GB" dirty="0"/>
          </a:p>
        </p:txBody>
      </p:sp>
      <p:sp>
        <p:nvSpPr>
          <p:cNvPr id="3" name="Zástupný symbol pro obsah 2"/>
          <p:cNvSpPr>
            <a:spLocks noGrp="1"/>
          </p:cNvSpPr>
          <p:nvPr>
            <p:ph idx="1"/>
          </p:nvPr>
        </p:nvSpPr>
        <p:spPr>
          <a:xfrm>
            <a:off x="406399" y="1294573"/>
            <a:ext cx="8229601" cy="4809894"/>
          </a:xfrm>
        </p:spPr>
        <p:txBody>
          <a:bodyPr>
            <a:normAutofit fontScale="77500" lnSpcReduction="20000"/>
          </a:bodyPr>
          <a:lstStyle/>
          <a:p>
            <a:r>
              <a:rPr lang="en-GB" dirty="0" smtClean="0"/>
              <a:t>no defined goals of the integration process, no systematic monitoring system</a:t>
            </a:r>
          </a:p>
          <a:p>
            <a:r>
              <a:rPr lang="en-GB" dirty="0" smtClean="0"/>
              <a:t>frequent uncertainties within the integration system</a:t>
            </a:r>
          </a:p>
          <a:p>
            <a:pPr lvl="1"/>
            <a:r>
              <a:rPr lang="en-GB" dirty="0" smtClean="0"/>
              <a:t>the integration is not managed; it is coordinated or happens in the system of central and regional projects (funded by EU funds)</a:t>
            </a:r>
          </a:p>
          <a:p>
            <a:pPr lvl="1"/>
            <a:r>
              <a:rPr lang="en-GB" dirty="0" smtClean="0"/>
              <a:t>problems with discontinuity of funding, problems with coverage, problems with sustainability of integration measures</a:t>
            </a:r>
            <a:endParaRPr lang="en-GB" b="1" dirty="0" smtClean="0"/>
          </a:p>
          <a:p>
            <a:r>
              <a:rPr lang="en-GB" dirty="0" smtClean="0"/>
              <a:t>the system is confusing not only for immigrants but also for all system actors: municipalities, education and other public institutions, employers, etc.</a:t>
            </a:r>
          </a:p>
          <a:p>
            <a:r>
              <a:rPr lang="en-GB" dirty="0" smtClean="0"/>
              <a:t>very few practical tools for the integration</a:t>
            </a:r>
            <a:endParaRPr lang="cs-CZ" dirty="0" smtClean="0"/>
          </a:p>
          <a:p>
            <a:pPr lvl="1"/>
            <a:r>
              <a:rPr lang="en-GB" dirty="0" smtClean="0"/>
              <a:t>little support in the inclusion of migrant school children and of teaching of Czech as a foreign language; insufficient </a:t>
            </a:r>
            <a:r>
              <a:rPr lang="cs-CZ" dirty="0" err="1" smtClean="0"/>
              <a:t>or</a:t>
            </a:r>
            <a:r>
              <a:rPr lang="cs-CZ" dirty="0" smtClean="0"/>
              <a:t> no </a:t>
            </a:r>
            <a:r>
              <a:rPr lang="en-GB" dirty="0" smtClean="0"/>
              <a:t>tools for healthcare workers or civil servants</a:t>
            </a:r>
          </a:p>
          <a:p>
            <a:r>
              <a:rPr lang="en-GB" dirty="0" smtClean="0"/>
              <a:t>lack of relevant data and analysis, including a lack of systematic evaluation of integration measures on the level of programs and projects</a:t>
            </a:r>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Effects on Diversity</a:t>
            </a:r>
            <a:endParaRPr lang="en-GB" dirty="0"/>
          </a:p>
        </p:txBody>
      </p:sp>
      <p:sp>
        <p:nvSpPr>
          <p:cNvPr id="3" name="Zástupný symbol pro obsah 2"/>
          <p:cNvSpPr>
            <a:spLocks noGrp="1"/>
          </p:cNvSpPr>
          <p:nvPr>
            <p:ph idx="1"/>
          </p:nvPr>
        </p:nvSpPr>
        <p:spPr>
          <a:xfrm>
            <a:off x="508000" y="1456098"/>
            <a:ext cx="7988000" cy="4720866"/>
          </a:xfrm>
        </p:spPr>
        <p:txBody>
          <a:bodyPr>
            <a:normAutofit/>
          </a:bodyPr>
          <a:lstStyle/>
          <a:p>
            <a:r>
              <a:rPr lang="en-GB" sz="2000" dirty="0" smtClean="0"/>
              <a:t>the Czech society is perceived as homogeneous – therefore, it is a major challenge to try to think Czech society as one that is diversified, pluralistic, and yet coherent</a:t>
            </a:r>
          </a:p>
          <a:p>
            <a:r>
              <a:rPr lang="en-GB" sz="2000" dirty="0" smtClean="0"/>
              <a:t>Diversity could be one of the goals of the integration process</a:t>
            </a:r>
          </a:p>
          <a:p>
            <a:r>
              <a:rPr lang="en-GB" sz="2000" dirty="0" smtClean="0"/>
              <a:t>Theoretically, the integration documents are based on the statements on cultivation of the relationships between the majority and the migrants, on increasing respect and mutual understanding of the differences or combating all forms of discrimination </a:t>
            </a:r>
          </a:p>
          <a:p>
            <a:pPr lvl="1"/>
            <a:r>
              <a:rPr lang="en-GB" sz="1800" dirty="0" smtClean="0"/>
              <a:t>The documents are ultimately aimed at promoting diversity.</a:t>
            </a:r>
            <a:endParaRPr lang="en-GB" sz="1800" dirty="0"/>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Effects on Diversity</a:t>
            </a:r>
            <a:endParaRPr lang="cs-CZ" dirty="0"/>
          </a:p>
        </p:txBody>
      </p:sp>
      <p:sp>
        <p:nvSpPr>
          <p:cNvPr id="3" name="Zástupný symbol pro obsah 2"/>
          <p:cNvSpPr>
            <a:spLocks noGrp="1"/>
          </p:cNvSpPr>
          <p:nvPr>
            <p:ph idx="1"/>
          </p:nvPr>
        </p:nvSpPr>
        <p:spPr/>
        <p:txBody>
          <a:bodyPr>
            <a:normAutofit fontScale="85000" lnSpcReduction="10000"/>
          </a:bodyPr>
          <a:lstStyle/>
          <a:p>
            <a:r>
              <a:rPr lang="en-GB" dirty="0" smtClean="0"/>
              <a:t>In practice, however, such measures are not taken</a:t>
            </a:r>
          </a:p>
          <a:p>
            <a:pPr lvl="1"/>
            <a:r>
              <a:rPr lang="en-GB" dirty="0" smtClean="0"/>
              <a:t>the target group of the integration process are only migrants – the documents do not work with the majority – the two groups remain separated, even in the integration documents</a:t>
            </a:r>
          </a:p>
          <a:p>
            <a:pPr lvl="1"/>
            <a:r>
              <a:rPr lang="en-GB" dirty="0" smtClean="0"/>
              <a:t>the information or educational campaigns or activities that would provide the public with information on migration and migrants and their cultures are very rare</a:t>
            </a:r>
          </a:p>
          <a:p>
            <a:pPr lvl="1"/>
            <a:r>
              <a:rPr lang="en-GB" dirty="0" smtClean="0"/>
              <a:t>the respect for migrants is not supported - on the contrary, the migrants are often portrayed as a burden to the Czech labour market, to the social security system (although they are not always entitled to benefit from the system), and as a danger for Czech or European culture</a:t>
            </a:r>
          </a:p>
          <a:p>
            <a:pPr lvl="1"/>
            <a:r>
              <a:rPr lang="en-GB" dirty="0" smtClean="0"/>
              <a:t>It is a tight fight to ensure that migrants are not discriminated – they are often systematically excluded from certain areas of life in a very discriminatory manner (participation in public healthcare insurance system, unavailability of public services due to language barriers – Labour office services)</a:t>
            </a:r>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Conclusion</a:t>
            </a:r>
            <a:endParaRPr lang="cs-CZ" dirty="0"/>
          </a:p>
        </p:txBody>
      </p:sp>
      <p:sp>
        <p:nvSpPr>
          <p:cNvPr id="3" name="Zástupný symbol pro obsah 2"/>
          <p:cNvSpPr>
            <a:spLocks noGrp="1"/>
          </p:cNvSpPr>
          <p:nvPr>
            <p:ph idx="1"/>
          </p:nvPr>
        </p:nvSpPr>
        <p:spPr/>
        <p:txBody>
          <a:bodyPr/>
          <a:lstStyle/>
          <a:p>
            <a:r>
              <a:rPr lang="en-GB" sz="2000" dirty="0" smtClean="0"/>
              <a:t>As a result of the „refugee crisis“ (there is no real refugee crisis in the Czech Republic) the very slow process of the integration process improvement has almost stopped</a:t>
            </a:r>
          </a:p>
          <a:p>
            <a:pPr lvl="1"/>
            <a:r>
              <a:rPr lang="en-GB" dirty="0" smtClean="0"/>
              <a:t>no political support, hesitation, weak public support</a:t>
            </a:r>
          </a:p>
          <a:p>
            <a:pPr lvl="1"/>
            <a:r>
              <a:rPr lang="en-GB" dirty="0" smtClean="0"/>
              <a:t>policy of „closing the door“</a:t>
            </a:r>
          </a:p>
          <a:p>
            <a:r>
              <a:rPr lang="en-GB" sz="2000" dirty="0" smtClean="0"/>
              <a:t>The diversity as a goal has always been a difficult challenge for Czech society – today, it’s got even more difficult to achieve.</a:t>
            </a:r>
            <a:endParaRPr lang="en-GB" sz="2000" dirty="0"/>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8000" y="2230335"/>
            <a:ext cx="7848000" cy="2705732"/>
          </a:xfrm>
        </p:spPr>
        <p:txBody>
          <a:bodyPr anchor="ctr"/>
          <a:lstStyle/>
          <a:p>
            <a:r>
              <a:rPr lang="en-US" dirty="0" smtClean="0"/>
              <a:t>Thank you for your attention</a:t>
            </a:r>
            <a:endParaRPr lang="en-US" dirty="0"/>
          </a:p>
        </p:txBody>
      </p:sp>
      <p:sp>
        <p:nvSpPr>
          <p:cNvPr id="3" name="Podnadpis 2"/>
          <p:cNvSpPr>
            <a:spLocks noGrp="1"/>
          </p:cNvSpPr>
          <p:nvPr>
            <p:ph type="subTitle" idx="1"/>
          </p:nvPr>
        </p:nvSpPr>
        <p:spPr/>
        <p:txBody>
          <a:bodyPr/>
          <a:lstStyle/>
          <a:p>
            <a:r>
              <a:rPr lang="cs-CZ" dirty="0" smtClean="0"/>
              <a:t>Blanka Tollarová</a:t>
            </a:r>
            <a:endParaRPr lang="cs-CZ" b="1" dirty="0"/>
          </a:p>
        </p:txBody>
      </p:sp>
    </p:spTree>
    <p:extLst>
      <p:ext uri="{BB962C8B-B14F-4D97-AF65-F5344CB8AC3E}">
        <p14:creationId xmlns:p14="http://schemas.microsoft.com/office/powerpoint/2010/main" val="3209894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48000" y="374400"/>
            <a:ext cx="7242933" cy="712800"/>
          </a:xfrm>
        </p:spPr>
        <p:txBody>
          <a:bodyPr/>
          <a:lstStyle/>
          <a:p>
            <a:r>
              <a:rPr lang="en-US" dirty="0" smtClean="0"/>
              <a:t>Ambiguous </a:t>
            </a:r>
            <a:r>
              <a:rPr lang="cs-CZ" dirty="0" err="1" smtClean="0"/>
              <a:t>Legacy</a:t>
            </a:r>
            <a:r>
              <a:rPr lang="cs-CZ" dirty="0" smtClean="0"/>
              <a:t> </a:t>
            </a:r>
            <a:r>
              <a:rPr lang="en-US" dirty="0" smtClean="0"/>
              <a:t>of Czech </a:t>
            </a:r>
            <a:r>
              <a:rPr lang="cs-CZ" dirty="0" smtClean="0"/>
              <a:t>H</a:t>
            </a:r>
            <a:r>
              <a:rPr lang="en-US" dirty="0" err="1" smtClean="0"/>
              <a:t>istory</a:t>
            </a:r>
            <a:r>
              <a:rPr lang="en-US" dirty="0" smtClean="0"/>
              <a:t>: </a:t>
            </a:r>
            <a:r>
              <a:rPr lang="cs-CZ" dirty="0" smtClean="0"/>
              <a:t/>
            </a:r>
            <a:br>
              <a:rPr lang="cs-CZ" dirty="0" smtClean="0"/>
            </a:br>
            <a:r>
              <a:rPr lang="cs-CZ" dirty="0" smtClean="0"/>
              <a:t>E</a:t>
            </a:r>
            <a:r>
              <a:rPr lang="en-US" dirty="0" err="1" smtClean="0"/>
              <a:t>thnic</a:t>
            </a:r>
            <a:r>
              <a:rPr lang="en-US" dirty="0" smtClean="0"/>
              <a:t> </a:t>
            </a:r>
            <a:r>
              <a:rPr lang="cs-CZ" dirty="0" smtClean="0"/>
              <a:t>H</a:t>
            </a:r>
            <a:r>
              <a:rPr lang="en-US" dirty="0" err="1" smtClean="0"/>
              <a:t>omogeneity</a:t>
            </a:r>
            <a:endParaRPr lang="en-US" dirty="0"/>
          </a:p>
        </p:txBody>
      </p:sp>
      <p:sp>
        <p:nvSpPr>
          <p:cNvPr id="8" name="Zástupný symbol pro obsah 7"/>
          <p:cNvSpPr>
            <a:spLocks noGrp="1"/>
          </p:cNvSpPr>
          <p:nvPr>
            <p:ph idx="1"/>
          </p:nvPr>
        </p:nvSpPr>
        <p:spPr/>
        <p:txBody>
          <a:bodyPr>
            <a:normAutofit/>
          </a:bodyPr>
          <a:lstStyle/>
          <a:p>
            <a:pPr algn="ctr"/>
            <a:endParaRPr lang="en-GB" dirty="0" smtClean="0"/>
          </a:p>
          <a:p>
            <a:pPr algn="ctr"/>
            <a:r>
              <a:rPr lang="cs-CZ" dirty="0" err="1" smtClean="0"/>
              <a:t>Current</a:t>
            </a:r>
            <a:r>
              <a:rPr lang="cs-CZ" dirty="0" smtClean="0"/>
              <a:t> C</a:t>
            </a:r>
            <a:r>
              <a:rPr lang="en-GB" dirty="0" err="1" smtClean="0"/>
              <a:t>hallenge</a:t>
            </a:r>
            <a:r>
              <a:rPr lang="en-GB" dirty="0" smtClean="0"/>
              <a:t> = </a:t>
            </a:r>
            <a:r>
              <a:rPr lang="cs-CZ" dirty="0" smtClean="0"/>
              <a:t>I</a:t>
            </a:r>
            <a:r>
              <a:rPr lang="en-GB" dirty="0" err="1" smtClean="0"/>
              <a:t>ntegration</a:t>
            </a:r>
            <a:r>
              <a:rPr lang="en-GB" dirty="0" smtClean="0"/>
              <a:t>, </a:t>
            </a:r>
            <a:r>
              <a:rPr lang="cs-CZ" dirty="0" smtClean="0"/>
              <a:t>H</a:t>
            </a:r>
            <a:r>
              <a:rPr lang="en-GB" dirty="0" err="1" smtClean="0"/>
              <a:t>eterogeneity</a:t>
            </a:r>
            <a:r>
              <a:rPr lang="en-GB" dirty="0" smtClean="0"/>
              <a:t>, </a:t>
            </a:r>
            <a:r>
              <a:rPr lang="cs-CZ" dirty="0" smtClean="0"/>
              <a:t>D</a:t>
            </a:r>
            <a:r>
              <a:rPr lang="en-GB" dirty="0" err="1" smtClean="0"/>
              <a:t>iversity</a:t>
            </a:r>
            <a:endParaRPr lang="en-GB" dirty="0" smtClean="0"/>
          </a:p>
          <a:p>
            <a:pPr algn="ctr"/>
            <a:endParaRPr lang="en-GB" dirty="0" smtClean="0"/>
          </a:p>
          <a:p>
            <a:pPr algn="ctr"/>
            <a:r>
              <a:rPr lang="en-GB" dirty="0" smtClean="0"/>
              <a:t>X</a:t>
            </a:r>
          </a:p>
          <a:p>
            <a:pPr algn="ctr"/>
            <a:endParaRPr lang="en-GB" dirty="0" smtClean="0"/>
          </a:p>
          <a:p>
            <a:pPr algn="ctr"/>
            <a:r>
              <a:rPr lang="cs-CZ" dirty="0" err="1" smtClean="0"/>
              <a:t>Constant</a:t>
            </a:r>
            <a:r>
              <a:rPr lang="cs-CZ" dirty="0" smtClean="0"/>
              <a:t> </a:t>
            </a:r>
            <a:r>
              <a:rPr lang="cs-CZ" smtClean="0"/>
              <a:t>Legitimization</a:t>
            </a:r>
            <a:r>
              <a:rPr lang="cs-CZ" dirty="0" smtClean="0"/>
              <a:t> </a:t>
            </a:r>
            <a:r>
              <a:rPr lang="cs-CZ" dirty="0" err="1" smtClean="0"/>
              <a:t>of</a:t>
            </a:r>
            <a:r>
              <a:rPr lang="cs-CZ" dirty="0" smtClean="0"/>
              <a:t> </a:t>
            </a:r>
            <a:r>
              <a:rPr lang="en-GB" dirty="0" smtClean="0"/>
              <a:t>Ethnic </a:t>
            </a:r>
            <a:r>
              <a:rPr lang="en-GB" dirty="0" err="1" smtClean="0"/>
              <a:t>Homogenenity</a:t>
            </a:r>
            <a:endParaRPr lang="en-GB" dirty="0"/>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dirty="0"/>
          </a:p>
        </p:txBody>
      </p:sp>
    </p:spTree>
    <p:extLst>
      <p:ext uri="{BB962C8B-B14F-4D97-AF65-F5344CB8AC3E}">
        <p14:creationId xmlns:p14="http://schemas.microsoft.com/office/powerpoint/2010/main" val="224087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48000" y="374400"/>
            <a:ext cx="7242933" cy="712800"/>
          </a:xfrm>
        </p:spPr>
        <p:txBody>
          <a:bodyPr/>
          <a:lstStyle/>
          <a:p>
            <a:r>
              <a:rPr lang="en-GB" dirty="0" smtClean="0"/>
              <a:t>Ambiguous Legacy of Czech History: </a:t>
            </a:r>
            <a:br>
              <a:rPr lang="en-GB" dirty="0" smtClean="0"/>
            </a:br>
            <a:r>
              <a:rPr lang="en-GB" dirty="0" smtClean="0"/>
              <a:t>Ethnic Homogeneity</a:t>
            </a:r>
            <a:endParaRPr lang="en-GB" dirty="0"/>
          </a:p>
        </p:txBody>
      </p:sp>
      <p:sp>
        <p:nvSpPr>
          <p:cNvPr id="8" name="Zástupný symbol pro obsah 7"/>
          <p:cNvSpPr>
            <a:spLocks noGrp="1"/>
          </p:cNvSpPr>
          <p:nvPr>
            <p:ph idx="1"/>
          </p:nvPr>
        </p:nvSpPr>
        <p:spPr/>
        <p:txBody>
          <a:bodyPr>
            <a:normAutofit/>
          </a:bodyPr>
          <a:lstStyle/>
          <a:p>
            <a:r>
              <a:rPr lang="en-GB" dirty="0" smtClean="0"/>
              <a:t>Ethnic Homogeneity – How it Came About? </a:t>
            </a:r>
          </a:p>
          <a:p>
            <a:pPr lvl="2"/>
            <a:r>
              <a:rPr lang="en-GB" dirty="0" smtClean="0"/>
              <a:t>Strong narrative of the Czech National Revival Movement – „the War between the Czechs and the Germans“</a:t>
            </a:r>
          </a:p>
          <a:p>
            <a:pPr lvl="2"/>
            <a:r>
              <a:rPr lang="en-GB" dirty="0" smtClean="0"/>
              <a:t>Expulsion of Germans after World War II</a:t>
            </a:r>
          </a:p>
          <a:p>
            <a:pPr lvl="2"/>
            <a:r>
              <a:rPr lang="en-GB" dirty="0" smtClean="0"/>
              <a:t>Long-term marginalization of the Roma</a:t>
            </a:r>
          </a:p>
          <a:p>
            <a:pPr lvl="2"/>
            <a:r>
              <a:rPr lang="en-GB" dirty="0" smtClean="0"/>
              <a:t>Very specific position of very small amount of migrants during the communist era – total control in almost all aspects of their life</a:t>
            </a:r>
          </a:p>
          <a:p>
            <a:pPr lvl="2"/>
            <a:endParaRPr lang="en-GB" dirty="0" smtClean="0"/>
          </a:p>
          <a:p>
            <a:pPr lvl="2"/>
            <a:r>
              <a:rPr lang="en-GB" dirty="0" smtClean="0"/>
              <a:t>=&gt; homogeneity is a norm, the „other“ people are not integrated and preferably live under control, their status is not comparable to that of majority</a:t>
            </a:r>
            <a:endParaRPr lang="en-GB" dirty="0"/>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dirty="0"/>
          </a:p>
        </p:txBody>
      </p:sp>
    </p:spTree>
    <p:extLst>
      <p:ext uri="{BB962C8B-B14F-4D97-AF65-F5344CB8AC3E}">
        <p14:creationId xmlns:p14="http://schemas.microsoft.com/office/powerpoint/2010/main" val="224087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48000" y="374400"/>
            <a:ext cx="7242933" cy="712800"/>
          </a:xfrm>
        </p:spPr>
        <p:txBody>
          <a:bodyPr/>
          <a:lstStyle/>
          <a:p>
            <a:r>
              <a:rPr lang="en-GB" dirty="0" smtClean="0"/>
              <a:t>Current Challenge: Integration and Diversity</a:t>
            </a:r>
            <a:endParaRPr lang="en-GB" dirty="0"/>
          </a:p>
        </p:txBody>
      </p:sp>
      <p:sp>
        <p:nvSpPr>
          <p:cNvPr id="8" name="Zástupný symbol pro obsah 7"/>
          <p:cNvSpPr>
            <a:spLocks noGrp="1"/>
          </p:cNvSpPr>
          <p:nvPr>
            <p:ph idx="1"/>
          </p:nvPr>
        </p:nvSpPr>
        <p:spPr/>
        <p:txBody>
          <a:bodyPr>
            <a:normAutofit/>
          </a:bodyPr>
          <a:lstStyle/>
          <a:p>
            <a:pPr lvl="2"/>
            <a:r>
              <a:rPr lang="en-GB" dirty="0" smtClean="0"/>
              <a:t>Integration into the EU</a:t>
            </a:r>
          </a:p>
          <a:p>
            <a:pPr lvl="2"/>
            <a:r>
              <a:rPr lang="en-GB" dirty="0" smtClean="0"/>
              <a:t>„open“ borders and migration to and from the Czech Republic</a:t>
            </a:r>
          </a:p>
          <a:p>
            <a:pPr lvl="2"/>
            <a:endParaRPr lang="en-GB" dirty="0" smtClean="0"/>
          </a:p>
          <a:p>
            <a:pPr lvl="2"/>
            <a:r>
              <a:rPr lang="en-GB" dirty="0" smtClean="0"/>
              <a:t>=&gt; to find a way to redefine the self-image of Czech society to enable long-term cohabitation of the majority with the migrants</a:t>
            </a:r>
          </a:p>
          <a:p>
            <a:pPr lvl="2"/>
            <a:r>
              <a:rPr lang="en-GB" dirty="0" smtClean="0"/>
              <a:t>=&gt; a clear integration policy should define long-term, well-conceived and managed approach to migration and integration issues</a:t>
            </a:r>
          </a:p>
          <a:p>
            <a:pPr lvl="3"/>
            <a:r>
              <a:rPr lang="en-GB" dirty="0" smtClean="0"/>
              <a:t>establish transparent and realistic criteria for entry and residence of migrants</a:t>
            </a:r>
          </a:p>
          <a:p>
            <a:pPr lvl="3"/>
            <a:r>
              <a:rPr lang="en-GB" dirty="0" smtClean="0"/>
              <a:t>define Czech society as cohesive, friendly and ready for cultural diversity</a:t>
            </a:r>
          </a:p>
          <a:p>
            <a:pPr lvl="3"/>
            <a:r>
              <a:rPr lang="en-GB" dirty="0" smtClean="0"/>
              <a:t>clearly define the core values of our society and give migrants and Czech citizens a clear idea of the conditions and opportunities of mutual coexistence</a:t>
            </a:r>
          </a:p>
          <a:p>
            <a:pPr lvl="3"/>
            <a:r>
              <a:rPr lang="en-GB" dirty="0" smtClean="0"/>
              <a:t>systematically create and support efficient tools for the structural and civic integration of the entire population - both Czechs and migrants</a:t>
            </a:r>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dirty="0"/>
          </a:p>
        </p:txBody>
      </p:sp>
    </p:spTree>
    <p:extLst>
      <p:ext uri="{BB962C8B-B14F-4D97-AF65-F5344CB8AC3E}">
        <p14:creationId xmlns:p14="http://schemas.microsoft.com/office/powerpoint/2010/main" val="224087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6400" y="372533"/>
            <a:ext cx="8089600" cy="711031"/>
          </a:xfrm>
        </p:spPr>
        <p:txBody>
          <a:bodyPr/>
          <a:lstStyle/>
          <a:p>
            <a:r>
              <a:rPr lang="en-US" dirty="0" smtClean="0"/>
              <a:t>Integration of Foreigners (Migrants): Brief History</a:t>
            </a:r>
            <a:endParaRPr lang="en-US" dirty="0"/>
          </a:p>
        </p:txBody>
      </p:sp>
      <p:sp>
        <p:nvSpPr>
          <p:cNvPr id="4" name="Zástupný symbol pro obsah 3"/>
          <p:cNvSpPr>
            <a:spLocks noGrp="1"/>
          </p:cNvSpPr>
          <p:nvPr>
            <p:ph sz="half" idx="2"/>
          </p:nvPr>
        </p:nvSpPr>
        <p:spPr/>
        <p:txBody>
          <a:bodyPr>
            <a:normAutofit/>
          </a:bodyPr>
          <a:lstStyle/>
          <a:p>
            <a:pPr lvl="2"/>
            <a:r>
              <a:rPr lang="en-GB" b="1" dirty="0" smtClean="0"/>
              <a:t>2008</a:t>
            </a:r>
            <a:r>
              <a:rPr lang="en-GB" dirty="0" smtClean="0"/>
              <a:t> – Responsibility for the Foreigners Integration Concept transferred back to the Ministry of the Interior</a:t>
            </a:r>
          </a:p>
          <a:p>
            <a:pPr lvl="2"/>
            <a:r>
              <a:rPr lang="en-GB" dirty="0" smtClean="0"/>
              <a:t>Since </a:t>
            </a:r>
            <a:r>
              <a:rPr lang="en-GB" b="1" dirty="0" smtClean="0"/>
              <a:t>2015</a:t>
            </a:r>
            <a:r>
              <a:rPr lang="en-GB" dirty="0" smtClean="0"/>
              <a:t> lobbying for involving of the Ministry of Labour and Social Affairs to the integration of migrants</a:t>
            </a:r>
          </a:p>
          <a:p>
            <a:pPr lvl="3"/>
            <a:r>
              <a:rPr lang="en-GB" dirty="0" smtClean="0"/>
              <a:t>=&gt; attempts to divide residence permissions, security issues and border protection agenda from the integration agenda</a:t>
            </a:r>
          </a:p>
        </p:txBody>
      </p:sp>
      <p:sp>
        <p:nvSpPr>
          <p:cNvPr id="5" name="Zástupný symbol pro zápatí 4"/>
          <p:cNvSpPr>
            <a:spLocks noGrp="1"/>
          </p:cNvSpPr>
          <p:nvPr>
            <p:ph type="ftr" sz="quarter" idx="11"/>
          </p:nvPr>
        </p:nvSpPr>
        <p:spPr/>
        <p:txBody>
          <a:bodyPr/>
          <a:lstStyle/>
          <a:p>
            <a:r>
              <a:rPr lang="en-US" smtClean="0"/>
              <a:t>Contemporary challenges for the integration of migrants</a:t>
            </a:r>
            <a:endParaRPr lang="cs-CZ"/>
          </a:p>
        </p:txBody>
      </p:sp>
      <p:sp>
        <p:nvSpPr>
          <p:cNvPr id="8" name="Zástupný symbol pro obsah 3"/>
          <p:cNvSpPr txBox="1">
            <a:spLocks/>
          </p:cNvSpPr>
          <p:nvPr/>
        </p:nvSpPr>
        <p:spPr>
          <a:xfrm>
            <a:off x="363071" y="1412258"/>
            <a:ext cx="4101353" cy="4719600"/>
          </a:xfrm>
          <a:prstGeom prst="rect">
            <a:avLst/>
          </a:prstGeom>
        </p:spPr>
        <p:txBody>
          <a:bodyPr vert="horz" lIns="0" tIns="0" rIns="0" bIns="0" rtlCol="0">
            <a:normAutofit fontScale="92500" lnSpcReduction="20000"/>
          </a:bodyPr>
          <a:lstStyle/>
          <a:p>
            <a:pPr marL="268288" lvl="2" indent="-268288" defTabSz="914400">
              <a:lnSpc>
                <a:spcPct val="110000"/>
              </a:lnSpc>
              <a:spcBef>
                <a:spcPts val="500"/>
              </a:spcBef>
              <a:buClr>
                <a:schemeClr val="accent1"/>
              </a:buClr>
              <a:buSzPct val="130000"/>
              <a:buFont typeface="Arial" panose="020B0604020202020204" pitchFamily="34" charset="0"/>
              <a:buChar char="•"/>
            </a:pPr>
            <a:r>
              <a:rPr lang="en-GB" b="1" dirty="0" smtClean="0">
                <a:solidFill>
                  <a:schemeClr val="accent3"/>
                </a:solidFill>
                <a:latin typeface="Arial" panose="020B0604020202020204" pitchFamily="34" charset="0"/>
                <a:cs typeface="Arial" panose="020B0604020202020204" pitchFamily="34" charset="0"/>
              </a:rPr>
              <a:t>1989</a:t>
            </a:r>
            <a:r>
              <a:rPr lang="en-GB" dirty="0" smtClean="0">
                <a:solidFill>
                  <a:schemeClr val="accent3"/>
                </a:solidFill>
                <a:latin typeface="Arial" panose="020B0604020202020204" pitchFamily="34" charset="0"/>
                <a:cs typeface="Arial" panose="020B0604020202020204" pitchFamily="34" charset="0"/>
              </a:rPr>
              <a:t> – Fundamental change of the social system; opening of borders resulting in stronger and more diversified migration flows </a:t>
            </a:r>
          </a:p>
          <a:p>
            <a:pPr marL="268288" lvl="2" indent="-268288" defTabSz="914400">
              <a:lnSpc>
                <a:spcPct val="110000"/>
              </a:lnSpc>
              <a:spcBef>
                <a:spcPts val="500"/>
              </a:spcBef>
              <a:buClr>
                <a:schemeClr val="accent1"/>
              </a:buClr>
              <a:buSzPct val="130000"/>
              <a:buFont typeface="Arial" panose="020B0604020202020204" pitchFamily="34" charset="0"/>
              <a:buChar char="•"/>
            </a:pPr>
            <a:r>
              <a:rPr lang="en-GB" b="1" dirty="0" smtClean="0">
                <a:solidFill>
                  <a:schemeClr val="accent3"/>
                </a:solidFill>
                <a:latin typeface="Arial" panose="020B0604020202020204" pitchFamily="34" charset="0"/>
                <a:cs typeface="Arial" panose="020B0604020202020204" pitchFamily="34" charset="0"/>
              </a:rPr>
              <a:t>1990s</a:t>
            </a:r>
            <a:r>
              <a:rPr lang="en-GB" dirty="0" smtClean="0">
                <a:solidFill>
                  <a:schemeClr val="accent3"/>
                </a:solidFill>
                <a:latin typeface="Arial" panose="020B0604020202020204" pitchFamily="34" charset="0"/>
                <a:cs typeface="Arial" panose="020B0604020202020204" pitchFamily="34" charset="0"/>
              </a:rPr>
              <a:t> – Integration of foreigners administered by the Ministry of the Interior</a:t>
            </a:r>
          </a:p>
          <a:p>
            <a:pPr marL="536575" lvl="3" indent="-268288" defTabSz="914400">
              <a:lnSpc>
                <a:spcPct val="110000"/>
              </a:lnSpc>
              <a:spcBef>
                <a:spcPts val="500"/>
              </a:spcBef>
              <a:buClr>
                <a:schemeClr val="accent3"/>
              </a:buClr>
              <a:buSzPct val="130000"/>
              <a:buFont typeface="Arial" panose="020B0604020202020204" pitchFamily="34" charset="0"/>
              <a:buChar char="•"/>
            </a:pPr>
            <a:r>
              <a:rPr lang="en-GB" sz="1600" dirty="0" smtClean="0">
                <a:solidFill>
                  <a:schemeClr val="accent3"/>
                </a:solidFill>
                <a:latin typeface="Arial" panose="020B0604020202020204" pitchFamily="34" charset="0"/>
                <a:cs typeface="Arial" panose="020B0604020202020204" pitchFamily="34" charset="0"/>
              </a:rPr>
              <a:t>Relations among communities (no integration concept)</a:t>
            </a:r>
          </a:p>
          <a:p>
            <a:pPr marL="268288" lvl="2" indent="-268288" defTabSz="914400">
              <a:lnSpc>
                <a:spcPct val="110000"/>
              </a:lnSpc>
              <a:spcBef>
                <a:spcPts val="500"/>
              </a:spcBef>
              <a:buClr>
                <a:schemeClr val="accent1"/>
              </a:buClr>
              <a:buSzPct val="130000"/>
              <a:buFont typeface="Arial" panose="020B0604020202020204" pitchFamily="34" charset="0"/>
              <a:buChar char="•"/>
            </a:pPr>
            <a:r>
              <a:rPr lang="en-GB" b="1" dirty="0" smtClean="0">
                <a:solidFill>
                  <a:schemeClr val="accent3"/>
                </a:solidFill>
                <a:latin typeface="Arial" panose="020B0604020202020204" pitchFamily="34" charset="0"/>
                <a:cs typeface="Arial" panose="020B0604020202020204" pitchFamily="34" charset="0"/>
              </a:rPr>
              <a:t>1999</a:t>
            </a:r>
            <a:r>
              <a:rPr lang="en-GB" dirty="0" smtClean="0">
                <a:solidFill>
                  <a:schemeClr val="accent3"/>
                </a:solidFill>
                <a:latin typeface="Arial" panose="020B0604020202020204" pitchFamily="34" charset="0"/>
                <a:cs typeface="Arial" panose="020B0604020202020204" pitchFamily="34" charset="0"/>
              </a:rPr>
              <a:t> – Integration of foreigners becomes a part of the government’s policy </a:t>
            </a:r>
          </a:p>
          <a:p>
            <a:pPr marL="536575" lvl="3" indent="-268288" defTabSz="914400">
              <a:lnSpc>
                <a:spcPct val="110000"/>
              </a:lnSpc>
              <a:spcBef>
                <a:spcPts val="500"/>
              </a:spcBef>
              <a:buClr>
                <a:schemeClr val="accent3"/>
              </a:buClr>
              <a:buSzPct val="130000"/>
              <a:buFont typeface="Arial" panose="020B0604020202020204" pitchFamily="34" charset="0"/>
              <a:buChar char="•"/>
            </a:pPr>
            <a:r>
              <a:rPr lang="en-GB" sz="1600" dirty="0" smtClean="0">
                <a:solidFill>
                  <a:schemeClr val="accent3"/>
                </a:solidFill>
                <a:latin typeface="Arial" panose="020B0604020202020204" pitchFamily="34" charset="0"/>
                <a:cs typeface="Arial" panose="020B0604020202020204" pitchFamily="34" charset="0"/>
              </a:rPr>
              <a:t>Foreigners’ Integration Concept </a:t>
            </a:r>
          </a:p>
          <a:p>
            <a:pPr marL="536575" lvl="3" indent="-268288" defTabSz="914400">
              <a:lnSpc>
                <a:spcPct val="110000"/>
              </a:lnSpc>
              <a:spcBef>
                <a:spcPts val="500"/>
              </a:spcBef>
              <a:buClr>
                <a:schemeClr val="accent3"/>
              </a:buClr>
              <a:buSzPct val="130000"/>
              <a:buFont typeface="Arial" panose="020B0604020202020204" pitchFamily="34" charset="0"/>
              <a:buChar char="•"/>
            </a:pPr>
            <a:r>
              <a:rPr lang="en-GB" sz="1600" dirty="0" smtClean="0">
                <a:solidFill>
                  <a:schemeClr val="accent3"/>
                </a:solidFill>
                <a:latin typeface="Arial" panose="020B0604020202020204" pitchFamily="34" charset="0"/>
                <a:cs typeface="Arial" panose="020B0604020202020204" pitchFamily="34" charset="0"/>
              </a:rPr>
              <a:t>Programme for Refugees Integration</a:t>
            </a:r>
            <a:endParaRPr lang="en-GB" dirty="0" smtClean="0">
              <a:solidFill>
                <a:schemeClr val="accent3"/>
              </a:solidFill>
              <a:latin typeface="Arial" panose="020B0604020202020204" pitchFamily="34" charset="0"/>
              <a:cs typeface="Arial" panose="020B0604020202020204" pitchFamily="34" charset="0"/>
            </a:endParaRPr>
          </a:p>
          <a:p>
            <a:pPr marL="268288" lvl="2" indent="-268288" defTabSz="914400">
              <a:lnSpc>
                <a:spcPct val="110000"/>
              </a:lnSpc>
              <a:spcBef>
                <a:spcPts val="500"/>
              </a:spcBef>
              <a:buClr>
                <a:schemeClr val="accent1"/>
              </a:buClr>
              <a:buSzPct val="130000"/>
              <a:buFont typeface="Arial" panose="020B0604020202020204" pitchFamily="34" charset="0"/>
              <a:buChar char="•"/>
            </a:pPr>
            <a:r>
              <a:rPr lang="en-GB" b="1" dirty="0" smtClean="0">
                <a:solidFill>
                  <a:schemeClr val="accent3"/>
                </a:solidFill>
                <a:latin typeface="Arial" panose="020B0604020202020204" pitchFamily="34" charset="0"/>
                <a:cs typeface="Arial" panose="020B0604020202020204" pitchFamily="34" charset="0"/>
              </a:rPr>
              <a:t>2004</a:t>
            </a:r>
            <a:r>
              <a:rPr lang="en-GB" dirty="0" smtClean="0">
                <a:solidFill>
                  <a:schemeClr val="accent3"/>
                </a:solidFill>
                <a:latin typeface="Arial" panose="020B0604020202020204" pitchFamily="34" charset="0"/>
                <a:cs typeface="Arial" panose="020B0604020202020204" pitchFamily="34" charset="0"/>
              </a:rPr>
              <a:t> – Responsibility for the implementation and coordination of the Foreigners Integration Concept transferred to the Ministry of Labour and Social Affairs</a:t>
            </a:r>
          </a:p>
        </p:txBody>
      </p:sp>
    </p:spTree>
    <p:extLst>
      <p:ext uri="{BB962C8B-B14F-4D97-AF65-F5344CB8AC3E}">
        <p14:creationId xmlns:p14="http://schemas.microsoft.com/office/powerpoint/2010/main" val="318432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0136" y="371045"/>
            <a:ext cx="7503864" cy="729622"/>
          </a:xfrm>
        </p:spPr>
        <p:txBody>
          <a:bodyPr>
            <a:normAutofit/>
          </a:bodyPr>
          <a:lstStyle/>
          <a:p>
            <a:r>
              <a:rPr lang="en-US" sz="2500" b="1" dirty="0" smtClean="0"/>
              <a:t>Key Differences</a:t>
            </a:r>
            <a:endParaRPr lang="en-US" sz="2500" b="1" dirty="0"/>
          </a:p>
        </p:txBody>
      </p:sp>
      <p:sp>
        <p:nvSpPr>
          <p:cNvPr id="3" name="Zástupný symbol pro text 2"/>
          <p:cNvSpPr>
            <a:spLocks noGrp="1"/>
          </p:cNvSpPr>
          <p:nvPr>
            <p:ph type="body" idx="1"/>
          </p:nvPr>
        </p:nvSpPr>
        <p:spPr>
          <a:xfrm>
            <a:off x="397933" y="1337072"/>
            <a:ext cx="3830960" cy="669528"/>
          </a:xfrm>
          <a:solidFill>
            <a:schemeClr val="accent6">
              <a:lumMod val="40000"/>
              <a:lumOff val="60000"/>
              <a:alpha val="25000"/>
            </a:schemeClr>
          </a:solidFill>
          <a:ln>
            <a:solidFill>
              <a:schemeClr val="accent1"/>
            </a:solidFill>
          </a:ln>
        </p:spPr>
        <p:txBody>
          <a:bodyPr/>
          <a:lstStyle/>
          <a:p>
            <a:r>
              <a:rPr lang="en-GB" dirty="0" smtClean="0"/>
              <a:t>Ministry of the Interior: Protection and Security</a:t>
            </a:r>
            <a:endParaRPr lang="en-GB" dirty="0"/>
          </a:p>
        </p:txBody>
      </p:sp>
      <p:sp>
        <p:nvSpPr>
          <p:cNvPr id="5" name="Zástupný symbol pro obsah 4"/>
          <p:cNvSpPr>
            <a:spLocks noGrp="1"/>
          </p:cNvSpPr>
          <p:nvPr>
            <p:ph sz="quarter" idx="2"/>
          </p:nvPr>
        </p:nvSpPr>
        <p:spPr>
          <a:xfrm>
            <a:off x="381000" y="2154139"/>
            <a:ext cx="3836018" cy="4245839"/>
          </a:xfrm>
        </p:spPr>
        <p:txBody>
          <a:bodyPr>
            <a:normAutofit/>
          </a:bodyPr>
          <a:lstStyle/>
          <a:p>
            <a:pPr marL="268288" lvl="2" indent="-268288">
              <a:lnSpc>
                <a:spcPct val="90000"/>
              </a:lnSpc>
            </a:pPr>
            <a:r>
              <a:rPr lang="en-US" sz="1700" dirty="0" smtClean="0"/>
              <a:t>the migration and integration of migrants are perceived as a technical and one-dimensional security problem </a:t>
            </a:r>
          </a:p>
          <a:p>
            <a:pPr marL="536576" lvl="3">
              <a:lnSpc>
                <a:spcPct val="90000"/>
              </a:lnSpc>
            </a:pPr>
            <a:r>
              <a:rPr lang="en-US" sz="1500" dirty="0" smtClean="0"/>
              <a:t>strategies leading to exclusion or marginalization of the migrants </a:t>
            </a:r>
          </a:p>
          <a:p>
            <a:pPr marL="536576" lvl="3">
              <a:lnSpc>
                <a:spcPct val="90000"/>
              </a:lnSpc>
            </a:pPr>
            <a:r>
              <a:rPr lang="en-US" sz="1500" dirty="0" smtClean="0"/>
              <a:t>no specific strategies to work with the majority – public and professionals</a:t>
            </a:r>
            <a:endParaRPr lang="en-US" sz="1500" dirty="0"/>
          </a:p>
        </p:txBody>
      </p:sp>
      <p:sp>
        <p:nvSpPr>
          <p:cNvPr id="6" name="Zástupný symbol pro obsah 5"/>
          <p:cNvSpPr>
            <a:spLocks noGrp="1"/>
          </p:cNvSpPr>
          <p:nvPr>
            <p:ph sz="quarter" idx="4"/>
          </p:nvPr>
        </p:nvSpPr>
        <p:spPr>
          <a:xfrm>
            <a:off x="4425064" y="2154139"/>
            <a:ext cx="4335016" cy="4245839"/>
          </a:xfrm>
        </p:spPr>
        <p:txBody>
          <a:bodyPr>
            <a:normAutofit/>
          </a:bodyPr>
          <a:lstStyle/>
          <a:p>
            <a:pPr marL="268288" lvl="2">
              <a:lnSpc>
                <a:spcPct val="100000"/>
              </a:lnSpc>
            </a:pPr>
            <a:r>
              <a:rPr lang="en-GB" sz="1700" dirty="0" smtClean="0"/>
              <a:t>building and developing cohesive society whose members have access to common resources (legal residence, work, access to health insurance, learning Czech language...) and their access to the resources is protected (combating labour exploitation, promotion of legality of stay, availability of educational activities and information)</a:t>
            </a:r>
          </a:p>
          <a:p>
            <a:pPr marL="268288" lvl="2">
              <a:lnSpc>
                <a:spcPct val="100000"/>
              </a:lnSpc>
            </a:pPr>
            <a:r>
              <a:rPr lang="en-GB" sz="1700" dirty="0" smtClean="0"/>
              <a:t>building the intercultural capacity of all the citizens of the Czech Republic – migrants and majority</a:t>
            </a:r>
          </a:p>
          <a:p>
            <a:pPr marL="268288" lvl="2">
              <a:lnSpc>
                <a:spcPct val="100000"/>
              </a:lnSpc>
            </a:pPr>
            <a:r>
              <a:rPr lang="en-GB" sz="1700" dirty="0" smtClean="0"/>
              <a:t>trying to reduce fear of the members of majority by creating clear and understandable integration system for all</a:t>
            </a:r>
          </a:p>
        </p:txBody>
      </p:sp>
      <p:sp>
        <p:nvSpPr>
          <p:cNvPr id="7" name="Zástupný symbol pro text 2"/>
          <p:cNvSpPr txBox="1">
            <a:spLocks/>
          </p:cNvSpPr>
          <p:nvPr/>
        </p:nvSpPr>
        <p:spPr>
          <a:xfrm>
            <a:off x="4588933" y="1328605"/>
            <a:ext cx="3830960" cy="669528"/>
          </a:xfrm>
          <a:prstGeom prst="rect">
            <a:avLst/>
          </a:prstGeom>
          <a:solidFill>
            <a:schemeClr val="accent6">
              <a:lumMod val="40000"/>
              <a:lumOff val="60000"/>
              <a:alpha val="25000"/>
            </a:schemeClr>
          </a:solidFill>
          <a:ln w="12700">
            <a:solidFill>
              <a:schemeClr val="accent1"/>
            </a:solidFill>
          </a:ln>
        </p:spPr>
        <p:txBody>
          <a:bodyPr vert="horz" lIns="0" tIns="0" rIns="0" bIns="0" rtlCol="0" anchor="ctr">
            <a:noAutofit/>
          </a:bodyPr>
          <a:lstStyle/>
          <a:p>
            <a:pPr marL="45720" marR="0" lvl="0" indent="0" algn="l" defTabSz="914400" rtl="0" eaLnBrk="1" fontAlgn="auto" latinLnBrk="0" hangingPunct="1">
              <a:lnSpc>
                <a:spcPct val="110000"/>
              </a:lnSpc>
              <a:spcBef>
                <a:spcPts val="1000"/>
              </a:spcBef>
              <a:spcAft>
                <a:spcPts val="0"/>
              </a:spcAft>
              <a:buClrTx/>
              <a:buSzPct val="130000"/>
              <a:buFont typeface="Arial" panose="020B0604020202020204" pitchFamily="34" charset="0"/>
              <a:buNone/>
              <a:tabLst/>
              <a:defRPr/>
            </a:pPr>
            <a:r>
              <a:rPr kumimoji="0" lang="en-GB" sz="1900" b="1" i="0" u="none" strike="noStrike" kern="1200" cap="none" spc="0" normalizeH="0" baseline="0" dirty="0" smtClean="0">
                <a:ln>
                  <a:noFill/>
                </a:ln>
                <a:solidFill>
                  <a:schemeClr val="tx1">
                    <a:tint val="95000"/>
                  </a:schemeClr>
                </a:solidFill>
                <a:effectLst/>
                <a:uLnTx/>
                <a:uFillTx/>
                <a:latin typeface="Arial" panose="020B0604020202020204" pitchFamily="34" charset="0"/>
                <a:ea typeface="+mn-ea"/>
                <a:cs typeface="Arial" panose="020B0604020202020204" pitchFamily="34" charset="0"/>
              </a:rPr>
              <a:t>Ministry of Labour and Social Affairs: integration tools</a:t>
            </a:r>
            <a:endParaRPr kumimoji="0" lang="en-GB" sz="1900" b="1" i="0" u="none" strike="noStrike" kern="1200" cap="none" spc="0" normalizeH="0" baseline="0" dirty="0">
              <a:ln>
                <a:noFill/>
              </a:ln>
              <a:solidFill>
                <a:schemeClr val="tx1">
                  <a:tint val="95000"/>
                </a:schemeClr>
              </a:solidFill>
              <a:effectLst/>
              <a:uLnTx/>
              <a:uFillTx/>
              <a:latin typeface="Arial" panose="020B0604020202020204" pitchFamily="34" charset="0"/>
              <a:ea typeface="+mn-ea"/>
              <a:cs typeface="Arial" panose="020B0604020202020204" pitchFamily="34" charset="0"/>
            </a:endParaRPr>
          </a:p>
        </p:txBody>
      </p:sp>
      <p:sp>
        <p:nvSpPr>
          <p:cNvPr id="9" name="Zástupný symbol pro zápatí 8"/>
          <p:cNvSpPr>
            <a:spLocks noGrp="1"/>
          </p:cNvSpPr>
          <p:nvPr>
            <p:ph type="ftr" sz="quarter" idx="12"/>
          </p:nvPr>
        </p:nvSpPr>
        <p:spPr/>
        <p:txBody>
          <a:bodyPr/>
          <a:lstStyle/>
          <a:p>
            <a:r>
              <a:rPr lang="en-US" smtClean="0"/>
              <a:t>Contemporary challenges for the integration of migrants</a:t>
            </a:r>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648000" y="374400"/>
            <a:ext cx="7242933" cy="712800"/>
          </a:xfrm>
        </p:spPr>
        <p:txBody>
          <a:bodyPr/>
          <a:lstStyle/>
          <a:p>
            <a:r>
              <a:rPr lang="en-US" dirty="0" smtClean="0"/>
              <a:t>Migration Trends in 2015</a:t>
            </a:r>
            <a:endParaRPr lang="en-US" dirty="0"/>
          </a:p>
        </p:txBody>
      </p:sp>
      <p:sp>
        <p:nvSpPr>
          <p:cNvPr id="8" name="Zástupný symbol pro obsah 7"/>
          <p:cNvSpPr>
            <a:spLocks noGrp="1"/>
          </p:cNvSpPr>
          <p:nvPr>
            <p:ph idx="1"/>
          </p:nvPr>
        </p:nvSpPr>
        <p:spPr>
          <a:xfrm>
            <a:off x="350820" y="1435140"/>
            <a:ext cx="8404560" cy="4719600"/>
          </a:xfrm>
        </p:spPr>
        <p:txBody>
          <a:bodyPr>
            <a:normAutofit/>
          </a:bodyPr>
          <a:lstStyle/>
          <a:p>
            <a:pPr lvl="2"/>
            <a:r>
              <a:rPr lang="en-GB" sz="2000" dirty="0" smtClean="0"/>
              <a:t>Approx. 460 000 of legally residing migrants (260 000 with permanent residence permit)</a:t>
            </a:r>
          </a:p>
          <a:p>
            <a:pPr lvl="2"/>
            <a:r>
              <a:rPr lang="en-GB" sz="2000" dirty="0" smtClean="0"/>
              <a:t>1 500 asylum applications – 470 people granted some form of international protection</a:t>
            </a:r>
          </a:p>
          <a:p>
            <a:pPr lvl="2"/>
            <a:r>
              <a:rPr lang="en-GB" sz="2000" dirty="0" smtClean="0"/>
              <a:t>Refugees from Syria effectively discouraged from entering the country in summer 2015 =&gt; only a few refugees kept in detention centres for migrants</a:t>
            </a:r>
          </a:p>
          <a:p>
            <a:pPr lvl="2"/>
            <a:endParaRPr lang="en-GB" sz="2000" dirty="0" smtClean="0"/>
          </a:p>
          <a:p>
            <a:pPr lvl="2"/>
            <a:r>
              <a:rPr lang="en-GB" sz="2000" dirty="0" smtClean="0"/>
              <a:t>=&gt; stable situation with traditional migrants from Ukraine and Vietnam </a:t>
            </a:r>
          </a:p>
          <a:p>
            <a:pPr lvl="2"/>
            <a:r>
              <a:rPr lang="en-GB" sz="2000" dirty="0" smtClean="0"/>
              <a:t>=&gt; migrants = 4,5 % of total population</a:t>
            </a:r>
          </a:p>
          <a:p>
            <a:pPr lvl="2"/>
            <a:r>
              <a:rPr lang="en-GB" sz="2000" dirty="0" smtClean="0"/>
              <a:t>=&gt; third country nationals = 2,6 % of total population</a:t>
            </a:r>
          </a:p>
        </p:txBody>
      </p:sp>
      <p:sp>
        <p:nvSpPr>
          <p:cNvPr id="4" name="Zástupný symbol pro zápatí 3"/>
          <p:cNvSpPr>
            <a:spLocks noGrp="1"/>
          </p:cNvSpPr>
          <p:nvPr>
            <p:ph type="ftr" sz="quarter" idx="11"/>
          </p:nvPr>
        </p:nvSpPr>
        <p:spPr/>
        <p:txBody>
          <a:bodyPr/>
          <a:lstStyle/>
          <a:p>
            <a:r>
              <a:rPr lang="en-US" smtClean="0"/>
              <a:t>Contemporary challenges for the integration of migrants</a:t>
            </a:r>
            <a:endParaRPr lang="cs-CZ" dirty="0"/>
          </a:p>
        </p:txBody>
      </p:sp>
    </p:spTree>
    <p:extLst>
      <p:ext uri="{BB962C8B-B14F-4D97-AF65-F5344CB8AC3E}">
        <p14:creationId xmlns:p14="http://schemas.microsoft.com/office/powerpoint/2010/main" val="224087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Migrants in the Czech Republic</a:t>
            </a:r>
            <a:endParaRPr lang="cs-CZ" dirty="0"/>
          </a:p>
        </p:txBody>
      </p:sp>
      <p:sp>
        <p:nvSpPr>
          <p:cNvPr id="3" name="Zástupný symbol pro obsah 2"/>
          <p:cNvSpPr>
            <a:spLocks noGrp="1"/>
          </p:cNvSpPr>
          <p:nvPr>
            <p:ph sz="half" idx="1"/>
          </p:nvPr>
        </p:nvSpPr>
        <p:spPr>
          <a:xfrm>
            <a:off x="365611" y="1444553"/>
            <a:ext cx="2807894" cy="4719600"/>
          </a:xfrm>
        </p:spPr>
        <p:txBody>
          <a:bodyPr>
            <a:normAutofit/>
          </a:bodyPr>
          <a:lstStyle/>
          <a:p>
            <a:pPr lvl="1"/>
            <a:r>
              <a:rPr lang="en-US" b="1" dirty="0" smtClean="0"/>
              <a:t>467 562 migrants </a:t>
            </a:r>
          </a:p>
          <a:p>
            <a:pPr lvl="1"/>
            <a:r>
              <a:rPr lang="en-US" dirty="0" smtClean="0"/>
              <a:t>(31/12/2015)</a:t>
            </a:r>
          </a:p>
          <a:p>
            <a:pPr lvl="1"/>
            <a:endParaRPr lang="en-US" dirty="0" smtClean="0"/>
          </a:p>
          <a:p>
            <a:pPr lvl="1"/>
            <a:r>
              <a:rPr lang="en-US" dirty="0" smtClean="0"/>
              <a:t>long-term stay + visas:</a:t>
            </a:r>
          </a:p>
          <a:p>
            <a:pPr lvl="1"/>
            <a:r>
              <a:rPr lang="en-US" b="1" dirty="0" smtClean="0"/>
              <a:t>206 009 </a:t>
            </a:r>
            <a:r>
              <a:rPr lang="en-US" dirty="0" smtClean="0"/>
              <a:t>persons</a:t>
            </a:r>
          </a:p>
          <a:p>
            <a:pPr lvl="1"/>
            <a:endParaRPr lang="en-US" dirty="0" smtClean="0"/>
          </a:p>
          <a:p>
            <a:pPr lvl="1"/>
            <a:r>
              <a:rPr lang="en-US" dirty="0" smtClean="0"/>
              <a:t>permanent residence:</a:t>
            </a:r>
          </a:p>
          <a:p>
            <a:pPr lvl="1"/>
            <a:r>
              <a:rPr lang="en-US" b="1" dirty="0" smtClean="0"/>
              <a:t>261 553 </a:t>
            </a:r>
            <a:r>
              <a:rPr lang="en-US" dirty="0" smtClean="0"/>
              <a:t>persons</a:t>
            </a:r>
            <a:endParaRPr lang="en-US" dirty="0"/>
          </a:p>
        </p:txBody>
      </p:sp>
      <p:graphicFrame>
        <p:nvGraphicFramePr>
          <p:cNvPr id="9" name="Zástupný symbol pro obsah 8"/>
          <p:cNvGraphicFramePr>
            <a:graphicFrameLocks noGrp="1"/>
          </p:cNvGraphicFramePr>
          <p:nvPr>
            <p:ph sz="half" idx="2"/>
            <p:extLst>
              <p:ext uri="{D42A27DB-BD31-4B8C-83A1-F6EECF244321}">
                <p14:modId xmlns:p14="http://schemas.microsoft.com/office/powerpoint/2010/main" val="1494816714"/>
              </p:ext>
            </p:extLst>
          </p:nvPr>
        </p:nvGraphicFramePr>
        <p:xfrm>
          <a:off x="3267635" y="1376642"/>
          <a:ext cx="5484160" cy="4782111"/>
        </p:xfrm>
        <a:graphic>
          <a:graphicData uri="http://schemas.openxmlformats.org/drawingml/2006/chart">
            <c:chart xmlns:c="http://schemas.openxmlformats.org/drawingml/2006/chart" xmlns:r="http://schemas.openxmlformats.org/officeDocument/2006/relationships" r:id="rId2"/>
          </a:graphicData>
        </a:graphic>
      </p:graphicFrame>
      <p:sp>
        <p:nvSpPr>
          <p:cNvPr id="5" name="Zástupný symbol pro zápatí 4"/>
          <p:cNvSpPr>
            <a:spLocks noGrp="1"/>
          </p:cNvSpPr>
          <p:nvPr>
            <p:ph type="ftr" sz="quarter" idx="11"/>
          </p:nvPr>
        </p:nvSpPr>
        <p:spPr/>
        <p:txBody>
          <a:bodyPr/>
          <a:lstStyle/>
          <a:p>
            <a:r>
              <a:rPr lang="en-US" smtClean="0"/>
              <a:t>Contemporary challenges for the integration of migrants</a:t>
            </a:r>
            <a:endParaRPr lang="cs-CZ"/>
          </a:p>
        </p:txBody>
      </p:sp>
    </p:spTree>
    <p:extLst>
      <p:ext uri="{BB962C8B-B14F-4D97-AF65-F5344CB8AC3E}">
        <p14:creationId xmlns:p14="http://schemas.microsoft.com/office/powerpoint/2010/main" val="88659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74411" y="349838"/>
            <a:ext cx="7685856" cy="750829"/>
          </a:xfrm>
        </p:spPr>
        <p:txBody>
          <a:bodyPr>
            <a:normAutofit/>
          </a:bodyPr>
          <a:lstStyle/>
          <a:p>
            <a:r>
              <a:rPr lang="en-GB" dirty="0" smtClean="0"/>
              <a:t>Current Integration Issues - Migrants</a:t>
            </a:r>
            <a:endParaRPr lang="en-GB" dirty="0"/>
          </a:p>
        </p:txBody>
      </p:sp>
      <p:sp>
        <p:nvSpPr>
          <p:cNvPr id="3" name="Zástupný symbol pro obsah 2"/>
          <p:cNvSpPr>
            <a:spLocks noGrp="1"/>
          </p:cNvSpPr>
          <p:nvPr>
            <p:ph idx="1"/>
          </p:nvPr>
        </p:nvSpPr>
        <p:spPr>
          <a:xfrm>
            <a:off x="474132" y="1235307"/>
            <a:ext cx="8153401" cy="4869160"/>
          </a:xfrm>
        </p:spPr>
        <p:txBody>
          <a:bodyPr>
            <a:normAutofit lnSpcReduction="10000"/>
          </a:bodyPr>
          <a:lstStyle/>
          <a:p>
            <a:pPr>
              <a:lnSpc>
                <a:spcPct val="150000"/>
              </a:lnSpc>
            </a:pPr>
            <a:r>
              <a:rPr lang="en-GB" sz="2000" dirty="0" smtClean="0"/>
              <a:t>disadvantaged position of some groups of immigrants in Czech society – weak structural integration</a:t>
            </a:r>
          </a:p>
          <a:p>
            <a:pPr lvl="1">
              <a:lnSpc>
                <a:spcPct val="150000"/>
              </a:lnSpc>
            </a:pPr>
            <a:r>
              <a:rPr lang="en-GB" sz="1800" b="1" dirty="0" smtClean="0">
                <a:solidFill>
                  <a:schemeClr val="tx1"/>
                </a:solidFill>
              </a:rPr>
              <a:t>labour market position </a:t>
            </a:r>
            <a:r>
              <a:rPr lang="en-GB" sz="1800" dirty="0" smtClean="0">
                <a:solidFill>
                  <a:schemeClr val="tx1"/>
                </a:solidFill>
              </a:rPr>
              <a:t>- labour rights violations, structural exclusion</a:t>
            </a:r>
          </a:p>
          <a:p>
            <a:pPr lvl="1">
              <a:lnSpc>
                <a:spcPct val="150000"/>
              </a:lnSpc>
            </a:pPr>
            <a:r>
              <a:rPr lang="en-GB" sz="1800" b="1" dirty="0" smtClean="0">
                <a:solidFill>
                  <a:schemeClr val="tx1"/>
                </a:solidFill>
              </a:rPr>
              <a:t>access to social protection </a:t>
            </a:r>
            <a:r>
              <a:rPr lang="en-GB" sz="1800" dirty="0" smtClean="0">
                <a:solidFill>
                  <a:schemeClr val="tx1"/>
                </a:solidFill>
              </a:rPr>
              <a:t>- the absence of relevant support of the elderly that are not entitled to receive a pension, restricted access for migrants with a long-term </a:t>
            </a:r>
            <a:r>
              <a:rPr lang="cs-CZ" sz="1800" dirty="0" err="1" smtClean="0">
                <a:solidFill>
                  <a:schemeClr val="tx1"/>
                </a:solidFill>
              </a:rPr>
              <a:t>permit</a:t>
            </a:r>
            <a:r>
              <a:rPr lang="cs-CZ" sz="1800" dirty="0" smtClean="0">
                <a:solidFill>
                  <a:schemeClr val="tx1"/>
                </a:solidFill>
              </a:rPr>
              <a:t> </a:t>
            </a:r>
            <a:r>
              <a:rPr lang="en-GB" sz="1800" dirty="0" smtClean="0">
                <a:solidFill>
                  <a:schemeClr val="tx1"/>
                </a:solidFill>
              </a:rPr>
              <a:t>to public health insurance</a:t>
            </a:r>
          </a:p>
          <a:p>
            <a:pPr lvl="1">
              <a:lnSpc>
                <a:spcPct val="150000"/>
              </a:lnSpc>
            </a:pPr>
            <a:r>
              <a:rPr lang="en-GB" sz="1800" b="1" dirty="0" smtClean="0">
                <a:solidFill>
                  <a:schemeClr val="tx1"/>
                </a:solidFill>
              </a:rPr>
              <a:t>language barrier </a:t>
            </a:r>
            <a:r>
              <a:rPr lang="en-GB" sz="1800" dirty="0" smtClean="0">
                <a:solidFill>
                  <a:schemeClr val="tx1"/>
                </a:solidFill>
              </a:rPr>
              <a:t>– spoken language, information only in Czech</a:t>
            </a:r>
          </a:p>
          <a:p>
            <a:pPr lvl="1">
              <a:lnSpc>
                <a:spcPct val="150000"/>
              </a:lnSpc>
            </a:pPr>
            <a:r>
              <a:rPr lang="en-GB" sz="1800" b="1" dirty="0" smtClean="0">
                <a:solidFill>
                  <a:schemeClr val="tx1"/>
                </a:solidFill>
              </a:rPr>
              <a:t>insufficient socio-cultural orientation, limited access to local institutions</a:t>
            </a:r>
            <a:r>
              <a:rPr lang="en-GB" sz="1800" dirty="0" smtClean="0">
                <a:solidFill>
                  <a:schemeClr val="tx1"/>
                </a:solidFill>
              </a:rPr>
              <a:t>, social barriers (expatriate networks)</a:t>
            </a:r>
          </a:p>
          <a:p>
            <a:pPr lvl="0">
              <a:lnSpc>
                <a:spcPct val="150000"/>
              </a:lnSpc>
            </a:pPr>
            <a:r>
              <a:rPr lang="en-GB" sz="2000" dirty="0" smtClean="0"/>
              <a:t>conflicts on the local level - the rise of hostile sentiments in places of higher concentrations of migrants</a:t>
            </a:r>
          </a:p>
        </p:txBody>
      </p:sp>
      <p:sp>
        <p:nvSpPr>
          <p:cNvPr id="5" name="Zástupný symbol pro zápatí 4"/>
          <p:cNvSpPr>
            <a:spLocks noGrp="1"/>
          </p:cNvSpPr>
          <p:nvPr>
            <p:ph type="ftr" sz="quarter" idx="11"/>
          </p:nvPr>
        </p:nvSpPr>
        <p:spPr/>
        <p:txBody>
          <a:bodyPr/>
          <a:lstStyle/>
          <a:p>
            <a:r>
              <a:rPr lang="en-US" smtClean="0"/>
              <a:t>Contemporary challenges for the integration of migrants</a:t>
            </a:r>
            <a:endParaRPr lang="cs-CZ"/>
          </a:p>
        </p:txBody>
      </p:sp>
    </p:spTree>
  </p:cSld>
  <p:clrMapOvr>
    <a:masterClrMapping/>
  </p:clrMapOvr>
</p:sld>
</file>

<file path=ppt/theme/theme1.xml><?xml version="1.0" encoding="utf-8"?>
<a:theme xmlns:a="http://schemas.openxmlformats.org/drawingml/2006/main" name="EN_UK_4x3_green">
  <a:themeElements>
    <a:clrScheme name="UK_Greeen">
      <a:dk1>
        <a:sysClr val="windowText" lastClr="000000"/>
      </a:dk1>
      <a:lt1>
        <a:sysClr val="window" lastClr="FFFFFF"/>
      </a:lt1>
      <a:dk2>
        <a:srgbClr val="4C5459"/>
      </a:dk2>
      <a:lt2>
        <a:srgbClr val="9C9C9C"/>
      </a:lt2>
      <a:accent1>
        <a:srgbClr val="007481"/>
      </a:accent1>
      <a:accent2>
        <a:srgbClr val="E94249"/>
      </a:accent2>
      <a:accent3>
        <a:srgbClr val="4C5459"/>
      </a:accent3>
      <a:accent4>
        <a:srgbClr val="9C9C9C"/>
      </a:accent4>
      <a:accent5>
        <a:srgbClr val="F68540"/>
      </a:accent5>
      <a:accent6>
        <a:srgbClr val="00B9CC"/>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_UK_4x3_green.potx" id="{EFF4B517-508A-41D4-852F-BC3B1B0DCD00}" vid="{0BD358A7-5C91-471E-BBA4-E4E6B851B255}"/>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EN_UK_4x3_green</Template>
  <TotalTime>1011</TotalTime>
  <Words>1457</Words>
  <Application>Microsoft Office PowerPoint</Application>
  <PresentationFormat>Předvádění na obrazovce (4:3)</PresentationFormat>
  <Paragraphs>131</Paragraphs>
  <Slides>15</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15</vt:i4>
      </vt:variant>
    </vt:vector>
  </HeadingPairs>
  <TitlesOfParts>
    <vt:vector size="18" baseType="lpstr">
      <vt:lpstr>Arial</vt:lpstr>
      <vt:lpstr>Calibri</vt:lpstr>
      <vt:lpstr>EN_UK_4x3_green</vt:lpstr>
      <vt:lpstr>Current Challenges in the Integration of Migrants  in the Czech Republic:  Diversity as Concept, or Practice?</vt:lpstr>
      <vt:lpstr>Ambiguous Legacy of Czech History:  Ethnic Homogeneity</vt:lpstr>
      <vt:lpstr>Ambiguous Legacy of Czech History:  Ethnic Homogeneity</vt:lpstr>
      <vt:lpstr>Current Challenge: Integration and Diversity</vt:lpstr>
      <vt:lpstr>Integration of Foreigners (Migrants): Brief History</vt:lpstr>
      <vt:lpstr>Key Differences</vt:lpstr>
      <vt:lpstr>Migration Trends in 2015</vt:lpstr>
      <vt:lpstr>Migrants in the Czech Republic</vt:lpstr>
      <vt:lpstr>Current Integration Issues - Migrants</vt:lpstr>
      <vt:lpstr>Current Integration Issues - Majority</vt:lpstr>
      <vt:lpstr>Current Integration Issues – Government</vt:lpstr>
      <vt:lpstr>Effects on Diversity</vt:lpstr>
      <vt:lpstr>Effects on Diversity</vt:lpstr>
      <vt:lpstr>Conclusion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challenges for integration of migrants  in the Czech republic:  diversity as a concept, or practice?</dc:title>
  <dc:creator>Blanka Tollarová</dc:creator>
  <cp:lastModifiedBy>pracovni@outlook.com</cp:lastModifiedBy>
  <cp:revision>85</cp:revision>
  <dcterms:created xsi:type="dcterms:W3CDTF">2016-05-17T12:20:05Z</dcterms:created>
  <dcterms:modified xsi:type="dcterms:W3CDTF">2016-05-23T10:25:23Z</dcterms:modified>
</cp:coreProperties>
</file>