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84" r:id="rId6"/>
    <p:sldMasterId id="2147483696" r:id="rId7"/>
    <p:sldMasterId id="2147483708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</p:sldMasterIdLst>
  <p:sldIdLst>
    <p:sldId id="258" r:id="rId15"/>
    <p:sldId id="284" r:id="rId16"/>
    <p:sldId id="259" r:id="rId17"/>
    <p:sldId id="273" r:id="rId18"/>
    <p:sldId id="260" r:id="rId19"/>
    <p:sldId id="287" r:id="rId20"/>
    <p:sldId id="261" r:id="rId21"/>
    <p:sldId id="262" r:id="rId22"/>
    <p:sldId id="276" r:id="rId23"/>
    <p:sldId id="264" r:id="rId24"/>
    <p:sldId id="265" r:id="rId25"/>
    <p:sldId id="286" r:id="rId26"/>
    <p:sldId id="266" r:id="rId27"/>
    <p:sldId id="279" r:id="rId28"/>
    <p:sldId id="285" r:id="rId29"/>
    <p:sldId id="281" r:id="rId30"/>
    <p:sldId id="269" r:id="rId31"/>
    <p:sldId id="270" r:id="rId32"/>
  </p:sldIdLst>
  <p:sldSz cx="9144000" cy="6858000" type="screen4x3"/>
  <p:notesSz cx="6808788" cy="99409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1" Type="http://schemas.openxmlformats.org/officeDocument/2006/relationships/slideMaster" Target="slideMasters/slideMaster8.xml"/><Relationship Id="rId12" Type="http://schemas.openxmlformats.org/officeDocument/2006/relationships/slideMaster" Target="slideMasters/slideMaster9.xml"/><Relationship Id="rId13" Type="http://schemas.openxmlformats.org/officeDocument/2006/relationships/slideMaster" Target="slideMasters/slideMaster10.xml"/><Relationship Id="rId14" Type="http://schemas.openxmlformats.org/officeDocument/2006/relationships/slideMaster" Target="slideMasters/slideMaster1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6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0428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 flipH="1">
            <a:off x="925513" y="2181225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/>
          <p:nvPr userDrawn="1"/>
        </p:nvSpPr>
        <p:spPr>
          <a:xfrm flipV="1">
            <a:off x="1166813" y="2181225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 bwMode="auto">
          <a:xfrm flipV="1">
            <a:off x="1009650" y="2470150"/>
            <a:ext cx="304800" cy="288925"/>
          </a:xfrm>
          <a:prstGeom prst="triangle">
            <a:avLst/>
          </a:prstGeom>
          <a:solidFill>
            <a:srgbClr val="49A7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 bwMode="auto">
          <a:xfrm flipV="1">
            <a:off x="857250" y="2759075"/>
            <a:ext cx="303213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 bwMode="auto">
          <a:xfrm flipV="1">
            <a:off x="704850" y="304800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820" y="2216519"/>
            <a:ext cx="7020360" cy="10506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9281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2347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6493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9028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1756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706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0466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5248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8264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00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8759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889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 flipH="1">
            <a:off x="925513" y="2181225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/>
          <p:nvPr userDrawn="1"/>
        </p:nvSpPr>
        <p:spPr>
          <a:xfrm flipV="1">
            <a:off x="1166813" y="2181225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 bwMode="auto">
          <a:xfrm flipV="1">
            <a:off x="1009650" y="2470150"/>
            <a:ext cx="304800" cy="288925"/>
          </a:xfrm>
          <a:prstGeom prst="triangle">
            <a:avLst/>
          </a:prstGeom>
          <a:solidFill>
            <a:srgbClr val="49A7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 bwMode="auto">
          <a:xfrm flipV="1">
            <a:off x="857250" y="2759075"/>
            <a:ext cx="303213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 bwMode="auto">
          <a:xfrm flipV="1">
            <a:off x="704850" y="304800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820" y="2216519"/>
            <a:ext cx="7020360" cy="10506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880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0871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7560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6559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271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39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6562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5434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253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2653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0549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080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434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39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990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594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06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535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5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767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734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164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798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109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570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758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36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83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306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81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4076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715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382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0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133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955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437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367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67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894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41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138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50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8411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9815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628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156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264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6247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7786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030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2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07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4310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2691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31545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6164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987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9301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3542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6414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7508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934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7232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7389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0707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2889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2488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9043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7256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9619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354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27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579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0471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6250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1195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6323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2174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6641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0263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4053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2380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3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8475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7722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772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526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206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2648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3145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3136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724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8478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 flipH="1">
            <a:off x="925513" y="2181225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/>
          <p:nvPr userDrawn="1"/>
        </p:nvSpPr>
        <p:spPr>
          <a:xfrm flipV="1">
            <a:off x="1166813" y="2181225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 bwMode="auto">
          <a:xfrm flipV="1">
            <a:off x="1009650" y="2470150"/>
            <a:ext cx="304800" cy="288925"/>
          </a:xfrm>
          <a:prstGeom prst="triangle">
            <a:avLst/>
          </a:prstGeom>
          <a:solidFill>
            <a:srgbClr val="49A7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 bwMode="auto">
          <a:xfrm flipV="1">
            <a:off x="857250" y="2759075"/>
            <a:ext cx="303213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 bwMode="auto">
          <a:xfrm flipV="1">
            <a:off x="704850" y="304800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820" y="2216519"/>
            <a:ext cx="7020360" cy="10506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33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4078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6156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8000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362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9110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994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7301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5381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461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0413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4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Isosceles Triangle 213"/>
          <p:cNvSpPr/>
          <p:nvPr userDrawn="1"/>
        </p:nvSpPr>
        <p:spPr>
          <a:xfrm>
            <a:off x="-998538" y="385763"/>
            <a:ext cx="2921001" cy="2782887"/>
          </a:xfrm>
          <a:prstGeom prst="triangle">
            <a:avLst/>
          </a:prstGeom>
          <a:solidFill>
            <a:srgbClr val="3B88A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222" name="Isosceles Triangle 221"/>
          <p:cNvSpPr/>
          <p:nvPr userDrawn="1"/>
        </p:nvSpPr>
        <p:spPr>
          <a:xfrm>
            <a:off x="-2947988" y="4102100"/>
            <a:ext cx="2921000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23" name="Isosceles Triangle 222"/>
          <p:cNvSpPr/>
          <p:nvPr userDrawn="1"/>
        </p:nvSpPr>
        <p:spPr>
          <a:xfrm>
            <a:off x="-1973263" y="2243138"/>
            <a:ext cx="2921001" cy="2782887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39" name="Isosceles Triangle 338"/>
          <p:cNvSpPr/>
          <p:nvPr userDrawn="1"/>
        </p:nvSpPr>
        <p:spPr>
          <a:xfrm>
            <a:off x="-2901950" y="-1463675"/>
            <a:ext cx="8693150" cy="8347075"/>
          </a:xfrm>
          <a:prstGeom prst="triangle">
            <a:avLst/>
          </a:prstGeom>
          <a:solidFill>
            <a:srgbClr val="3B88A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0" name="Isosceles Triangle 339"/>
          <p:cNvSpPr/>
          <p:nvPr userDrawn="1"/>
        </p:nvSpPr>
        <p:spPr>
          <a:xfrm>
            <a:off x="-998538" y="4102100"/>
            <a:ext cx="2921001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1" name="Isosceles Triangle 340"/>
          <p:cNvSpPr/>
          <p:nvPr userDrawn="1"/>
        </p:nvSpPr>
        <p:spPr>
          <a:xfrm>
            <a:off x="950913" y="4102100"/>
            <a:ext cx="2921000" cy="2781300"/>
          </a:xfrm>
          <a:prstGeom prst="triangle">
            <a:avLst/>
          </a:prstGeom>
          <a:solidFill>
            <a:srgbClr val="3B88A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2" name="Isosceles Triangle 341"/>
          <p:cNvSpPr/>
          <p:nvPr userDrawn="1"/>
        </p:nvSpPr>
        <p:spPr>
          <a:xfrm>
            <a:off x="1925638" y="2243138"/>
            <a:ext cx="2921000" cy="2782887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3" name="Isosceles Triangle 342"/>
          <p:cNvSpPr/>
          <p:nvPr userDrawn="1"/>
        </p:nvSpPr>
        <p:spPr>
          <a:xfrm>
            <a:off x="-23813" y="2243138"/>
            <a:ext cx="2921001" cy="2782887"/>
          </a:xfrm>
          <a:prstGeom prst="triangle">
            <a:avLst/>
          </a:prstGeom>
          <a:solidFill>
            <a:srgbClr val="3B88A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1034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92125" y="2066925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1036" name="Picture 17" descr="ENU_Logo_be0f34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3507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63738"/>
            <a:ext cx="84486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21508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/>
          <p:nvPr userDrawn="1"/>
        </p:nvSpPr>
        <p:spPr>
          <a:xfrm rot="5400000">
            <a:off x="-7143" y="6273006"/>
            <a:ext cx="303212" cy="288925"/>
          </a:xfrm>
          <a:prstGeom prst="triangle">
            <a:avLst/>
          </a:prstGeom>
          <a:solidFill>
            <a:srgbClr val="81C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-7143" y="6580981"/>
            <a:ext cx="303212" cy="288925"/>
          </a:xfrm>
          <a:prstGeom prst="triangle">
            <a:avLst/>
          </a:prstGeom>
          <a:solidFill>
            <a:srgbClr val="4A8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flipV="1">
            <a:off x="609600" y="0"/>
            <a:ext cx="304800" cy="288925"/>
          </a:xfrm>
          <a:prstGeom prst="triangle">
            <a:avLst/>
          </a:prstGeom>
          <a:solidFill>
            <a:srgbClr val="81C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Isosceles Triangle 31"/>
          <p:cNvSpPr/>
          <p:nvPr userDrawn="1"/>
        </p:nvSpPr>
        <p:spPr bwMode="auto">
          <a:xfrm flipV="1">
            <a:off x="0" y="0"/>
            <a:ext cx="304800" cy="288925"/>
          </a:xfrm>
          <a:prstGeom prst="triangle">
            <a:avLst/>
          </a:prstGeom>
          <a:solidFill>
            <a:srgbClr val="4A8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" name="Isosceles Triangle 33"/>
          <p:cNvSpPr/>
          <p:nvPr userDrawn="1"/>
        </p:nvSpPr>
        <p:spPr bwMode="auto">
          <a:xfrm flipV="1">
            <a:off x="304800" y="0"/>
            <a:ext cx="304800" cy="288925"/>
          </a:xfrm>
          <a:prstGeom prst="triangle">
            <a:avLst/>
          </a:prstGeom>
          <a:solidFill>
            <a:srgbClr val="2647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Isosceles Triangle 35"/>
          <p:cNvSpPr/>
          <p:nvPr userDrawn="1"/>
        </p:nvSpPr>
        <p:spPr bwMode="auto">
          <a:xfrm>
            <a:off x="8228013" y="6569075"/>
            <a:ext cx="304800" cy="288925"/>
          </a:xfrm>
          <a:prstGeom prst="triangle">
            <a:avLst/>
          </a:prstGeom>
          <a:solidFill>
            <a:srgbClr val="4A8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" name="Isosceles Triangle 36"/>
          <p:cNvSpPr/>
          <p:nvPr userDrawn="1"/>
        </p:nvSpPr>
        <p:spPr bwMode="auto">
          <a:xfrm>
            <a:off x="8535988" y="6569075"/>
            <a:ext cx="301625" cy="288925"/>
          </a:xfrm>
          <a:prstGeom prst="triangle">
            <a:avLst/>
          </a:prstGeom>
          <a:solidFill>
            <a:srgbClr val="2647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Isosceles Triangle 37"/>
          <p:cNvSpPr/>
          <p:nvPr userDrawn="1"/>
        </p:nvSpPr>
        <p:spPr bwMode="auto">
          <a:xfrm>
            <a:off x="8840788" y="6569075"/>
            <a:ext cx="303212" cy="288925"/>
          </a:xfrm>
          <a:prstGeom prst="triangle">
            <a:avLst/>
          </a:prstGeom>
          <a:solidFill>
            <a:srgbClr val="A7C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3507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63738"/>
            <a:ext cx="84486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23556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/>
          <p:nvPr userDrawn="1"/>
        </p:nvSpPr>
        <p:spPr>
          <a:xfrm rot="5400000">
            <a:off x="-7143" y="6273006"/>
            <a:ext cx="303212" cy="288925"/>
          </a:xfrm>
          <a:prstGeom prst="triangle">
            <a:avLst/>
          </a:prstGeom>
          <a:solidFill>
            <a:srgbClr val="F37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-7143" y="6580981"/>
            <a:ext cx="303212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flipV="1">
            <a:off x="609600" y="0"/>
            <a:ext cx="304800" cy="288925"/>
          </a:xfrm>
          <a:prstGeom prst="triangle">
            <a:avLst/>
          </a:prstGeom>
          <a:solidFill>
            <a:srgbClr val="F37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Isosceles Triangle 31"/>
          <p:cNvSpPr/>
          <p:nvPr userDrawn="1"/>
        </p:nvSpPr>
        <p:spPr bwMode="auto">
          <a:xfrm flipV="1">
            <a:off x="0" y="0"/>
            <a:ext cx="304800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" name="Isosceles Triangle 33"/>
          <p:cNvSpPr/>
          <p:nvPr userDrawn="1"/>
        </p:nvSpPr>
        <p:spPr bwMode="auto">
          <a:xfrm flipV="1">
            <a:off x="304800" y="0"/>
            <a:ext cx="304800" cy="288925"/>
          </a:xfrm>
          <a:prstGeom prst="triangle">
            <a:avLst/>
          </a:prstGeom>
          <a:solidFill>
            <a:srgbClr val="6A2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Isosceles Triangle 35"/>
          <p:cNvSpPr/>
          <p:nvPr userDrawn="1"/>
        </p:nvSpPr>
        <p:spPr bwMode="auto">
          <a:xfrm>
            <a:off x="8228013" y="6569075"/>
            <a:ext cx="304800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" name="Isosceles Triangle 36"/>
          <p:cNvSpPr/>
          <p:nvPr userDrawn="1"/>
        </p:nvSpPr>
        <p:spPr bwMode="auto">
          <a:xfrm>
            <a:off x="8535988" y="6569075"/>
            <a:ext cx="301625" cy="288925"/>
          </a:xfrm>
          <a:prstGeom prst="triangle">
            <a:avLst/>
          </a:prstGeom>
          <a:solidFill>
            <a:srgbClr val="6A2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Isosceles Triangle 37"/>
          <p:cNvSpPr/>
          <p:nvPr userDrawn="1"/>
        </p:nvSpPr>
        <p:spPr bwMode="auto">
          <a:xfrm>
            <a:off x="8840788" y="6569075"/>
            <a:ext cx="303212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Isosceles Triangle 338"/>
          <p:cNvSpPr/>
          <p:nvPr userDrawn="1"/>
        </p:nvSpPr>
        <p:spPr>
          <a:xfrm>
            <a:off x="-2901950" y="-1463675"/>
            <a:ext cx="8693150" cy="8347075"/>
          </a:xfrm>
          <a:prstGeom prst="triangle">
            <a:avLst/>
          </a:prstGeom>
          <a:solidFill>
            <a:srgbClr val="26471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92125" y="2066925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14" name="Isosceles Triangle 213"/>
          <p:cNvSpPr/>
          <p:nvPr userDrawn="1"/>
        </p:nvSpPr>
        <p:spPr>
          <a:xfrm>
            <a:off x="-998538" y="385763"/>
            <a:ext cx="2921001" cy="2782887"/>
          </a:xfrm>
          <a:prstGeom prst="triangle">
            <a:avLst/>
          </a:prstGeom>
          <a:solidFill>
            <a:srgbClr val="A7CD28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222" name="Isosceles Triangle 221"/>
          <p:cNvSpPr/>
          <p:nvPr userDrawn="1"/>
        </p:nvSpPr>
        <p:spPr>
          <a:xfrm>
            <a:off x="-2947988" y="4102100"/>
            <a:ext cx="2921000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23" name="Isosceles Triangle 222"/>
          <p:cNvSpPr/>
          <p:nvPr userDrawn="1"/>
        </p:nvSpPr>
        <p:spPr>
          <a:xfrm>
            <a:off x="-1973263" y="2243138"/>
            <a:ext cx="2921001" cy="2782887"/>
          </a:xfrm>
          <a:prstGeom prst="triangle">
            <a:avLst/>
          </a:prstGeom>
          <a:solidFill>
            <a:srgbClr val="A7CD28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0" name="Isosceles Triangle 339"/>
          <p:cNvSpPr/>
          <p:nvPr userDrawn="1"/>
        </p:nvSpPr>
        <p:spPr>
          <a:xfrm>
            <a:off x="-998538" y="4102100"/>
            <a:ext cx="2921001" cy="2781300"/>
          </a:xfrm>
          <a:prstGeom prst="triangle">
            <a:avLst/>
          </a:prstGeom>
          <a:solidFill>
            <a:srgbClr val="81C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1" name="Isosceles Triangle 340"/>
          <p:cNvSpPr/>
          <p:nvPr userDrawn="1"/>
        </p:nvSpPr>
        <p:spPr>
          <a:xfrm>
            <a:off x="950913" y="4102100"/>
            <a:ext cx="2921000" cy="2781300"/>
          </a:xfrm>
          <a:prstGeom prst="triangle">
            <a:avLst/>
          </a:prstGeom>
          <a:solidFill>
            <a:srgbClr val="26471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2" name="Isosceles Triangle 341"/>
          <p:cNvSpPr/>
          <p:nvPr userDrawn="1"/>
        </p:nvSpPr>
        <p:spPr>
          <a:xfrm>
            <a:off x="1925638" y="2243138"/>
            <a:ext cx="2921000" cy="2782887"/>
          </a:xfrm>
          <a:prstGeom prst="triangle">
            <a:avLst/>
          </a:prstGeom>
          <a:solidFill>
            <a:srgbClr val="81C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3" name="Isosceles Triangle 342"/>
          <p:cNvSpPr/>
          <p:nvPr userDrawn="1"/>
        </p:nvSpPr>
        <p:spPr>
          <a:xfrm>
            <a:off x="-23813" y="2243138"/>
            <a:ext cx="2921001" cy="2782887"/>
          </a:xfrm>
          <a:prstGeom prst="triangle">
            <a:avLst/>
          </a:prstGeom>
          <a:solidFill>
            <a:srgbClr val="4A812C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3084" name="Picture 17" descr="ENU_Logo_be0f34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Isosceles Triangle 338"/>
          <p:cNvSpPr/>
          <p:nvPr userDrawn="1"/>
        </p:nvSpPr>
        <p:spPr>
          <a:xfrm>
            <a:off x="-2901950" y="-1463675"/>
            <a:ext cx="8693150" cy="8347075"/>
          </a:xfrm>
          <a:prstGeom prst="triangle">
            <a:avLst/>
          </a:prstGeom>
          <a:solidFill>
            <a:srgbClr val="6A2100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92125" y="2066925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14" name="Isosceles Triangle 213"/>
          <p:cNvSpPr/>
          <p:nvPr userDrawn="1"/>
        </p:nvSpPr>
        <p:spPr>
          <a:xfrm>
            <a:off x="-998538" y="385763"/>
            <a:ext cx="2921001" cy="2782887"/>
          </a:xfrm>
          <a:prstGeom prst="triangle">
            <a:avLst/>
          </a:prstGeom>
          <a:solidFill>
            <a:srgbClr val="D54A19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222" name="Isosceles Triangle 221"/>
          <p:cNvSpPr/>
          <p:nvPr userDrawn="1"/>
        </p:nvSpPr>
        <p:spPr>
          <a:xfrm>
            <a:off x="-2947988" y="4102100"/>
            <a:ext cx="2921000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23" name="Isosceles Triangle 222"/>
          <p:cNvSpPr/>
          <p:nvPr userDrawn="1"/>
        </p:nvSpPr>
        <p:spPr>
          <a:xfrm>
            <a:off x="-1973263" y="2243138"/>
            <a:ext cx="2921001" cy="2782887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0" name="Isosceles Triangle 339"/>
          <p:cNvSpPr/>
          <p:nvPr userDrawn="1"/>
        </p:nvSpPr>
        <p:spPr>
          <a:xfrm>
            <a:off x="-998538" y="4102100"/>
            <a:ext cx="2921001" cy="2781300"/>
          </a:xfrm>
          <a:prstGeom prst="triangle">
            <a:avLst/>
          </a:prstGeom>
          <a:solidFill>
            <a:srgbClr val="D54A19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1" name="Isosceles Triangle 340"/>
          <p:cNvSpPr/>
          <p:nvPr userDrawn="1"/>
        </p:nvSpPr>
        <p:spPr>
          <a:xfrm>
            <a:off x="950913" y="4102100"/>
            <a:ext cx="2921000" cy="2781300"/>
          </a:xfrm>
          <a:prstGeom prst="triangle">
            <a:avLst/>
          </a:prstGeom>
          <a:solidFill>
            <a:srgbClr val="EF613F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2" name="Isosceles Triangle 341"/>
          <p:cNvSpPr/>
          <p:nvPr userDrawn="1"/>
        </p:nvSpPr>
        <p:spPr>
          <a:xfrm>
            <a:off x="1925638" y="2243138"/>
            <a:ext cx="2921000" cy="2782887"/>
          </a:xfrm>
          <a:prstGeom prst="triangle">
            <a:avLst/>
          </a:prstGeom>
          <a:solidFill>
            <a:srgbClr val="D54A19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3" name="Isosceles Triangle 342"/>
          <p:cNvSpPr/>
          <p:nvPr userDrawn="1"/>
        </p:nvSpPr>
        <p:spPr>
          <a:xfrm>
            <a:off x="-23813" y="2243138"/>
            <a:ext cx="2921001" cy="2782887"/>
          </a:xfrm>
          <a:prstGeom prst="triangle">
            <a:avLst/>
          </a:prstGeom>
          <a:solidFill>
            <a:srgbClr val="EF613F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5132" name="Picture 17" descr="ENU_Logo_be0f34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500063" y="2032000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42" name="Isosceles Triangle 341"/>
          <p:cNvSpPr/>
          <p:nvPr userDrawn="1"/>
        </p:nvSpPr>
        <p:spPr>
          <a:xfrm>
            <a:off x="949325" y="4160838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7173" name="Picture 17" descr="ENU_Logo_be0f34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" name="Isosceles Triangle 341"/>
          <p:cNvSpPr/>
          <p:nvPr userDrawn="1"/>
        </p:nvSpPr>
        <p:spPr>
          <a:xfrm>
            <a:off x="2836863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59" name="Isosceles Triangle 341"/>
          <p:cNvSpPr/>
          <p:nvPr userDrawn="1"/>
        </p:nvSpPr>
        <p:spPr>
          <a:xfrm>
            <a:off x="3779838" y="4160838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0" name="Isosceles Triangle 341"/>
          <p:cNvSpPr/>
          <p:nvPr userDrawn="1"/>
        </p:nvSpPr>
        <p:spPr>
          <a:xfrm>
            <a:off x="472440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1C0E3"/>
              </a:solidFill>
            </a:endParaRPr>
          </a:p>
        </p:txBody>
      </p:sp>
      <p:sp>
        <p:nvSpPr>
          <p:cNvPr id="361" name="Isosceles Triangle 341"/>
          <p:cNvSpPr/>
          <p:nvPr userDrawn="1"/>
        </p:nvSpPr>
        <p:spPr>
          <a:xfrm>
            <a:off x="5667375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3" name="Isosceles Triangle 341"/>
          <p:cNvSpPr/>
          <p:nvPr userDrawn="1"/>
        </p:nvSpPr>
        <p:spPr>
          <a:xfrm>
            <a:off x="3308350" y="3262313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4" name="Isosceles Triangle 341"/>
          <p:cNvSpPr/>
          <p:nvPr userDrawn="1"/>
        </p:nvSpPr>
        <p:spPr>
          <a:xfrm>
            <a:off x="3779838" y="2362200"/>
            <a:ext cx="944562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5" name="Isosceles Triangle 341"/>
          <p:cNvSpPr/>
          <p:nvPr userDrawn="1"/>
        </p:nvSpPr>
        <p:spPr>
          <a:xfrm>
            <a:off x="4724400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6" name="Isosceles Triangle 341"/>
          <p:cNvSpPr/>
          <p:nvPr userDrawn="1"/>
        </p:nvSpPr>
        <p:spPr>
          <a:xfrm>
            <a:off x="2365375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7" name="Isosceles Triangle 341"/>
          <p:cNvSpPr/>
          <p:nvPr userDrawn="1"/>
        </p:nvSpPr>
        <p:spPr>
          <a:xfrm>
            <a:off x="2836863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8" name="Isosceles Triangle 341"/>
          <p:cNvSpPr/>
          <p:nvPr userDrawn="1"/>
        </p:nvSpPr>
        <p:spPr>
          <a:xfrm>
            <a:off x="1893888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9" name="Isosceles Triangle 341"/>
          <p:cNvSpPr/>
          <p:nvPr userDrawn="1"/>
        </p:nvSpPr>
        <p:spPr>
          <a:xfrm>
            <a:off x="14351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1" name="Isosceles Triangle 341"/>
          <p:cNvSpPr/>
          <p:nvPr userDrawn="1"/>
        </p:nvSpPr>
        <p:spPr>
          <a:xfrm>
            <a:off x="6350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2" name="Isosceles Triangle 341"/>
          <p:cNvSpPr/>
          <p:nvPr userDrawn="1"/>
        </p:nvSpPr>
        <p:spPr>
          <a:xfrm>
            <a:off x="-4445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3" name="Isosceles Triangle 341"/>
          <p:cNvSpPr/>
          <p:nvPr userDrawn="1"/>
        </p:nvSpPr>
        <p:spPr>
          <a:xfrm>
            <a:off x="635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4" name="Isosceles Triangle 341"/>
          <p:cNvSpPr/>
          <p:nvPr userDrawn="1"/>
        </p:nvSpPr>
        <p:spPr>
          <a:xfrm>
            <a:off x="4252913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5" name="Isosceles Triangle 341"/>
          <p:cNvSpPr/>
          <p:nvPr userDrawn="1"/>
        </p:nvSpPr>
        <p:spPr>
          <a:xfrm>
            <a:off x="2365375" y="3262313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8" name="Isosceles Triangle 341"/>
          <p:cNvSpPr/>
          <p:nvPr userDrawn="1"/>
        </p:nvSpPr>
        <p:spPr>
          <a:xfrm>
            <a:off x="3308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9" name="Isosceles Triangle 341"/>
          <p:cNvSpPr/>
          <p:nvPr userDrawn="1"/>
        </p:nvSpPr>
        <p:spPr>
          <a:xfrm>
            <a:off x="6138863" y="3262313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0" name="Isosceles Triangle 341"/>
          <p:cNvSpPr/>
          <p:nvPr userDrawn="1"/>
        </p:nvSpPr>
        <p:spPr>
          <a:xfrm>
            <a:off x="7083425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1" name="Isosceles Triangle 341"/>
          <p:cNvSpPr/>
          <p:nvPr userDrawn="1"/>
        </p:nvSpPr>
        <p:spPr>
          <a:xfrm>
            <a:off x="6610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500063" y="2032000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42" name="Isosceles Triangle 341"/>
          <p:cNvSpPr/>
          <p:nvPr userDrawn="1"/>
        </p:nvSpPr>
        <p:spPr>
          <a:xfrm>
            <a:off x="949325" y="4160838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9221" name="Picture 17" descr="ENU_Logo_be0f34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" name="Isosceles Triangle 341"/>
          <p:cNvSpPr/>
          <p:nvPr userDrawn="1"/>
        </p:nvSpPr>
        <p:spPr>
          <a:xfrm>
            <a:off x="2836863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59" name="Isosceles Triangle 341"/>
          <p:cNvSpPr/>
          <p:nvPr userDrawn="1"/>
        </p:nvSpPr>
        <p:spPr>
          <a:xfrm>
            <a:off x="3779838" y="4160838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0" name="Isosceles Triangle 341"/>
          <p:cNvSpPr/>
          <p:nvPr userDrawn="1"/>
        </p:nvSpPr>
        <p:spPr>
          <a:xfrm>
            <a:off x="472440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1C0E3"/>
              </a:solidFill>
            </a:endParaRPr>
          </a:p>
        </p:txBody>
      </p:sp>
      <p:sp>
        <p:nvSpPr>
          <p:cNvPr id="361" name="Isosceles Triangle 341"/>
          <p:cNvSpPr/>
          <p:nvPr userDrawn="1"/>
        </p:nvSpPr>
        <p:spPr>
          <a:xfrm>
            <a:off x="5667375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3" name="Isosceles Triangle 341"/>
          <p:cNvSpPr/>
          <p:nvPr userDrawn="1"/>
        </p:nvSpPr>
        <p:spPr>
          <a:xfrm>
            <a:off x="3308350" y="3262313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4" name="Isosceles Triangle 341"/>
          <p:cNvSpPr/>
          <p:nvPr userDrawn="1"/>
        </p:nvSpPr>
        <p:spPr>
          <a:xfrm>
            <a:off x="3779838" y="2362200"/>
            <a:ext cx="944562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5" name="Isosceles Triangle 341"/>
          <p:cNvSpPr/>
          <p:nvPr userDrawn="1"/>
        </p:nvSpPr>
        <p:spPr>
          <a:xfrm>
            <a:off x="4724400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6" name="Isosceles Triangle 341"/>
          <p:cNvSpPr/>
          <p:nvPr userDrawn="1"/>
        </p:nvSpPr>
        <p:spPr>
          <a:xfrm>
            <a:off x="2365375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7" name="Isosceles Triangle 341"/>
          <p:cNvSpPr/>
          <p:nvPr userDrawn="1"/>
        </p:nvSpPr>
        <p:spPr>
          <a:xfrm>
            <a:off x="2836863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8" name="Isosceles Triangle 341"/>
          <p:cNvSpPr/>
          <p:nvPr userDrawn="1"/>
        </p:nvSpPr>
        <p:spPr>
          <a:xfrm>
            <a:off x="1893888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9" name="Isosceles Triangle 341"/>
          <p:cNvSpPr/>
          <p:nvPr userDrawn="1"/>
        </p:nvSpPr>
        <p:spPr>
          <a:xfrm>
            <a:off x="14351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1" name="Isosceles Triangle 341"/>
          <p:cNvSpPr/>
          <p:nvPr userDrawn="1"/>
        </p:nvSpPr>
        <p:spPr>
          <a:xfrm>
            <a:off x="6350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2" name="Isosceles Triangle 341"/>
          <p:cNvSpPr/>
          <p:nvPr userDrawn="1"/>
        </p:nvSpPr>
        <p:spPr>
          <a:xfrm>
            <a:off x="-4445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3" name="Isosceles Triangle 341"/>
          <p:cNvSpPr/>
          <p:nvPr userDrawn="1"/>
        </p:nvSpPr>
        <p:spPr>
          <a:xfrm>
            <a:off x="635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4" name="Isosceles Triangle 341"/>
          <p:cNvSpPr/>
          <p:nvPr userDrawn="1"/>
        </p:nvSpPr>
        <p:spPr>
          <a:xfrm>
            <a:off x="4252913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5" name="Isosceles Triangle 341"/>
          <p:cNvSpPr/>
          <p:nvPr userDrawn="1"/>
        </p:nvSpPr>
        <p:spPr>
          <a:xfrm>
            <a:off x="2365375" y="3262313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8" name="Isosceles Triangle 341"/>
          <p:cNvSpPr/>
          <p:nvPr userDrawn="1"/>
        </p:nvSpPr>
        <p:spPr>
          <a:xfrm>
            <a:off x="3308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9" name="Isosceles Triangle 341"/>
          <p:cNvSpPr/>
          <p:nvPr userDrawn="1"/>
        </p:nvSpPr>
        <p:spPr>
          <a:xfrm>
            <a:off x="6138863" y="3262313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0" name="Isosceles Triangle 341"/>
          <p:cNvSpPr/>
          <p:nvPr userDrawn="1"/>
        </p:nvSpPr>
        <p:spPr>
          <a:xfrm>
            <a:off x="7083425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1" name="Isosceles Triangle 341"/>
          <p:cNvSpPr/>
          <p:nvPr userDrawn="1"/>
        </p:nvSpPr>
        <p:spPr>
          <a:xfrm>
            <a:off x="6610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338138" y="1116013"/>
            <a:ext cx="84486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347663" y="354013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93" name="Isosceles Triangle 392"/>
          <p:cNvSpPr/>
          <p:nvPr userDrawn="1"/>
        </p:nvSpPr>
        <p:spPr>
          <a:xfrm>
            <a:off x="5816600" y="6254750"/>
            <a:ext cx="311150" cy="295275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4" name="Isosceles Triangle 393"/>
          <p:cNvSpPr/>
          <p:nvPr userDrawn="1"/>
        </p:nvSpPr>
        <p:spPr>
          <a:xfrm>
            <a:off x="5661025" y="6550025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5" name="Isosceles Triangle 394"/>
          <p:cNvSpPr/>
          <p:nvPr userDrawn="1"/>
        </p:nvSpPr>
        <p:spPr>
          <a:xfrm>
            <a:off x="5972175" y="6553200"/>
            <a:ext cx="314325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09" name="Isosceles Triangle 408"/>
          <p:cNvSpPr/>
          <p:nvPr userDrawn="1"/>
        </p:nvSpPr>
        <p:spPr>
          <a:xfrm>
            <a:off x="946150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0" name="Isosceles Triangle 409"/>
          <p:cNvSpPr/>
          <p:nvPr userDrawn="1"/>
        </p:nvSpPr>
        <p:spPr>
          <a:xfrm>
            <a:off x="1104900" y="6249988"/>
            <a:ext cx="309563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1" name="Isosceles Triangle 410"/>
          <p:cNvSpPr/>
          <p:nvPr userDrawn="1"/>
        </p:nvSpPr>
        <p:spPr>
          <a:xfrm>
            <a:off x="1260475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2" name="Isosceles Triangle 411"/>
          <p:cNvSpPr/>
          <p:nvPr userDrawn="1"/>
        </p:nvSpPr>
        <p:spPr>
          <a:xfrm>
            <a:off x="946150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3" name="Isosceles Triangle 412"/>
          <p:cNvSpPr/>
          <p:nvPr userDrawn="1"/>
        </p:nvSpPr>
        <p:spPr>
          <a:xfrm>
            <a:off x="1574800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4" name="Isosceles Triangle 413"/>
          <p:cNvSpPr/>
          <p:nvPr userDrawn="1"/>
        </p:nvSpPr>
        <p:spPr>
          <a:xfrm>
            <a:off x="1260475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5" name="Isosceles Triangle 414"/>
          <p:cNvSpPr/>
          <p:nvPr userDrawn="1"/>
        </p:nvSpPr>
        <p:spPr>
          <a:xfrm>
            <a:off x="1419225" y="6249988"/>
            <a:ext cx="309563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6" name="Isosceles Triangle 415"/>
          <p:cNvSpPr/>
          <p:nvPr userDrawn="1"/>
        </p:nvSpPr>
        <p:spPr>
          <a:xfrm>
            <a:off x="1574800" y="6550025"/>
            <a:ext cx="312738" cy="296863"/>
          </a:xfrm>
          <a:prstGeom prst="triangle">
            <a:avLst/>
          </a:prstGeom>
          <a:solidFill>
            <a:srgbClr val="D3122E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7" name="Isosceles Triangle 416"/>
          <p:cNvSpPr/>
          <p:nvPr userDrawn="1"/>
        </p:nvSpPr>
        <p:spPr>
          <a:xfrm>
            <a:off x="3175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8" name="Isosceles Triangle 417"/>
          <p:cNvSpPr/>
          <p:nvPr userDrawn="1"/>
        </p:nvSpPr>
        <p:spPr>
          <a:xfrm>
            <a:off x="160338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9" name="Isosceles Triangle 418"/>
          <p:cNvSpPr/>
          <p:nvPr userDrawn="1"/>
        </p:nvSpPr>
        <p:spPr>
          <a:xfrm>
            <a:off x="317500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0" name="Isosceles Triangle 419"/>
          <p:cNvSpPr/>
          <p:nvPr userDrawn="1"/>
        </p:nvSpPr>
        <p:spPr>
          <a:xfrm>
            <a:off x="3175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1" name="Isosceles Triangle 420"/>
          <p:cNvSpPr/>
          <p:nvPr userDrawn="1"/>
        </p:nvSpPr>
        <p:spPr>
          <a:xfrm>
            <a:off x="63182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2" name="Isosceles Triangle 421"/>
          <p:cNvSpPr/>
          <p:nvPr userDrawn="1"/>
        </p:nvSpPr>
        <p:spPr>
          <a:xfrm>
            <a:off x="317500" y="6556375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3" name="Isosceles Triangle 422"/>
          <p:cNvSpPr/>
          <p:nvPr userDrawn="1"/>
        </p:nvSpPr>
        <p:spPr>
          <a:xfrm>
            <a:off x="474663" y="6249988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4" name="Isosceles Triangle 423"/>
          <p:cNvSpPr/>
          <p:nvPr userDrawn="1"/>
        </p:nvSpPr>
        <p:spPr>
          <a:xfrm>
            <a:off x="630238" y="6550025"/>
            <a:ext cx="314325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5" name="Isosceles Triangle 424"/>
          <p:cNvSpPr/>
          <p:nvPr userDrawn="1"/>
        </p:nvSpPr>
        <p:spPr>
          <a:xfrm>
            <a:off x="788988" y="6254750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6" name="Isosceles Triangle 425"/>
          <p:cNvSpPr/>
          <p:nvPr userDrawn="1"/>
        </p:nvSpPr>
        <p:spPr>
          <a:xfrm>
            <a:off x="-153988" y="6249988"/>
            <a:ext cx="311151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7" name="Isosceles Triangle 426"/>
          <p:cNvSpPr/>
          <p:nvPr userDrawn="1"/>
        </p:nvSpPr>
        <p:spPr>
          <a:xfrm>
            <a:off x="1733550" y="6254750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8" name="Isosceles Triangle 427"/>
          <p:cNvSpPr/>
          <p:nvPr userDrawn="1"/>
        </p:nvSpPr>
        <p:spPr>
          <a:xfrm>
            <a:off x="188912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2" name="Isosceles Triangle 431"/>
          <p:cNvSpPr/>
          <p:nvPr userDrawn="1"/>
        </p:nvSpPr>
        <p:spPr>
          <a:xfrm>
            <a:off x="2833688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3" name="Isosceles Triangle 432"/>
          <p:cNvSpPr/>
          <p:nvPr userDrawn="1"/>
        </p:nvSpPr>
        <p:spPr>
          <a:xfrm>
            <a:off x="2990850" y="6254750"/>
            <a:ext cx="311150" cy="298450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4" name="Isosceles Triangle 433"/>
          <p:cNvSpPr/>
          <p:nvPr userDrawn="1"/>
        </p:nvSpPr>
        <p:spPr>
          <a:xfrm>
            <a:off x="3146425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5" name="Isosceles Triangle 434"/>
          <p:cNvSpPr/>
          <p:nvPr userDrawn="1"/>
        </p:nvSpPr>
        <p:spPr>
          <a:xfrm>
            <a:off x="2832100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6" name="Isosceles Triangle 435"/>
          <p:cNvSpPr/>
          <p:nvPr userDrawn="1"/>
        </p:nvSpPr>
        <p:spPr>
          <a:xfrm>
            <a:off x="3460750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7" name="Isosceles Triangle 436"/>
          <p:cNvSpPr/>
          <p:nvPr userDrawn="1"/>
        </p:nvSpPr>
        <p:spPr>
          <a:xfrm>
            <a:off x="3148013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8" name="Isosceles Triangle 437"/>
          <p:cNvSpPr/>
          <p:nvPr userDrawn="1"/>
        </p:nvSpPr>
        <p:spPr>
          <a:xfrm>
            <a:off x="3305175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9" name="Isosceles Triangle 438"/>
          <p:cNvSpPr/>
          <p:nvPr userDrawn="1"/>
        </p:nvSpPr>
        <p:spPr>
          <a:xfrm>
            <a:off x="3460750" y="6556375"/>
            <a:ext cx="314325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0" name="Isosceles Triangle 439"/>
          <p:cNvSpPr/>
          <p:nvPr userDrawn="1"/>
        </p:nvSpPr>
        <p:spPr>
          <a:xfrm>
            <a:off x="1890713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1" name="Isosceles Triangle 440"/>
          <p:cNvSpPr/>
          <p:nvPr userDrawn="1"/>
        </p:nvSpPr>
        <p:spPr>
          <a:xfrm>
            <a:off x="2047875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2" name="Isosceles Triangle 441"/>
          <p:cNvSpPr/>
          <p:nvPr userDrawn="1"/>
        </p:nvSpPr>
        <p:spPr>
          <a:xfrm>
            <a:off x="2203450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3" name="Isosceles Triangle 442"/>
          <p:cNvSpPr/>
          <p:nvPr userDrawn="1"/>
        </p:nvSpPr>
        <p:spPr>
          <a:xfrm>
            <a:off x="251777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4" name="Isosceles Triangle 443"/>
          <p:cNvSpPr/>
          <p:nvPr userDrawn="1"/>
        </p:nvSpPr>
        <p:spPr>
          <a:xfrm>
            <a:off x="2203450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5" name="Isosceles Triangle 444"/>
          <p:cNvSpPr/>
          <p:nvPr userDrawn="1"/>
        </p:nvSpPr>
        <p:spPr>
          <a:xfrm>
            <a:off x="2362200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6" name="Isosceles Triangle 445"/>
          <p:cNvSpPr/>
          <p:nvPr userDrawn="1"/>
        </p:nvSpPr>
        <p:spPr>
          <a:xfrm>
            <a:off x="2517775" y="6550025"/>
            <a:ext cx="312738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7" name="Isosceles Triangle 446"/>
          <p:cNvSpPr/>
          <p:nvPr userDrawn="1"/>
        </p:nvSpPr>
        <p:spPr>
          <a:xfrm>
            <a:off x="2676525" y="6254750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8" name="Isosceles Triangle 447"/>
          <p:cNvSpPr/>
          <p:nvPr userDrawn="1"/>
        </p:nvSpPr>
        <p:spPr>
          <a:xfrm>
            <a:off x="4721225" y="6556375"/>
            <a:ext cx="311150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9" name="Isosceles Triangle 448"/>
          <p:cNvSpPr/>
          <p:nvPr userDrawn="1"/>
        </p:nvSpPr>
        <p:spPr>
          <a:xfrm>
            <a:off x="4876800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0" name="Isosceles Triangle 449"/>
          <p:cNvSpPr/>
          <p:nvPr userDrawn="1"/>
        </p:nvSpPr>
        <p:spPr>
          <a:xfrm>
            <a:off x="5032375" y="5959475"/>
            <a:ext cx="311150" cy="295275"/>
          </a:xfrm>
          <a:prstGeom prst="triangle">
            <a:avLst/>
          </a:prstGeom>
          <a:solidFill>
            <a:srgbClr val="D3122E">
              <a:alpha val="1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1" name="Isosceles Triangle 450"/>
          <p:cNvSpPr/>
          <p:nvPr userDrawn="1"/>
        </p:nvSpPr>
        <p:spPr>
          <a:xfrm>
            <a:off x="4718050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2" name="Isosceles Triangle 451"/>
          <p:cNvSpPr/>
          <p:nvPr userDrawn="1"/>
        </p:nvSpPr>
        <p:spPr>
          <a:xfrm>
            <a:off x="5346700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3" name="Isosceles Triangle 452"/>
          <p:cNvSpPr/>
          <p:nvPr userDrawn="1"/>
        </p:nvSpPr>
        <p:spPr>
          <a:xfrm>
            <a:off x="5033963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4" name="Isosceles Triangle 453"/>
          <p:cNvSpPr/>
          <p:nvPr userDrawn="1"/>
        </p:nvSpPr>
        <p:spPr>
          <a:xfrm>
            <a:off x="5191125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5" name="Isosceles Triangle 454"/>
          <p:cNvSpPr/>
          <p:nvPr userDrawn="1"/>
        </p:nvSpPr>
        <p:spPr>
          <a:xfrm>
            <a:off x="5348288" y="6556375"/>
            <a:ext cx="312737" cy="295275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6" name="Isosceles Triangle 455"/>
          <p:cNvSpPr/>
          <p:nvPr userDrawn="1"/>
        </p:nvSpPr>
        <p:spPr>
          <a:xfrm>
            <a:off x="3776663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7" name="Isosceles Triangle 456"/>
          <p:cNvSpPr/>
          <p:nvPr userDrawn="1"/>
        </p:nvSpPr>
        <p:spPr>
          <a:xfrm>
            <a:off x="3933825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8" name="Isosceles Triangle 457"/>
          <p:cNvSpPr/>
          <p:nvPr userDrawn="1"/>
        </p:nvSpPr>
        <p:spPr>
          <a:xfrm>
            <a:off x="4089400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9" name="Isosceles Triangle 458"/>
          <p:cNvSpPr/>
          <p:nvPr userDrawn="1"/>
        </p:nvSpPr>
        <p:spPr>
          <a:xfrm>
            <a:off x="3775075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0" name="Isosceles Triangle 459"/>
          <p:cNvSpPr/>
          <p:nvPr userDrawn="1"/>
        </p:nvSpPr>
        <p:spPr>
          <a:xfrm>
            <a:off x="440372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1" name="Isosceles Triangle 460"/>
          <p:cNvSpPr/>
          <p:nvPr userDrawn="1"/>
        </p:nvSpPr>
        <p:spPr>
          <a:xfrm>
            <a:off x="4090988" y="6556375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2" name="Isosceles Triangle 461"/>
          <p:cNvSpPr/>
          <p:nvPr userDrawn="1"/>
        </p:nvSpPr>
        <p:spPr>
          <a:xfrm>
            <a:off x="4248150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3" name="Isosceles Triangle 462"/>
          <p:cNvSpPr/>
          <p:nvPr userDrawn="1"/>
        </p:nvSpPr>
        <p:spPr>
          <a:xfrm>
            <a:off x="4405313" y="6550025"/>
            <a:ext cx="312737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4" name="Isosceles Triangle 463"/>
          <p:cNvSpPr/>
          <p:nvPr userDrawn="1"/>
        </p:nvSpPr>
        <p:spPr>
          <a:xfrm>
            <a:off x="4562475" y="6254750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5" name="Isosceles Triangle 464"/>
          <p:cNvSpPr/>
          <p:nvPr userDrawn="1"/>
        </p:nvSpPr>
        <p:spPr>
          <a:xfrm>
            <a:off x="3619500" y="6249988"/>
            <a:ext cx="311150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6" name="Isosceles Triangle 465"/>
          <p:cNvSpPr/>
          <p:nvPr userDrawn="1"/>
        </p:nvSpPr>
        <p:spPr>
          <a:xfrm>
            <a:off x="5505450" y="6254750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7" name="Isosceles Triangle 466"/>
          <p:cNvSpPr/>
          <p:nvPr userDrawn="1"/>
        </p:nvSpPr>
        <p:spPr>
          <a:xfrm>
            <a:off x="5661025" y="5959475"/>
            <a:ext cx="311150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3375" name="Picture 17" descr="ENU_Logo_be0f34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35688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338138" y="1116013"/>
            <a:ext cx="84486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347663" y="354013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93" name="Isosceles Triangle 392"/>
          <p:cNvSpPr/>
          <p:nvPr userDrawn="1"/>
        </p:nvSpPr>
        <p:spPr>
          <a:xfrm>
            <a:off x="5816600" y="6254750"/>
            <a:ext cx="311150" cy="295275"/>
          </a:xfrm>
          <a:prstGeom prst="triangle">
            <a:avLst/>
          </a:prstGeom>
          <a:solidFill>
            <a:srgbClr val="A7CD28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4" name="Isosceles Triangle 393"/>
          <p:cNvSpPr/>
          <p:nvPr userDrawn="1"/>
        </p:nvSpPr>
        <p:spPr>
          <a:xfrm>
            <a:off x="5661025" y="6550025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5" name="Isosceles Triangle 394"/>
          <p:cNvSpPr/>
          <p:nvPr userDrawn="1"/>
        </p:nvSpPr>
        <p:spPr>
          <a:xfrm>
            <a:off x="5972175" y="6553200"/>
            <a:ext cx="314325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09" name="Isosceles Triangle 408"/>
          <p:cNvSpPr/>
          <p:nvPr userDrawn="1"/>
        </p:nvSpPr>
        <p:spPr>
          <a:xfrm>
            <a:off x="946150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0" name="Isosceles Triangle 409"/>
          <p:cNvSpPr/>
          <p:nvPr userDrawn="1"/>
        </p:nvSpPr>
        <p:spPr>
          <a:xfrm>
            <a:off x="1104900" y="6249988"/>
            <a:ext cx="309563" cy="298450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1" name="Isosceles Triangle 410"/>
          <p:cNvSpPr/>
          <p:nvPr userDrawn="1"/>
        </p:nvSpPr>
        <p:spPr>
          <a:xfrm>
            <a:off x="1260475" y="5959475"/>
            <a:ext cx="311150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2" name="Isosceles Triangle 411"/>
          <p:cNvSpPr/>
          <p:nvPr userDrawn="1"/>
        </p:nvSpPr>
        <p:spPr>
          <a:xfrm>
            <a:off x="946150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3" name="Isosceles Triangle 412"/>
          <p:cNvSpPr/>
          <p:nvPr userDrawn="1"/>
        </p:nvSpPr>
        <p:spPr>
          <a:xfrm>
            <a:off x="1574800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4" name="Isosceles Triangle 413"/>
          <p:cNvSpPr/>
          <p:nvPr userDrawn="1"/>
        </p:nvSpPr>
        <p:spPr>
          <a:xfrm>
            <a:off x="1260475" y="65500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5" name="Isosceles Triangle 414"/>
          <p:cNvSpPr/>
          <p:nvPr userDrawn="1"/>
        </p:nvSpPr>
        <p:spPr>
          <a:xfrm>
            <a:off x="1419225" y="6249988"/>
            <a:ext cx="309563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6" name="Isosceles Triangle 415"/>
          <p:cNvSpPr/>
          <p:nvPr userDrawn="1"/>
        </p:nvSpPr>
        <p:spPr>
          <a:xfrm>
            <a:off x="1574800" y="6550025"/>
            <a:ext cx="312738" cy="296863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7" name="Isosceles Triangle 416"/>
          <p:cNvSpPr/>
          <p:nvPr userDrawn="1"/>
        </p:nvSpPr>
        <p:spPr>
          <a:xfrm>
            <a:off x="3175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8" name="Isosceles Triangle 417"/>
          <p:cNvSpPr/>
          <p:nvPr userDrawn="1"/>
        </p:nvSpPr>
        <p:spPr>
          <a:xfrm>
            <a:off x="160338" y="6249988"/>
            <a:ext cx="311150" cy="298450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9" name="Isosceles Triangle 418"/>
          <p:cNvSpPr/>
          <p:nvPr userDrawn="1"/>
        </p:nvSpPr>
        <p:spPr>
          <a:xfrm>
            <a:off x="317500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0" name="Isosceles Triangle 419"/>
          <p:cNvSpPr/>
          <p:nvPr userDrawn="1"/>
        </p:nvSpPr>
        <p:spPr>
          <a:xfrm>
            <a:off x="3175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1" name="Isosceles Triangle 420"/>
          <p:cNvSpPr/>
          <p:nvPr userDrawn="1"/>
        </p:nvSpPr>
        <p:spPr>
          <a:xfrm>
            <a:off x="635000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2" name="Isosceles Triangle 421"/>
          <p:cNvSpPr/>
          <p:nvPr userDrawn="1"/>
        </p:nvSpPr>
        <p:spPr>
          <a:xfrm>
            <a:off x="317500" y="6556375"/>
            <a:ext cx="311150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3" name="Isosceles Triangle 422"/>
          <p:cNvSpPr/>
          <p:nvPr userDrawn="1"/>
        </p:nvSpPr>
        <p:spPr>
          <a:xfrm>
            <a:off x="474663" y="6249988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4" name="Isosceles Triangle 423"/>
          <p:cNvSpPr/>
          <p:nvPr userDrawn="1"/>
        </p:nvSpPr>
        <p:spPr>
          <a:xfrm>
            <a:off x="630238" y="6550025"/>
            <a:ext cx="314325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5" name="Isosceles Triangle 424"/>
          <p:cNvSpPr/>
          <p:nvPr userDrawn="1"/>
        </p:nvSpPr>
        <p:spPr>
          <a:xfrm>
            <a:off x="788988" y="6254750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6" name="Isosceles Triangle 425"/>
          <p:cNvSpPr/>
          <p:nvPr userDrawn="1"/>
        </p:nvSpPr>
        <p:spPr>
          <a:xfrm>
            <a:off x="-150813" y="6249988"/>
            <a:ext cx="311151" cy="295275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7" name="Isosceles Triangle 426"/>
          <p:cNvSpPr/>
          <p:nvPr userDrawn="1"/>
        </p:nvSpPr>
        <p:spPr>
          <a:xfrm>
            <a:off x="1733550" y="6254750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8" name="Isosceles Triangle 427"/>
          <p:cNvSpPr/>
          <p:nvPr userDrawn="1"/>
        </p:nvSpPr>
        <p:spPr>
          <a:xfrm>
            <a:off x="1889125" y="5953125"/>
            <a:ext cx="311150" cy="296863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2" name="Isosceles Triangle 431"/>
          <p:cNvSpPr/>
          <p:nvPr userDrawn="1"/>
        </p:nvSpPr>
        <p:spPr>
          <a:xfrm>
            <a:off x="2833688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3" name="Isosceles Triangle 432"/>
          <p:cNvSpPr/>
          <p:nvPr userDrawn="1"/>
        </p:nvSpPr>
        <p:spPr>
          <a:xfrm>
            <a:off x="2990850" y="6254750"/>
            <a:ext cx="311150" cy="298450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4" name="Isosceles Triangle 433"/>
          <p:cNvSpPr/>
          <p:nvPr userDrawn="1"/>
        </p:nvSpPr>
        <p:spPr>
          <a:xfrm>
            <a:off x="3146425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5" name="Isosceles Triangle 434"/>
          <p:cNvSpPr/>
          <p:nvPr userDrawn="1"/>
        </p:nvSpPr>
        <p:spPr>
          <a:xfrm>
            <a:off x="2832100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6" name="Isosceles Triangle 435"/>
          <p:cNvSpPr/>
          <p:nvPr userDrawn="1"/>
        </p:nvSpPr>
        <p:spPr>
          <a:xfrm>
            <a:off x="3460750" y="5953125"/>
            <a:ext cx="311150" cy="296863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7" name="Isosceles Triangle 436"/>
          <p:cNvSpPr/>
          <p:nvPr userDrawn="1"/>
        </p:nvSpPr>
        <p:spPr>
          <a:xfrm>
            <a:off x="3148013" y="6550025"/>
            <a:ext cx="311150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8" name="Isosceles Triangle 437"/>
          <p:cNvSpPr/>
          <p:nvPr userDrawn="1"/>
        </p:nvSpPr>
        <p:spPr>
          <a:xfrm>
            <a:off x="3305175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9" name="Isosceles Triangle 438"/>
          <p:cNvSpPr/>
          <p:nvPr userDrawn="1"/>
        </p:nvSpPr>
        <p:spPr>
          <a:xfrm>
            <a:off x="3460750" y="6556375"/>
            <a:ext cx="314325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0" name="Isosceles Triangle 439"/>
          <p:cNvSpPr/>
          <p:nvPr userDrawn="1"/>
        </p:nvSpPr>
        <p:spPr>
          <a:xfrm>
            <a:off x="1890713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1" name="Isosceles Triangle 440"/>
          <p:cNvSpPr/>
          <p:nvPr userDrawn="1"/>
        </p:nvSpPr>
        <p:spPr>
          <a:xfrm>
            <a:off x="2047875" y="6249988"/>
            <a:ext cx="311150" cy="298450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2" name="Isosceles Triangle 441"/>
          <p:cNvSpPr/>
          <p:nvPr userDrawn="1"/>
        </p:nvSpPr>
        <p:spPr>
          <a:xfrm>
            <a:off x="2203450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3" name="Isosceles Triangle 442"/>
          <p:cNvSpPr/>
          <p:nvPr userDrawn="1"/>
        </p:nvSpPr>
        <p:spPr>
          <a:xfrm>
            <a:off x="2517775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4" name="Isosceles Triangle 443"/>
          <p:cNvSpPr/>
          <p:nvPr userDrawn="1"/>
        </p:nvSpPr>
        <p:spPr>
          <a:xfrm>
            <a:off x="2203450" y="6550025"/>
            <a:ext cx="311150" cy="296863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5" name="Isosceles Triangle 444"/>
          <p:cNvSpPr/>
          <p:nvPr userDrawn="1"/>
        </p:nvSpPr>
        <p:spPr>
          <a:xfrm>
            <a:off x="2362200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6" name="Isosceles Triangle 445"/>
          <p:cNvSpPr/>
          <p:nvPr userDrawn="1"/>
        </p:nvSpPr>
        <p:spPr>
          <a:xfrm>
            <a:off x="2517775" y="6550025"/>
            <a:ext cx="312738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7" name="Isosceles Triangle 446"/>
          <p:cNvSpPr/>
          <p:nvPr userDrawn="1"/>
        </p:nvSpPr>
        <p:spPr>
          <a:xfrm>
            <a:off x="2676525" y="6254750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8" name="Isosceles Triangle 447"/>
          <p:cNvSpPr/>
          <p:nvPr userDrawn="1"/>
        </p:nvSpPr>
        <p:spPr>
          <a:xfrm>
            <a:off x="4721225" y="6556375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9" name="Isosceles Triangle 448"/>
          <p:cNvSpPr/>
          <p:nvPr userDrawn="1"/>
        </p:nvSpPr>
        <p:spPr>
          <a:xfrm>
            <a:off x="4876800" y="6249988"/>
            <a:ext cx="311150" cy="298450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0" name="Isosceles Triangle 449"/>
          <p:cNvSpPr/>
          <p:nvPr userDrawn="1"/>
        </p:nvSpPr>
        <p:spPr>
          <a:xfrm>
            <a:off x="5032375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1" name="Isosceles Triangle 450"/>
          <p:cNvSpPr/>
          <p:nvPr userDrawn="1"/>
        </p:nvSpPr>
        <p:spPr>
          <a:xfrm>
            <a:off x="4718050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2" name="Isosceles Triangle 451"/>
          <p:cNvSpPr/>
          <p:nvPr userDrawn="1"/>
        </p:nvSpPr>
        <p:spPr>
          <a:xfrm>
            <a:off x="5346700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3" name="Isosceles Triangle 452"/>
          <p:cNvSpPr/>
          <p:nvPr userDrawn="1"/>
        </p:nvSpPr>
        <p:spPr>
          <a:xfrm>
            <a:off x="5033963" y="6550025"/>
            <a:ext cx="311150" cy="296863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4" name="Isosceles Triangle 453"/>
          <p:cNvSpPr/>
          <p:nvPr userDrawn="1"/>
        </p:nvSpPr>
        <p:spPr>
          <a:xfrm>
            <a:off x="5191125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5" name="Isosceles Triangle 454"/>
          <p:cNvSpPr/>
          <p:nvPr userDrawn="1"/>
        </p:nvSpPr>
        <p:spPr>
          <a:xfrm>
            <a:off x="5348288" y="6556375"/>
            <a:ext cx="312737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6" name="Isosceles Triangle 455"/>
          <p:cNvSpPr/>
          <p:nvPr userDrawn="1"/>
        </p:nvSpPr>
        <p:spPr>
          <a:xfrm>
            <a:off x="3776663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7" name="Isosceles Triangle 456"/>
          <p:cNvSpPr/>
          <p:nvPr userDrawn="1"/>
        </p:nvSpPr>
        <p:spPr>
          <a:xfrm>
            <a:off x="3933825" y="6249988"/>
            <a:ext cx="311150" cy="298450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8" name="Isosceles Triangle 457"/>
          <p:cNvSpPr/>
          <p:nvPr userDrawn="1"/>
        </p:nvSpPr>
        <p:spPr>
          <a:xfrm>
            <a:off x="4089400" y="5959475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9" name="Isosceles Triangle 458"/>
          <p:cNvSpPr/>
          <p:nvPr userDrawn="1"/>
        </p:nvSpPr>
        <p:spPr>
          <a:xfrm>
            <a:off x="3775075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0" name="Isosceles Triangle 459"/>
          <p:cNvSpPr/>
          <p:nvPr userDrawn="1"/>
        </p:nvSpPr>
        <p:spPr>
          <a:xfrm>
            <a:off x="4403725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1" name="Isosceles Triangle 460"/>
          <p:cNvSpPr/>
          <p:nvPr userDrawn="1"/>
        </p:nvSpPr>
        <p:spPr>
          <a:xfrm>
            <a:off x="4090988" y="6556375"/>
            <a:ext cx="311150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2" name="Isosceles Triangle 461"/>
          <p:cNvSpPr/>
          <p:nvPr userDrawn="1"/>
        </p:nvSpPr>
        <p:spPr>
          <a:xfrm>
            <a:off x="4248150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3" name="Isosceles Triangle 462"/>
          <p:cNvSpPr/>
          <p:nvPr userDrawn="1"/>
        </p:nvSpPr>
        <p:spPr>
          <a:xfrm>
            <a:off x="4405313" y="6550025"/>
            <a:ext cx="312737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4" name="Isosceles Triangle 463"/>
          <p:cNvSpPr/>
          <p:nvPr userDrawn="1"/>
        </p:nvSpPr>
        <p:spPr>
          <a:xfrm>
            <a:off x="4562475" y="6254750"/>
            <a:ext cx="311150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5" name="Isosceles Triangle 464"/>
          <p:cNvSpPr/>
          <p:nvPr userDrawn="1"/>
        </p:nvSpPr>
        <p:spPr>
          <a:xfrm>
            <a:off x="3619500" y="6249988"/>
            <a:ext cx="311150" cy="295275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6" name="Isosceles Triangle 465"/>
          <p:cNvSpPr/>
          <p:nvPr userDrawn="1"/>
        </p:nvSpPr>
        <p:spPr>
          <a:xfrm>
            <a:off x="5505450" y="6254750"/>
            <a:ext cx="311150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7" name="Isosceles Triangle 466"/>
          <p:cNvSpPr/>
          <p:nvPr userDrawn="1"/>
        </p:nvSpPr>
        <p:spPr>
          <a:xfrm>
            <a:off x="5661025" y="5959475"/>
            <a:ext cx="311150" cy="295275"/>
          </a:xfrm>
          <a:prstGeom prst="triangle">
            <a:avLst/>
          </a:prstGeom>
          <a:solidFill>
            <a:srgbClr val="A7CD28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5423" name="Picture 17" descr="ENU_Logo_be0f34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35688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338138" y="1116013"/>
            <a:ext cx="84486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347663" y="354013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93" name="Isosceles Triangle 392"/>
          <p:cNvSpPr/>
          <p:nvPr userDrawn="1"/>
        </p:nvSpPr>
        <p:spPr>
          <a:xfrm>
            <a:off x="5816600" y="6254750"/>
            <a:ext cx="311150" cy="295275"/>
          </a:xfrm>
          <a:prstGeom prst="triangle">
            <a:avLst/>
          </a:prstGeom>
          <a:solidFill>
            <a:srgbClr val="800000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4" name="Isosceles Triangle 393"/>
          <p:cNvSpPr/>
          <p:nvPr userDrawn="1"/>
        </p:nvSpPr>
        <p:spPr>
          <a:xfrm>
            <a:off x="5661025" y="6550025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5" name="Isosceles Triangle 394"/>
          <p:cNvSpPr/>
          <p:nvPr userDrawn="1"/>
        </p:nvSpPr>
        <p:spPr>
          <a:xfrm>
            <a:off x="5972175" y="6553200"/>
            <a:ext cx="314325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09" name="Isosceles Triangle 408"/>
          <p:cNvSpPr/>
          <p:nvPr userDrawn="1"/>
        </p:nvSpPr>
        <p:spPr>
          <a:xfrm>
            <a:off x="946150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0" name="Isosceles Triangle 409"/>
          <p:cNvSpPr/>
          <p:nvPr userDrawn="1"/>
        </p:nvSpPr>
        <p:spPr>
          <a:xfrm>
            <a:off x="1104900" y="6249988"/>
            <a:ext cx="309563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1" name="Isosceles Triangle 410"/>
          <p:cNvSpPr/>
          <p:nvPr userDrawn="1"/>
        </p:nvSpPr>
        <p:spPr>
          <a:xfrm>
            <a:off x="1260475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2" name="Isosceles Triangle 411"/>
          <p:cNvSpPr/>
          <p:nvPr userDrawn="1"/>
        </p:nvSpPr>
        <p:spPr>
          <a:xfrm>
            <a:off x="946150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3" name="Isosceles Triangle 412"/>
          <p:cNvSpPr/>
          <p:nvPr userDrawn="1"/>
        </p:nvSpPr>
        <p:spPr>
          <a:xfrm>
            <a:off x="1574800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4" name="Isosceles Triangle 413"/>
          <p:cNvSpPr/>
          <p:nvPr userDrawn="1"/>
        </p:nvSpPr>
        <p:spPr>
          <a:xfrm>
            <a:off x="1260475" y="6550025"/>
            <a:ext cx="311150" cy="296863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5" name="Isosceles Triangle 414"/>
          <p:cNvSpPr/>
          <p:nvPr userDrawn="1"/>
        </p:nvSpPr>
        <p:spPr>
          <a:xfrm>
            <a:off x="1419225" y="6249988"/>
            <a:ext cx="309563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6" name="Isosceles Triangle 415"/>
          <p:cNvSpPr/>
          <p:nvPr userDrawn="1"/>
        </p:nvSpPr>
        <p:spPr>
          <a:xfrm>
            <a:off x="1574800" y="6550025"/>
            <a:ext cx="312738" cy="296863"/>
          </a:xfrm>
          <a:prstGeom prst="triangle">
            <a:avLst/>
          </a:prstGeom>
          <a:solidFill>
            <a:srgbClr val="D3122E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7" name="Isosceles Triangle 416"/>
          <p:cNvSpPr/>
          <p:nvPr userDrawn="1"/>
        </p:nvSpPr>
        <p:spPr>
          <a:xfrm>
            <a:off x="3175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8" name="Isosceles Triangle 417"/>
          <p:cNvSpPr/>
          <p:nvPr userDrawn="1"/>
        </p:nvSpPr>
        <p:spPr>
          <a:xfrm>
            <a:off x="160338" y="6249988"/>
            <a:ext cx="311150" cy="298450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9" name="Isosceles Triangle 418"/>
          <p:cNvSpPr/>
          <p:nvPr userDrawn="1"/>
        </p:nvSpPr>
        <p:spPr>
          <a:xfrm>
            <a:off x="317500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0" name="Isosceles Triangle 419"/>
          <p:cNvSpPr/>
          <p:nvPr userDrawn="1"/>
        </p:nvSpPr>
        <p:spPr>
          <a:xfrm>
            <a:off x="3175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1" name="Isosceles Triangle 420"/>
          <p:cNvSpPr/>
          <p:nvPr userDrawn="1"/>
        </p:nvSpPr>
        <p:spPr>
          <a:xfrm>
            <a:off x="635000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2" name="Isosceles Triangle 421"/>
          <p:cNvSpPr/>
          <p:nvPr userDrawn="1"/>
        </p:nvSpPr>
        <p:spPr>
          <a:xfrm>
            <a:off x="317500" y="6556375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3" name="Isosceles Triangle 422"/>
          <p:cNvSpPr/>
          <p:nvPr userDrawn="1"/>
        </p:nvSpPr>
        <p:spPr>
          <a:xfrm>
            <a:off x="474663" y="6249988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4" name="Isosceles Triangle 423"/>
          <p:cNvSpPr/>
          <p:nvPr userDrawn="1"/>
        </p:nvSpPr>
        <p:spPr>
          <a:xfrm>
            <a:off x="630238" y="6550025"/>
            <a:ext cx="314325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5" name="Isosceles Triangle 424"/>
          <p:cNvSpPr/>
          <p:nvPr userDrawn="1"/>
        </p:nvSpPr>
        <p:spPr>
          <a:xfrm>
            <a:off x="788988" y="6254750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6" name="Isosceles Triangle 425"/>
          <p:cNvSpPr/>
          <p:nvPr userDrawn="1"/>
        </p:nvSpPr>
        <p:spPr>
          <a:xfrm>
            <a:off x="-150813" y="6249988"/>
            <a:ext cx="311151" cy="295275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7" name="Isosceles Triangle 426"/>
          <p:cNvSpPr/>
          <p:nvPr userDrawn="1"/>
        </p:nvSpPr>
        <p:spPr>
          <a:xfrm>
            <a:off x="1733550" y="6254750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8" name="Isosceles Triangle 427"/>
          <p:cNvSpPr/>
          <p:nvPr userDrawn="1"/>
        </p:nvSpPr>
        <p:spPr>
          <a:xfrm>
            <a:off x="1889125" y="5953125"/>
            <a:ext cx="311150" cy="296863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2" name="Isosceles Triangle 431"/>
          <p:cNvSpPr/>
          <p:nvPr userDrawn="1"/>
        </p:nvSpPr>
        <p:spPr>
          <a:xfrm>
            <a:off x="2833688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3" name="Isosceles Triangle 432"/>
          <p:cNvSpPr/>
          <p:nvPr userDrawn="1"/>
        </p:nvSpPr>
        <p:spPr>
          <a:xfrm>
            <a:off x="2990850" y="6254750"/>
            <a:ext cx="311150" cy="298450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4" name="Isosceles Triangle 433"/>
          <p:cNvSpPr/>
          <p:nvPr userDrawn="1"/>
        </p:nvSpPr>
        <p:spPr>
          <a:xfrm>
            <a:off x="3146425" y="5959475"/>
            <a:ext cx="311150" cy="295275"/>
          </a:xfrm>
          <a:prstGeom prst="triangle">
            <a:avLst/>
          </a:prstGeom>
          <a:solidFill>
            <a:srgbClr val="800000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5" name="Isosceles Triangle 434"/>
          <p:cNvSpPr/>
          <p:nvPr userDrawn="1"/>
        </p:nvSpPr>
        <p:spPr>
          <a:xfrm>
            <a:off x="2832100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6" name="Isosceles Triangle 435"/>
          <p:cNvSpPr/>
          <p:nvPr userDrawn="1"/>
        </p:nvSpPr>
        <p:spPr>
          <a:xfrm>
            <a:off x="3460750" y="5953125"/>
            <a:ext cx="311150" cy="296863"/>
          </a:xfrm>
          <a:prstGeom prst="triangle">
            <a:avLst/>
          </a:prstGeom>
          <a:solidFill>
            <a:srgbClr val="F37F21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7" name="Isosceles Triangle 436"/>
          <p:cNvSpPr/>
          <p:nvPr userDrawn="1"/>
        </p:nvSpPr>
        <p:spPr>
          <a:xfrm>
            <a:off x="3148013" y="65500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8" name="Isosceles Triangle 437"/>
          <p:cNvSpPr/>
          <p:nvPr userDrawn="1"/>
        </p:nvSpPr>
        <p:spPr>
          <a:xfrm>
            <a:off x="3305175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9" name="Isosceles Triangle 438"/>
          <p:cNvSpPr/>
          <p:nvPr userDrawn="1"/>
        </p:nvSpPr>
        <p:spPr>
          <a:xfrm>
            <a:off x="3460750" y="6556375"/>
            <a:ext cx="314325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0" name="Isosceles Triangle 439"/>
          <p:cNvSpPr/>
          <p:nvPr userDrawn="1"/>
        </p:nvSpPr>
        <p:spPr>
          <a:xfrm>
            <a:off x="1890713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1" name="Isosceles Triangle 440"/>
          <p:cNvSpPr/>
          <p:nvPr userDrawn="1"/>
        </p:nvSpPr>
        <p:spPr>
          <a:xfrm>
            <a:off x="2047875" y="6249988"/>
            <a:ext cx="311150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2" name="Isosceles Triangle 441"/>
          <p:cNvSpPr/>
          <p:nvPr userDrawn="1"/>
        </p:nvSpPr>
        <p:spPr>
          <a:xfrm>
            <a:off x="2203450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3" name="Isosceles Triangle 442"/>
          <p:cNvSpPr/>
          <p:nvPr userDrawn="1"/>
        </p:nvSpPr>
        <p:spPr>
          <a:xfrm>
            <a:off x="2517775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4" name="Isosceles Triangle 443"/>
          <p:cNvSpPr/>
          <p:nvPr userDrawn="1"/>
        </p:nvSpPr>
        <p:spPr>
          <a:xfrm>
            <a:off x="2203450" y="6550025"/>
            <a:ext cx="311150" cy="296863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5" name="Isosceles Triangle 444"/>
          <p:cNvSpPr/>
          <p:nvPr userDrawn="1"/>
        </p:nvSpPr>
        <p:spPr>
          <a:xfrm>
            <a:off x="2362200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6" name="Isosceles Triangle 445"/>
          <p:cNvSpPr/>
          <p:nvPr userDrawn="1"/>
        </p:nvSpPr>
        <p:spPr>
          <a:xfrm>
            <a:off x="2517775" y="6550025"/>
            <a:ext cx="312738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7" name="Isosceles Triangle 446"/>
          <p:cNvSpPr/>
          <p:nvPr userDrawn="1"/>
        </p:nvSpPr>
        <p:spPr>
          <a:xfrm>
            <a:off x="2676525" y="6254750"/>
            <a:ext cx="311150" cy="295275"/>
          </a:xfrm>
          <a:prstGeom prst="triangle">
            <a:avLst/>
          </a:prstGeom>
          <a:solidFill>
            <a:srgbClr val="F37F21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8" name="Isosceles Triangle 447"/>
          <p:cNvSpPr/>
          <p:nvPr userDrawn="1"/>
        </p:nvSpPr>
        <p:spPr>
          <a:xfrm>
            <a:off x="4721225" y="6556375"/>
            <a:ext cx="311150" cy="295275"/>
          </a:xfrm>
          <a:prstGeom prst="triangle">
            <a:avLst/>
          </a:prstGeom>
          <a:solidFill>
            <a:srgbClr val="F37F21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9" name="Isosceles Triangle 448"/>
          <p:cNvSpPr/>
          <p:nvPr userDrawn="1"/>
        </p:nvSpPr>
        <p:spPr>
          <a:xfrm>
            <a:off x="4876800" y="6249988"/>
            <a:ext cx="311150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0" name="Isosceles Triangle 449"/>
          <p:cNvSpPr/>
          <p:nvPr userDrawn="1"/>
        </p:nvSpPr>
        <p:spPr>
          <a:xfrm>
            <a:off x="5032375" y="5959475"/>
            <a:ext cx="311150" cy="295275"/>
          </a:xfrm>
          <a:prstGeom prst="triangle">
            <a:avLst/>
          </a:prstGeom>
          <a:solidFill>
            <a:srgbClr val="D3122E">
              <a:alpha val="1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1" name="Isosceles Triangle 450"/>
          <p:cNvSpPr/>
          <p:nvPr userDrawn="1"/>
        </p:nvSpPr>
        <p:spPr>
          <a:xfrm>
            <a:off x="4718050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2" name="Isosceles Triangle 451"/>
          <p:cNvSpPr/>
          <p:nvPr userDrawn="1"/>
        </p:nvSpPr>
        <p:spPr>
          <a:xfrm>
            <a:off x="5346700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3" name="Isosceles Triangle 452"/>
          <p:cNvSpPr/>
          <p:nvPr userDrawn="1"/>
        </p:nvSpPr>
        <p:spPr>
          <a:xfrm>
            <a:off x="5033963" y="6550025"/>
            <a:ext cx="311150" cy="296863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4" name="Isosceles Triangle 453"/>
          <p:cNvSpPr/>
          <p:nvPr userDrawn="1"/>
        </p:nvSpPr>
        <p:spPr>
          <a:xfrm>
            <a:off x="5191125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5" name="Isosceles Triangle 454"/>
          <p:cNvSpPr/>
          <p:nvPr userDrawn="1"/>
        </p:nvSpPr>
        <p:spPr>
          <a:xfrm>
            <a:off x="5348288" y="6556375"/>
            <a:ext cx="312737" cy="295275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6" name="Isosceles Triangle 455"/>
          <p:cNvSpPr/>
          <p:nvPr userDrawn="1"/>
        </p:nvSpPr>
        <p:spPr>
          <a:xfrm>
            <a:off x="3776663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7" name="Isosceles Triangle 456"/>
          <p:cNvSpPr/>
          <p:nvPr userDrawn="1"/>
        </p:nvSpPr>
        <p:spPr>
          <a:xfrm>
            <a:off x="3933825" y="6249988"/>
            <a:ext cx="311150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8" name="Isosceles Triangle 457"/>
          <p:cNvSpPr/>
          <p:nvPr userDrawn="1"/>
        </p:nvSpPr>
        <p:spPr>
          <a:xfrm>
            <a:off x="4089400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9" name="Isosceles Triangle 458"/>
          <p:cNvSpPr/>
          <p:nvPr userDrawn="1"/>
        </p:nvSpPr>
        <p:spPr>
          <a:xfrm>
            <a:off x="3775075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0" name="Isosceles Triangle 459"/>
          <p:cNvSpPr/>
          <p:nvPr userDrawn="1"/>
        </p:nvSpPr>
        <p:spPr>
          <a:xfrm>
            <a:off x="4403725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1" name="Isosceles Triangle 460"/>
          <p:cNvSpPr/>
          <p:nvPr userDrawn="1"/>
        </p:nvSpPr>
        <p:spPr>
          <a:xfrm>
            <a:off x="4090988" y="6556375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2" name="Isosceles Triangle 461"/>
          <p:cNvSpPr/>
          <p:nvPr userDrawn="1"/>
        </p:nvSpPr>
        <p:spPr>
          <a:xfrm>
            <a:off x="4248150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3" name="Isosceles Triangle 462"/>
          <p:cNvSpPr/>
          <p:nvPr userDrawn="1"/>
        </p:nvSpPr>
        <p:spPr>
          <a:xfrm>
            <a:off x="4405313" y="6550025"/>
            <a:ext cx="312737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4" name="Isosceles Triangle 463"/>
          <p:cNvSpPr/>
          <p:nvPr userDrawn="1"/>
        </p:nvSpPr>
        <p:spPr>
          <a:xfrm>
            <a:off x="4562475" y="6254750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5" name="Isosceles Triangle 464"/>
          <p:cNvSpPr/>
          <p:nvPr userDrawn="1"/>
        </p:nvSpPr>
        <p:spPr>
          <a:xfrm>
            <a:off x="3619500" y="6249988"/>
            <a:ext cx="311150" cy="295275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6" name="Isosceles Triangle 465"/>
          <p:cNvSpPr/>
          <p:nvPr userDrawn="1"/>
        </p:nvSpPr>
        <p:spPr>
          <a:xfrm>
            <a:off x="5505450" y="6254750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7" name="Isosceles Triangle 466"/>
          <p:cNvSpPr/>
          <p:nvPr userDrawn="1"/>
        </p:nvSpPr>
        <p:spPr>
          <a:xfrm>
            <a:off x="5661025" y="5959475"/>
            <a:ext cx="311150" cy="295275"/>
          </a:xfrm>
          <a:prstGeom prst="triangle">
            <a:avLst/>
          </a:prstGeom>
          <a:solidFill>
            <a:srgbClr val="EF613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7471" name="Picture 17" descr="ENU_Logo_be0f34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35688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3507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63738"/>
            <a:ext cx="84486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19460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/>
          <p:nvPr userDrawn="1"/>
        </p:nvSpPr>
        <p:spPr>
          <a:xfrm rot="5400000">
            <a:off x="-7143" y="6273006"/>
            <a:ext cx="303212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-7143" y="6580981"/>
            <a:ext cx="303212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flipV="1">
            <a:off x="609600" y="0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Isosceles Triangle 31"/>
          <p:cNvSpPr/>
          <p:nvPr userDrawn="1"/>
        </p:nvSpPr>
        <p:spPr bwMode="auto">
          <a:xfrm flipV="1">
            <a:off x="0" y="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" name="Isosceles Triangle 33"/>
          <p:cNvSpPr/>
          <p:nvPr userDrawn="1"/>
        </p:nvSpPr>
        <p:spPr bwMode="auto">
          <a:xfrm flipV="1">
            <a:off x="304800" y="0"/>
            <a:ext cx="304800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9466" name="Group 3"/>
          <p:cNvGrpSpPr>
            <a:grpSpLocks/>
          </p:cNvGrpSpPr>
          <p:nvPr userDrawn="1"/>
        </p:nvGrpSpPr>
        <p:grpSpPr bwMode="auto">
          <a:xfrm>
            <a:off x="8228013" y="6569075"/>
            <a:ext cx="915987" cy="288925"/>
            <a:chOff x="7897355" y="6464300"/>
            <a:chExt cx="1250156" cy="393700"/>
          </a:xfrm>
        </p:grpSpPr>
        <p:sp>
          <p:nvSpPr>
            <p:cNvPr id="36" name="Isosceles Triangle 35"/>
            <p:cNvSpPr/>
            <p:nvPr userDrawn="1"/>
          </p:nvSpPr>
          <p:spPr>
            <a:xfrm>
              <a:off x="7897355" y="6464300"/>
              <a:ext cx="415997" cy="393700"/>
            </a:xfrm>
            <a:prstGeom prst="triangle">
              <a:avLst/>
            </a:prstGeom>
            <a:solidFill>
              <a:srgbClr val="51C0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51C0E3"/>
                </a:solidFill>
              </a:endParaRPr>
            </a:p>
          </p:txBody>
        </p:sp>
        <p:sp>
          <p:nvSpPr>
            <p:cNvPr id="37" name="Isosceles Triangle 36"/>
            <p:cNvSpPr/>
            <p:nvPr userDrawn="1"/>
          </p:nvSpPr>
          <p:spPr>
            <a:xfrm>
              <a:off x="8317685" y="6464300"/>
              <a:ext cx="411663" cy="393700"/>
            </a:xfrm>
            <a:prstGeom prst="triangle">
              <a:avLst/>
            </a:prstGeom>
            <a:solidFill>
              <a:srgbClr val="063A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8" name="Isosceles Triangle 37"/>
            <p:cNvSpPr/>
            <p:nvPr userDrawn="1"/>
          </p:nvSpPr>
          <p:spPr>
            <a:xfrm>
              <a:off x="8733682" y="6464300"/>
              <a:ext cx="413829" cy="393700"/>
            </a:xfrm>
            <a:prstGeom prst="triangle">
              <a:avLst/>
            </a:prstGeom>
            <a:solidFill>
              <a:srgbClr val="51C0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51C0E3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hyperlink" Target="http://www.hepi.ac.uk/wp-content/uploads/2015/03/What-do-prospective-students-think-about-international-students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hyperlink" Target="http://institutions.ukcisa.org.uk/info-for-universities-colleges--schools/policy-research--statistics/research--statistics/international-students-in-uk-h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Facing cultural diversity in education in healthcare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Gerri Matthews-Smith</a:t>
            </a:r>
          </a:p>
          <a:p>
            <a:r>
              <a:rPr lang="en-GB" dirty="0" smtClean="0"/>
              <a:t>And </a:t>
            </a:r>
          </a:p>
          <a:p>
            <a:r>
              <a:rPr lang="en-GB" dirty="0" smtClean="0"/>
              <a:t>Janyne Afseth </a:t>
            </a:r>
          </a:p>
          <a:p>
            <a:r>
              <a:rPr lang="en-GB" dirty="0" smtClean="0"/>
              <a:t>Edinburgh Napier University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4"/>
          <p:cNvSpPr>
            <a:spLocks noGrp="1"/>
          </p:cNvSpPr>
          <p:nvPr>
            <p:ph idx="1"/>
          </p:nvPr>
        </p:nvSpPr>
        <p:spPr>
          <a:xfrm>
            <a:off x="347663" y="1620517"/>
            <a:ext cx="8448675" cy="4184971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Some teachers express concern that attempts as inclusiveness could negatively impact the overall quality of teaching</a:t>
            </a:r>
          </a:p>
          <a:p>
            <a:pPr lvl="0"/>
            <a:r>
              <a:rPr lang="en-GB" altLang="en-US" dirty="0" smtClean="0"/>
              <a:t>Engagement can be an areas of concern and the source of lack of engagement can be unclear – i.e. cultural norms or confidence with language skills </a:t>
            </a:r>
            <a:r>
              <a:rPr lang="en-US" sz="1600" dirty="0">
                <a:solidFill>
                  <a:srgbClr val="000000"/>
                </a:solidFill>
              </a:rPr>
              <a:t>(</a:t>
            </a:r>
            <a:r>
              <a:rPr lang="en-GB" sz="1600" dirty="0" err="1">
                <a:solidFill>
                  <a:srgbClr val="000000"/>
                </a:solidFill>
              </a:rPr>
              <a:t>Mantzourani</a:t>
            </a:r>
            <a:r>
              <a:rPr lang="en-GB" sz="1600" dirty="0">
                <a:solidFill>
                  <a:srgbClr val="000000"/>
                </a:solidFill>
              </a:rPr>
              <a:t> et al., 2015)</a:t>
            </a:r>
            <a:endParaRPr lang="en-US" sz="1600" dirty="0">
              <a:solidFill>
                <a:srgbClr val="000000"/>
              </a:solidFill>
            </a:endParaRPr>
          </a:p>
          <a:p>
            <a:pPr eaLnBrk="1" hangingPunct="1"/>
            <a:r>
              <a:rPr lang="en-GB" altLang="en-US" dirty="0" smtClean="0"/>
              <a:t>Healthcare education often relies heavily on the support of clinical staff and mentors who are not employed by the educational institution and feel challenged by supporting culturally diverse students </a:t>
            </a:r>
            <a:r>
              <a:rPr lang="en-GB" altLang="en-US" sz="1800" dirty="0" smtClean="0"/>
              <a:t>(</a:t>
            </a:r>
            <a:r>
              <a:rPr lang="en-GB" altLang="en-US" sz="1800" dirty="0" err="1" smtClean="0"/>
              <a:t>Mikkonen</a:t>
            </a:r>
            <a:r>
              <a:rPr lang="en-GB" altLang="en-US" sz="1800" dirty="0" smtClean="0"/>
              <a:t> et al., 2015)</a:t>
            </a:r>
          </a:p>
        </p:txBody>
      </p:sp>
      <p:sp>
        <p:nvSpPr>
          <p:cNvPr id="31746" name="Title 5"/>
          <p:cNvSpPr>
            <a:spLocks noGrp="1"/>
          </p:cNvSpPr>
          <p:nvPr>
            <p:ph type="title"/>
          </p:nvPr>
        </p:nvSpPr>
        <p:spPr>
          <a:xfrm>
            <a:off x="347663" y="417513"/>
            <a:ext cx="8448675" cy="69532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Challenges of diverse student groups – teaching perspective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4"/>
          <p:cNvSpPr>
            <a:spLocks noGrp="1"/>
          </p:cNvSpPr>
          <p:nvPr>
            <p:ph idx="1"/>
          </p:nvPr>
        </p:nvSpPr>
        <p:spPr>
          <a:xfrm>
            <a:off x="347663" y="1708113"/>
            <a:ext cx="8448675" cy="409737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International students  and home students expect integration – but there are significant differences in how they think this should happen.  </a:t>
            </a:r>
          </a:p>
          <a:p>
            <a:pPr eaLnBrk="1" hangingPunct="1"/>
            <a:r>
              <a:rPr lang="en-GB" altLang="en-US" dirty="0" smtClean="0"/>
              <a:t>Cultural variation in nuances and slang of English which varies country to country</a:t>
            </a:r>
          </a:p>
          <a:p>
            <a:pPr eaLnBrk="1" hangingPunct="1"/>
            <a:r>
              <a:rPr lang="en-GB" altLang="en-US" dirty="0" smtClean="0"/>
              <a:t>Isolation or lack of inclusion in clinical placements</a:t>
            </a:r>
          </a:p>
          <a:p>
            <a:pPr eaLnBrk="1" hangingPunct="1"/>
            <a:r>
              <a:rPr lang="en-GB" altLang="en-US" dirty="0" smtClean="0"/>
              <a:t>Cultural differences of religion, gender roles, clothing, views of hierarchy and alcohol use can contribute to barriers to interaction </a:t>
            </a:r>
          </a:p>
          <a:p>
            <a:pPr marL="0" lvl="0" indent="0" algn="r">
              <a:buNone/>
            </a:pPr>
            <a:r>
              <a:rPr lang="en-US" sz="1600" dirty="0">
                <a:solidFill>
                  <a:srgbClr val="000000"/>
                </a:solidFill>
              </a:rPr>
              <a:t>(Edgecombe, Jennings, &amp; Bowden, 2012)</a:t>
            </a:r>
          </a:p>
          <a:p>
            <a:pPr eaLnBrk="1" hangingPunct="1"/>
            <a:endParaRPr lang="en-GB" altLang="en-US" dirty="0" smtClean="0"/>
          </a:p>
        </p:txBody>
      </p:sp>
      <p:sp>
        <p:nvSpPr>
          <p:cNvPr id="32770" name="Title 5"/>
          <p:cNvSpPr>
            <a:spLocks noGrp="1"/>
          </p:cNvSpPr>
          <p:nvPr>
            <p:ph type="title"/>
          </p:nvPr>
        </p:nvSpPr>
        <p:spPr>
          <a:xfrm>
            <a:off x="347663" y="417513"/>
            <a:ext cx="8448675" cy="695325"/>
          </a:xfrm>
        </p:spPr>
        <p:txBody>
          <a:bodyPr/>
          <a:lstStyle/>
          <a:p>
            <a:pPr eaLnBrk="1" hangingPunct="1"/>
            <a:r>
              <a:rPr lang="en-GB" altLang="en-US" dirty="0"/>
              <a:t>Challenges of diverse student groups </a:t>
            </a:r>
            <a:r>
              <a:rPr lang="en-GB" altLang="en-US" dirty="0" smtClean="0"/>
              <a:t>– learners perspective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impact of integration (social and academic)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2242867"/>
            <a:ext cx="8448674" cy="4073063"/>
          </a:xfrm>
        </p:spPr>
        <p:txBody>
          <a:bodyPr/>
          <a:lstStyle/>
          <a:p>
            <a:r>
              <a:rPr lang="en-GB" dirty="0" smtClean="0"/>
              <a:t>Academic integration significantly correlates with academic achievement </a:t>
            </a:r>
          </a:p>
          <a:p>
            <a:r>
              <a:rPr lang="en-GB" dirty="0" smtClean="0"/>
              <a:t>International students from Western countries may do better than their domestic counterparts and score higher than on social and academic integration and achievement</a:t>
            </a:r>
          </a:p>
          <a:p>
            <a:r>
              <a:rPr lang="en-GB" dirty="0" smtClean="0"/>
              <a:t>Non-Western </a:t>
            </a:r>
            <a:r>
              <a:rPr lang="en-GB" dirty="0" smtClean="0"/>
              <a:t>international students score lower on </a:t>
            </a:r>
            <a:r>
              <a:rPr lang="en-GB" dirty="0"/>
              <a:t>than their domestic counterparts and score higher than on social and academic integration and </a:t>
            </a:r>
            <a:r>
              <a:rPr lang="en-GB" dirty="0" smtClean="0"/>
              <a:t>achievement</a:t>
            </a:r>
          </a:p>
          <a:p>
            <a:pPr lvl="1" algn="r"/>
            <a:r>
              <a:rPr lang="en-GB" dirty="0" smtClean="0"/>
              <a:t>(</a:t>
            </a:r>
            <a:r>
              <a:rPr lang="en-GB" dirty="0" err="1" smtClean="0"/>
              <a:t>Rienties</a:t>
            </a:r>
            <a:r>
              <a:rPr lang="en-GB" dirty="0" smtClean="0"/>
              <a:t> et al.2012)</a:t>
            </a:r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788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4"/>
          <p:cNvSpPr>
            <a:spLocks noGrp="1"/>
          </p:cNvSpPr>
          <p:nvPr>
            <p:ph idx="1"/>
          </p:nvPr>
        </p:nvSpPr>
        <p:spPr>
          <a:xfrm>
            <a:off x="347663" y="1196975"/>
            <a:ext cx="8448675" cy="4608513"/>
          </a:xfrm>
        </p:spPr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Health educators should have a clear approach to develop intercultural competence</a:t>
            </a:r>
          </a:p>
          <a:p>
            <a:pPr lvl="1" eaLnBrk="1" hangingPunct="1"/>
            <a:r>
              <a:rPr lang="en-GB" altLang="en-US" sz="2000" dirty="0" smtClean="0"/>
              <a:t>Cultural awareness development for students through critical incident reflection</a:t>
            </a:r>
          </a:p>
          <a:p>
            <a:pPr lvl="1" eaLnBrk="1" hangingPunct="1"/>
            <a:r>
              <a:rPr lang="en-GB" altLang="en-US" sz="2000" dirty="0" smtClean="0"/>
              <a:t>Cultural knowledge – case studies, narratives, research </a:t>
            </a:r>
          </a:p>
          <a:p>
            <a:pPr lvl="1" eaLnBrk="1" hangingPunct="1"/>
            <a:r>
              <a:rPr lang="en-GB" altLang="en-US" sz="2000" dirty="0" smtClean="0"/>
              <a:t>Cultural skills – intercultural immersion, mentor preparation , reflective journal writing, cultural supervision</a:t>
            </a:r>
          </a:p>
          <a:p>
            <a:pPr lvl="1" eaLnBrk="1" hangingPunct="1"/>
            <a:endParaRPr lang="en-GB" altLang="en-US" sz="2000" dirty="0"/>
          </a:p>
          <a:p>
            <a:pPr marL="457200" lvl="1" indent="0" eaLnBrk="1" hangingPunct="1">
              <a:buNone/>
            </a:pPr>
            <a:r>
              <a:rPr lang="en-GB" altLang="en-US" sz="2000" dirty="0" smtClean="0"/>
              <a:t>Experiential, problems solving and reflective learning can develop practice based skill for health care students which will help as they develop as practitioners.</a:t>
            </a:r>
            <a:endParaRPr lang="en-GB" altLang="en-US" sz="2000" dirty="0"/>
          </a:p>
        </p:txBody>
      </p:sp>
      <p:sp>
        <p:nvSpPr>
          <p:cNvPr id="33794" name="Title 5"/>
          <p:cNvSpPr>
            <a:spLocks noGrp="1"/>
          </p:cNvSpPr>
          <p:nvPr>
            <p:ph type="title"/>
          </p:nvPr>
        </p:nvSpPr>
        <p:spPr>
          <a:xfrm>
            <a:off x="347663" y="417513"/>
            <a:ext cx="8448675" cy="69532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How do academic staff improve LTA approach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305425"/>
            <a:ext cx="8448675" cy="803751"/>
          </a:xfrm>
        </p:spPr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109176"/>
            <a:ext cx="8448674" cy="5206755"/>
          </a:xfrm>
        </p:spPr>
        <p:txBody>
          <a:bodyPr/>
          <a:lstStyle/>
          <a:p>
            <a:r>
              <a:rPr lang="en-US" sz="2200" dirty="0" smtClean="0"/>
              <a:t>Opportunities for academic staff to teach outside </a:t>
            </a:r>
            <a:r>
              <a:rPr lang="en-US" sz="2200" dirty="0"/>
              <a:t>the UK can help them develop an appreciation of other teaching styles, awareness of the impact of language, social and cultural issues that may impact on </a:t>
            </a:r>
            <a:r>
              <a:rPr lang="en-US" sz="2200" dirty="0" smtClean="0"/>
              <a:t>learning</a:t>
            </a:r>
          </a:p>
          <a:p>
            <a:endParaRPr lang="en-US" sz="2200" dirty="0" smtClean="0"/>
          </a:p>
          <a:p>
            <a:r>
              <a:rPr lang="en-US" sz="2200" dirty="0" smtClean="0"/>
              <a:t>International collaborations and partnerships can build bridges between educational norm, health care systems and norms of practice of the professions with an aim of improving health for all groups. </a:t>
            </a:r>
          </a:p>
          <a:p>
            <a:endParaRPr lang="en-US" sz="2200" dirty="0" smtClean="0"/>
          </a:p>
          <a:p>
            <a:r>
              <a:rPr lang="en-US" sz="2200" dirty="0" smtClean="0"/>
              <a:t>Global citizenship education should </a:t>
            </a:r>
            <a:r>
              <a:rPr lang="en-GB" sz="2200" dirty="0" smtClean="0"/>
              <a:t>be integrated into curriculums, but also into institutional policy</a:t>
            </a:r>
            <a:endParaRPr lang="en-GB" sz="22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95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804061"/>
            <a:ext cx="8448675" cy="695325"/>
          </a:xfrm>
        </p:spPr>
        <p:txBody>
          <a:bodyPr/>
          <a:lstStyle/>
          <a:p>
            <a:r>
              <a:rPr lang="en-US" dirty="0"/>
              <a:t>Recommendations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98" y="0"/>
            <a:ext cx="3901440" cy="3121152"/>
          </a:xfrm>
        </p:spPr>
      </p:pic>
      <p:sp>
        <p:nvSpPr>
          <p:cNvPr id="5" name="TextBox 4"/>
          <p:cNvSpPr txBox="1"/>
          <p:nvPr/>
        </p:nvSpPr>
        <p:spPr>
          <a:xfrm>
            <a:off x="517584" y="2035834"/>
            <a:ext cx="42441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Mentors on clinical  placements need to have support to develop skills to both support the students to delivery culturally appropriate care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7584" y="3925213"/>
            <a:ext cx="8204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Strategies to develop cross cultural understanding between both local and international students should be </a:t>
            </a:r>
            <a:r>
              <a:rPr lang="en-US" sz="2000" dirty="0" smtClean="0"/>
              <a:t>implemented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Study abroad </a:t>
            </a:r>
            <a:r>
              <a:rPr lang="en-US" sz="2000" dirty="0" err="1"/>
              <a:t>programmes</a:t>
            </a:r>
            <a:r>
              <a:rPr lang="en-US" sz="2000" dirty="0"/>
              <a:t> or exchanges should be </a:t>
            </a:r>
            <a:r>
              <a:rPr lang="en-US" sz="2000" dirty="0" smtClean="0"/>
              <a:t>offered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Specific strategies should be implemented to help student prepare for engagement with the educational norms of the host country </a:t>
            </a:r>
          </a:p>
        </p:txBody>
      </p:sp>
    </p:spTree>
    <p:extLst>
      <p:ext uri="{BB962C8B-B14F-4D97-AF65-F5344CB8AC3E}">
        <p14:creationId xmlns:p14="http://schemas.microsoft.com/office/powerpoint/2010/main" val="2650711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for further 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 to face interaction has been identified as one of the areas that can help develop cultural competence of learners </a:t>
            </a:r>
            <a:r>
              <a:rPr lang="en-US" dirty="0"/>
              <a:t>a</a:t>
            </a:r>
            <a:r>
              <a:rPr lang="en-US" dirty="0" smtClean="0"/>
              <a:t>s e learning expands – further research is needed to develop a learning, teaching and assessment strategy which can support diverse students who are accessing these resources</a:t>
            </a:r>
            <a:r>
              <a:rPr lang="en-US" sz="1600" dirty="0" smtClean="0"/>
              <a:t>. (</a:t>
            </a:r>
            <a:r>
              <a:rPr lang="en-GB" sz="1600" dirty="0" err="1" smtClean="0"/>
              <a:t>Mantzourani</a:t>
            </a:r>
            <a:r>
              <a:rPr lang="en-GB" sz="1600" dirty="0" smtClean="0"/>
              <a:t> et al., 2015)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5208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4"/>
          <p:cNvSpPr>
            <a:spLocks noGrp="1"/>
          </p:cNvSpPr>
          <p:nvPr>
            <p:ph idx="1"/>
          </p:nvPr>
        </p:nvSpPr>
        <p:spPr>
          <a:xfrm>
            <a:off x="346075" y="1069540"/>
            <a:ext cx="8448675" cy="5247124"/>
          </a:xfrm>
        </p:spPr>
        <p:txBody>
          <a:bodyPr/>
          <a:lstStyle/>
          <a:p>
            <a:pPr eaLnBrk="1" hangingPunct="1"/>
            <a:r>
              <a:rPr lang="en-GB" sz="1600" dirty="0" err="1"/>
              <a:t>Bednarz</a:t>
            </a:r>
            <a:r>
              <a:rPr lang="en-GB" sz="1600" dirty="0"/>
              <a:t>, H., </a:t>
            </a:r>
            <a:r>
              <a:rPr lang="en-GB" sz="1600" dirty="0" err="1"/>
              <a:t>Schim</a:t>
            </a:r>
            <a:r>
              <a:rPr lang="en-GB" sz="1600" dirty="0"/>
              <a:t>, S., &amp; </a:t>
            </a:r>
            <a:r>
              <a:rPr lang="en-GB" sz="1600" dirty="0" err="1"/>
              <a:t>Doorenbos</a:t>
            </a:r>
            <a:r>
              <a:rPr lang="en-GB" sz="1600" dirty="0"/>
              <a:t>, A. (2010). Cultural diversity in nursing education: Perils, pitfalls, and pearls. The Journal of Nursing Education, 49(5), 253-60.</a:t>
            </a:r>
          </a:p>
          <a:p>
            <a:pPr eaLnBrk="1" hangingPunct="1"/>
            <a:r>
              <a:rPr lang="en-GB" sz="1600" dirty="0"/>
              <a:t>KIRCH, D.C., M.D. and NIVET, M., EDD., 2013. Increasing Diversity and Inclusion in Medical School to Improve the Health of All. Journal of Healthcare Management, 58(5), pp. 311-3. </a:t>
            </a:r>
            <a:endParaRPr lang="en-GB" sz="1600" dirty="0" smtClean="0"/>
          </a:p>
          <a:p>
            <a:pPr eaLnBrk="1" hangingPunct="1"/>
            <a:r>
              <a:rPr lang="en-US" sz="1600" dirty="0"/>
              <a:t>Edgecombe, Jennings, &amp; Bowden. (2012). International nursing students and what impacts their clinical learning: Literature review. </a:t>
            </a:r>
            <a:r>
              <a:rPr lang="en-US" sz="1600" i="1" dirty="0"/>
              <a:t>Nurse Education Today,</a:t>
            </a:r>
            <a:r>
              <a:rPr lang="en-US" sz="1600" dirty="0"/>
              <a:t> Nurse Education Today</a:t>
            </a:r>
            <a:r>
              <a:rPr lang="en-US" sz="1600" dirty="0" smtClean="0"/>
              <a:t>.</a:t>
            </a:r>
            <a:endParaRPr lang="en-GB" sz="1600" dirty="0"/>
          </a:p>
          <a:p>
            <a:pPr eaLnBrk="1" hangingPunct="1"/>
            <a:r>
              <a:rPr lang="en-US" sz="1600" dirty="0" smtClean="0"/>
              <a:t>European </a:t>
            </a:r>
            <a:r>
              <a:rPr lang="en-US" sz="1600" dirty="0"/>
              <a:t>Commission – Education and Training (2012) Facts &amp; figures – European higher education in the world. [Accessed 11 May 2016] </a:t>
            </a:r>
            <a:r>
              <a:rPr lang="en-GB" sz="1600" dirty="0"/>
              <a:t>http://</a:t>
            </a:r>
            <a:r>
              <a:rPr lang="en-GB" sz="1600" dirty="0" err="1"/>
              <a:t>ec.europa.eu</a:t>
            </a:r>
            <a:r>
              <a:rPr lang="en-GB" sz="1600" dirty="0"/>
              <a:t>/education/policy/higher-education/doc/</a:t>
            </a:r>
            <a:r>
              <a:rPr lang="en-GB" sz="1600" dirty="0" err="1" smtClean="0"/>
              <a:t>ehe_en.pdf</a:t>
            </a:r>
            <a:endParaRPr lang="en-GB" sz="1600" dirty="0"/>
          </a:p>
          <a:p>
            <a:pPr eaLnBrk="1" hangingPunct="1"/>
            <a:r>
              <a:rPr lang="en-GB" sz="1600" dirty="0" smtClean="0"/>
              <a:t>Higher Education Policy Institute (2015) What do prospective students think about International students </a:t>
            </a:r>
            <a:r>
              <a:rPr lang="en-GB" sz="1600" dirty="0" smtClean="0">
                <a:hlinkClick r:id="rId2"/>
              </a:rPr>
              <a:t>http</a:t>
            </a:r>
            <a:r>
              <a:rPr lang="en-GB" sz="1600" dirty="0">
                <a:hlinkClick r:id="rId2"/>
              </a:rPr>
              <a:t>://</a:t>
            </a:r>
            <a:r>
              <a:rPr lang="en-GB" sz="1600" dirty="0" smtClean="0">
                <a:hlinkClick r:id="rId2"/>
              </a:rPr>
              <a:t>www.hepi.ac.uk/wp-content/uploads/2015/03/What-do-prospective-students-think-about-international-students.pdf</a:t>
            </a:r>
            <a:endParaRPr lang="en-GB" sz="1600" dirty="0" smtClean="0"/>
          </a:p>
          <a:p>
            <a:pPr eaLnBrk="1" hangingPunct="1"/>
            <a:r>
              <a:rPr lang="en-GB" sz="1600" dirty="0"/>
              <a:t>Koskinen, L., Kelly, H., </a:t>
            </a:r>
            <a:r>
              <a:rPr lang="en-GB" sz="1600" dirty="0" err="1"/>
              <a:t>Bergknut</a:t>
            </a:r>
            <a:r>
              <a:rPr lang="en-GB" sz="1600" dirty="0"/>
              <a:t>, E., Lundberg, P., Muir, N., </a:t>
            </a:r>
            <a:r>
              <a:rPr lang="en-GB" sz="1600" dirty="0" err="1"/>
              <a:t>Olt</a:t>
            </a:r>
            <a:r>
              <a:rPr lang="en-GB" sz="1600" dirty="0"/>
              <a:t>, H., . . . De </a:t>
            </a:r>
            <a:r>
              <a:rPr lang="en-GB" sz="1600" dirty="0" err="1"/>
              <a:t>Vlieger</a:t>
            </a:r>
            <a:r>
              <a:rPr lang="en-GB" sz="1600" dirty="0"/>
              <a:t>, L. (2012). European higher health care education curriculum: Development of a cultural framework. </a:t>
            </a:r>
            <a:r>
              <a:rPr lang="en-GB" sz="1600" i="1" dirty="0"/>
              <a:t>Journal of Transcultural Nursing : Official Journal of the Transcultural Nursing Society / Transcultural Nursing Society,</a:t>
            </a:r>
            <a:r>
              <a:rPr lang="en-GB" sz="1600" dirty="0"/>
              <a:t> </a:t>
            </a:r>
            <a:r>
              <a:rPr lang="en-GB" sz="1600" i="1" dirty="0"/>
              <a:t>23</a:t>
            </a:r>
            <a:r>
              <a:rPr lang="en-GB" sz="1600" dirty="0"/>
              <a:t>(3), 313-9</a:t>
            </a:r>
            <a:r>
              <a:rPr lang="en-GB" sz="1600" dirty="0" smtClean="0"/>
              <a:t>.</a:t>
            </a:r>
          </a:p>
          <a:p>
            <a:pPr eaLnBrk="1" hangingPunct="1"/>
            <a:r>
              <a:rPr lang="en-GB" sz="1600" dirty="0" smtClean="0"/>
              <a:t>.</a:t>
            </a:r>
          </a:p>
          <a:p>
            <a:pPr eaLnBrk="1" hangingPunct="1"/>
            <a:endParaRPr lang="en-GB" sz="1800" dirty="0"/>
          </a:p>
          <a:p>
            <a:pPr eaLnBrk="1" hangingPunct="1"/>
            <a:endParaRPr lang="en-GB" altLang="en-US" sz="1800" dirty="0" smtClean="0"/>
          </a:p>
        </p:txBody>
      </p:sp>
      <p:sp>
        <p:nvSpPr>
          <p:cNvPr id="36866" name="Title 5"/>
          <p:cNvSpPr>
            <a:spLocks noGrp="1"/>
          </p:cNvSpPr>
          <p:nvPr>
            <p:ph type="title"/>
          </p:nvPr>
        </p:nvSpPr>
        <p:spPr>
          <a:xfrm>
            <a:off x="347663" y="317520"/>
            <a:ext cx="8448675" cy="90242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References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 (continued)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err="1"/>
              <a:t>Mantzourani</a:t>
            </a:r>
            <a:r>
              <a:rPr lang="en-GB" sz="1600" dirty="0"/>
              <a:t>, Courtier, Davies, &amp; Bean. (2015). Perceptions of faculty in healthcare and social sciences on teaching international students. </a:t>
            </a:r>
            <a:r>
              <a:rPr lang="en-GB" sz="1600" i="1" dirty="0"/>
              <a:t>Currents in Pharmacy Teaching and Learning,</a:t>
            </a:r>
            <a:r>
              <a:rPr lang="en-GB" sz="1600" dirty="0"/>
              <a:t> Currents in Pharmacy Teaching and Learning </a:t>
            </a:r>
            <a:endParaRPr lang="en-GB" sz="1600" dirty="0" smtClean="0"/>
          </a:p>
          <a:p>
            <a:r>
              <a:rPr lang="en-GB" sz="1600" dirty="0" err="1" smtClean="0"/>
              <a:t>Mikkonen</a:t>
            </a:r>
            <a:r>
              <a:rPr lang="en-GB" sz="1600" dirty="0"/>
              <a:t>, </a:t>
            </a:r>
            <a:r>
              <a:rPr lang="en-GB" sz="1600" dirty="0" err="1"/>
              <a:t>Elo</a:t>
            </a:r>
            <a:r>
              <a:rPr lang="en-GB" sz="1600" dirty="0"/>
              <a:t>, </a:t>
            </a:r>
            <a:r>
              <a:rPr lang="en-GB" sz="1600" dirty="0" err="1"/>
              <a:t>Kuivila</a:t>
            </a:r>
            <a:r>
              <a:rPr lang="en-GB" sz="1600" dirty="0"/>
              <a:t>, </a:t>
            </a:r>
            <a:r>
              <a:rPr lang="en-GB" sz="1600" dirty="0" err="1"/>
              <a:t>Tuomikoski</a:t>
            </a:r>
            <a:r>
              <a:rPr lang="en-GB" sz="1600" dirty="0"/>
              <a:t>, &amp; </a:t>
            </a:r>
            <a:r>
              <a:rPr lang="en-GB" sz="1600" dirty="0" err="1"/>
              <a:t>Kääriäinen</a:t>
            </a:r>
            <a:r>
              <a:rPr lang="en-GB" sz="1600" dirty="0"/>
              <a:t>. (2015). Culturally and linguistically diverse healthcare students’ experiences of learning in a clinical environment: A systematic review of qualitative studies. </a:t>
            </a:r>
            <a:r>
              <a:rPr lang="en-GB" sz="1600" i="1" dirty="0"/>
              <a:t>International Journal of Nursing Studies,</a:t>
            </a:r>
            <a:r>
              <a:rPr lang="en-GB" sz="1600" dirty="0"/>
              <a:t> International Journal of Nursing Studies</a:t>
            </a:r>
            <a:r>
              <a:rPr lang="en-GB" sz="1600" dirty="0" smtClean="0"/>
              <a:t>.</a:t>
            </a:r>
          </a:p>
          <a:p>
            <a:r>
              <a:rPr lang="en-GB" sz="1600" dirty="0" err="1"/>
              <a:t>Pitkajarvi</a:t>
            </a:r>
            <a:r>
              <a:rPr lang="en-GB" sz="1600" dirty="0"/>
              <a:t>, M., Eriksson, E., &amp; </a:t>
            </a:r>
            <a:r>
              <a:rPr lang="en-GB" sz="1600" dirty="0" err="1"/>
              <a:t>Pitkala</a:t>
            </a:r>
            <a:r>
              <a:rPr lang="en-GB" sz="1600" dirty="0"/>
              <a:t>, K. (2013). Culturally diverse health care students' experiences with teaching strategies in Finland: A national survey. </a:t>
            </a:r>
            <a:r>
              <a:rPr lang="en-GB" sz="1600" i="1" dirty="0"/>
              <a:t>Nurse Education Today,</a:t>
            </a:r>
            <a:r>
              <a:rPr lang="en-GB" sz="1600" dirty="0"/>
              <a:t> </a:t>
            </a:r>
            <a:r>
              <a:rPr lang="en-GB" sz="1600" i="1" dirty="0"/>
              <a:t>33</a:t>
            </a:r>
            <a:r>
              <a:rPr lang="en-GB" sz="1600" dirty="0"/>
              <a:t>(6), 590-595</a:t>
            </a:r>
            <a:r>
              <a:rPr lang="en-GB" sz="1600" dirty="0" smtClean="0"/>
              <a:t>.</a:t>
            </a:r>
          </a:p>
          <a:p>
            <a:r>
              <a:rPr lang="en-GB" sz="1600" dirty="0" err="1" smtClean="0"/>
              <a:t>Rienties</a:t>
            </a:r>
            <a:r>
              <a:rPr lang="en-GB" sz="1600" dirty="0"/>
              <a:t>, B.,  </a:t>
            </a:r>
            <a:r>
              <a:rPr lang="en-GB" sz="1600" dirty="0" err="1"/>
              <a:t>Beausaert</a:t>
            </a:r>
            <a:r>
              <a:rPr lang="en-GB" sz="1600" dirty="0"/>
              <a:t>, S., </a:t>
            </a:r>
            <a:r>
              <a:rPr lang="en-GB" sz="1600" dirty="0" err="1"/>
              <a:t>Grohnert</a:t>
            </a:r>
            <a:r>
              <a:rPr lang="en-GB" sz="1600" dirty="0"/>
              <a:t>, T., </a:t>
            </a:r>
            <a:r>
              <a:rPr lang="en-GB" sz="1600" dirty="0" err="1"/>
              <a:t>Niemantsverdriet</a:t>
            </a:r>
            <a:r>
              <a:rPr lang="en-GB" sz="1600" dirty="0"/>
              <a:t>, S., and </a:t>
            </a:r>
            <a:r>
              <a:rPr lang="en-GB" sz="1600" dirty="0" err="1"/>
              <a:t>Kommers</a:t>
            </a:r>
            <a:r>
              <a:rPr lang="en-GB" sz="1600" dirty="0"/>
              <a:t>, P., (2012) Understanding academic performance of </a:t>
            </a:r>
            <a:r>
              <a:rPr lang="en-GB" sz="1600" dirty="0" smtClean="0"/>
              <a:t>international students</a:t>
            </a:r>
            <a:r>
              <a:rPr lang="en-GB" sz="1600" dirty="0"/>
              <a:t>: the role of ethnicity, academic and social integration. </a:t>
            </a:r>
            <a:r>
              <a:rPr lang="en-GB" sz="1600" i="1" dirty="0"/>
              <a:t>Higher Education</a:t>
            </a:r>
            <a:r>
              <a:rPr lang="en-GB" sz="1600" dirty="0"/>
              <a:t>. 63(6) </a:t>
            </a:r>
            <a:r>
              <a:rPr lang="en-GB" sz="1600" dirty="0" smtClean="0"/>
              <a:t>pp.685-700</a:t>
            </a:r>
          </a:p>
          <a:p>
            <a:r>
              <a:rPr lang="en-GB" sz="1600" dirty="0" smtClean="0">
                <a:solidFill>
                  <a:srgbClr val="000000"/>
                </a:solidFill>
              </a:rPr>
              <a:t>UK </a:t>
            </a:r>
            <a:r>
              <a:rPr lang="en-GB" sz="1600" dirty="0">
                <a:solidFill>
                  <a:srgbClr val="000000"/>
                </a:solidFill>
              </a:rPr>
              <a:t>council for International Student Affairs (2015) International Student Statistics [accessed 12 May 2016] </a:t>
            </a:r>
            <a:r>
              <a:rPr lang="en-GB" sz="1600" dirty="0">
                <a:solidFill>
                  <a:srgbClr val="000000"/>
                </a:solidFill>
                <a:hlinkClick r:id="rId2"/>
              </a:rPr>
              <a:t>http://institutions.ukcisa.org.uk//info-for-universities-colleges--schools/policy-research--statistics/research--statistics/international-students-in-uk-he/</a:t>
            </a:r>
            <a:endParaRPr lang="en-GB" sz="1600" dirty="0">
              <a:solidFill>
                <a:srgbClr val="000000"/>
              </a:solidFill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8636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l_fullxfull.548782299_axy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83" r="-61183"/>
          <a:stretch>
            <a:fillRect/>
          </a:stretch>
        </p:blipFill>
        <p:spPr>
          <a:xfrm>
            <a:off x="-3132521" y="102194"/>
            <a:ext cx="11928858" cy="675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9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4"/>
          <p:cNvSpPr>
            <a:spLocks noGrp="1"/>
          </p:cNvSpPr>
          <p:nvPr>
            <p:ph idx="1"/>
          </p:nvPr>
        </p:nvSpPr>
        <p:spPr>
          <a:xfrm>
            <a:off x="347663" y="1928812"/>
            <a:ext cx="4894897" cy="4688959"/>
          </a:xfrm>
        </p:spPr>
        <p:txBody>
          <a:bodyPr/>
          <a:lstStyle/>
          <a:p>
            <a:pPr eaLnBrk="1" hangingPunct="1"/>
            <a:r>
              <a:rPr lang="en-GB" altLang="en-US" sz="3200" dirty="0" smtClean="0"/>
              <a:t>Cultural diversity in Higher Education</a:t>
            </a:r>
          </a:p>
          <a:p>
            <a:pPr eaLnBrk="1" hangingPunct="1"/>
            <a:r>
              <a:rPr lang="en-GB" altLang="en-US" sz="3200" dirty="0" smtClean="0"/>
              <a:t>Why is cultural diversity beneficial to healthcare education </a:t>
            </a:r>
          </a:p>
          <a:p>
            <a:pPr eaLnBrk="1" hangingPunct="1"/>
            <a:r>
              <a:rPr lang="en-GB" altLang="en-US" sz="3200" dirty="0" smtClean="0"/>
              <a:t>Challenges of a diverse student population </a:t>
            </a:r>
            <a:endParaRPr lang="en-GB" altLang="en-US" sz="3200" dirty="0"/>
          </a:p>
          <a:p>
            <a:pPr eaLnBrk="1" hangingPunct="1"/>
            <a:r>
              <a:rPr lang="en-GB" altLang="en-US" sz="3200" dirty="0" smtClean="0"/>
              <a:t>Recommendations</a:t>
            </a:r>
          </a:p>
        </p:txBody>
      </p:sp>
      <p:sp>
        <p:nvSpPr>
          <p:cNvPr id="26626" name="Title 5"/>
          <p:cNvSpPr>
            <a:spLocks noGrp="1"/>
          </p:cNvSpPr>
          <p:nvPr>
            <p:ph type="title"/>
          </p:nvPr>
        </p:nvSpPr>
        <p:spPr>
          <a:xfrm>
            <a:off x="347663" y="1168400"/>
            <a:ext cx="8448675" cy="69532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Overview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0" y="2617174"/>
            <a:ext cx="3901440" cy="312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408779"/>
            <a:ext cx="8448675" cy="773761"/>
          </a:xfrm>
        </p:spPr>
        <p:txBody>
          <a:bodyPr/>
          <a:lstStyle/>
          <a:p>
            <a:r>
              <a:rPr lang="en-US" b="0" dirty="0"/>
              <a:t>Numbers of international tertiary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students </a:t>
            </a:r>
            <a:r>
              <a:rPr lang="en-US" b="0" dirty="0"/>
              <a:t>in EU-27 </a:t>
            </a:r>
            <a:r>
              <a:rPr lang="en-US" b="0" dirty="0" smtClean="0"/>
              <a:t>countries - 2012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3607" r="-23607"/>
          <a:stretch>
            <a:fillRect/>
          </a:stretch>
        </p:blipFill>
        <p:spPr>
          <a:xfrm>
            <a:off x="-1167862" y="1206924"/>
            <a:ext cx="9854421" cy="5134123"/>
          </a:xfrm>
        </p:spPr>
      </p:pic>
      <p:sp>
        <p:nvSpPr>
          <p:cNvPr id="6" name="TextBox 5"/>
          <p:cNvSpPr txBox="1"/>
          <p:nvPr/>
        </p:nvSpPr>
        <p:spPr>
          <a:xfrm>
            <a:off x="5518151" y="6341047"/>
            <a:ext cx="316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ec.europa.eu</a:t>
            </a:r>
            <a:r>
              <a:rPr lang="en-US" sz="1200" dirty="0"/>
              <a:t>/education/policy/higher-education/doc/</a:t>
            </a:r>
            <a:r>
              <a:rPr lang="en-US" sz="1200" dirty="0" err="1"/>
              <a:t>ehe_en.pdf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399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346685"/>
              </p:ext>
            </p:extLst>
          </p:nvPr>
        </p:nvGraphicFramePr>
        <p:xfrm>
          <a:off x="347663" y="2087592"/>
          <a:ext cx="8448675" cy="3007331"/>
        </p:xfrm>
        <a:graphic>
          <a:graphicData uri="http://schemas.openxmlformats.org/drawingml/2006/table">
            <a:tbl>
              <a:tblPr/>
              <a:tblGrid>
                <a:gridCol w="2816225"/>
                <a:gridCol w="2816225"/>
                <a:gridCol w="2816225"/>
              </a:tblGrid>
              <a:tr h="9152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>
                          <a:solidFill>
                            <a:srgbClr val="000000"/>
                          </a:solidFill>
                          <a:effectLst/>
                        </a:rPr>
                        <a:t>Country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</a:rPr>
                        <a:t>Total international students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</a:rPr>
                        <a:t>% of student population who are international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0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</a:rPr>
                        <a:t>Scotland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</a:rPr>
                        <a:t>50,015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</a:rPr>
                        <a:t>22%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0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</a:rPr>
                        <a:t>Wales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</a:rPr>
                        <a:t>24,230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</a:rPr>
                        <a:t>18%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0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</a:rPr>
                        <a:t>Northern Ireland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</a:rPr>
                        <a:t>5,525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</a:rPr>
                        <a:t>10%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0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</a:rPr>
                        <a:t>UK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>
                          <a:solidFill>
                            <a:srgbClr val="000000"/>
                          </a:solidFill>
                          <a:effectLst/>
                        </a:rPr>
                        <a:t>436,585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>
                          <a:solidFill>
                            <a:srgbClr val="000000"/>
                          </a:solidFill>
                          <a:effectLst/>
                        </a:rPr>
                        <a:t>19%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650" name="Title 5"/>
          <p:cNvSpPr>
            <a:spLocks noGrp="1"/>
          </p:cNvSpPr>
          <p:nvPr>
            <p:ph type="title"/>
          </p:nvPr>
        </p:nvSpPr>
        <p:spPr>
          <a:xfrm>
            <a:off x="347663" y="1168400"/>
            <a:ext cx="8448675" cy="695325"/>
          </a:xfrm>
        </p:spPr>
        <p:txBody>
          <a:bodyPr/>
          <a:lstStyle/>
          <a:p>
            <a:pPr eaLnBrk="1" hangingPunct="1"/>
            <a:r>
              <a:rPr lang="en-GB" altLang="en-US" dirty="0"/>
              <a:t>Cultural diversity in Higher Education</a:t>
            </a:r>
            <a:br>
              <a:rPr lang="en-GB" altLang="en-US" dirty="0"/>
            </a:br>
            <a:endParaRPr lang="en-GB" altLang="en-US" dirty="0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International student numbers by UK nation and English regions 2014-15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0566" y="5693434"/>
            <a:ext cx="5124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UK Council for International Student Affairs – 2014-15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317519"/>
            <a:ext cx="8448675" cy="985981"/>
          </a:xfrm>
        </p:spPr>
        <p:txBody>
          <a:bodyPr/>
          <a:lstStyle/>
          <a:p>
            <a:r>
              <a:rPr lang="en-US" sz="2400" dirty="0" smtClean="0"/>
              <a:t>In the UK 2004 to 2014 –</a:t>
            </a:r>
            <a:br>
              <a:rPr lang="en-US" sz="2400" dirty="0" smtClean="0"/>
            </a:br>
            <a:r>
              <a:rPr lang="en-US" sz="2400" dirty="0" smtClean="0"/>
              <a:t>increase across both EU and non EU students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87214" y="6204743"/>
            <a:ext cx="1720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Universities UK (2015)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131" y="6204743"/>
            <a:ext cx="2689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HESA Student record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798677"/>
              </p:ext>
            </p:extLst>
          </p:nvPr>
        </p:nvGraphicFramePr>
        <p:xfrm>
          <a:off x="67791" y="1286788"/>
          <a:ext cx="8839453" cy="4639840"/>
        </p:xfrm>
        <a:graphic>
          <a:graphicData uri="http://schemas.openxmlformats.org/drawingml/2006/table">
            <a:tbl>
              <a:tblPr/>
              <a:tblGrid>
                <a:gridCol w="2532836"/>
                <a:gridCol w="926295"/>
                <a:gridCol w="1134889"/>
                <a:gridCol w="1102794"/>
                <a:gridCol w="952413"/>
                <a:gridCol w="969122"/>
                <a:gridCol w="1221104"/>
              </a:tblGrid>
              <a:tr h="279007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UK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OTHER EU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NON-EU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3866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2004 - 05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2013 - 14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2004 - 05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2013 - 14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2004 - 05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2013 - 14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6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OTHER UNDERGRADUATE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487,930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250,410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10,145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5,745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18,895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14,905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95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% SHARE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94.40%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90.90%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2.50%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3.70%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6.60%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6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FIRST DEGREE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1,113,535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1,323,305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44,010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73,100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79,415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137,450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95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% SHARE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90.00%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3.60%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4.80%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6.40%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6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POSTGRADUATE TAUGHT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285,695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271,030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28,950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31,955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80,010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124,960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6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% SHARE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72.40%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63.30%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7.30%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7.50%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20.30%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29.20%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6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POSTGRADUATE RESEARCH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51,985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64,110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10,885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14,500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24,810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32,880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6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% SHARE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59.30%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57.50%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12.40%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28.30%</a:t>
                      </a:r>
                    </a:p>
                  </a:txBody>
                  <a:tcPr marL="13397" marR="13397" marT="17862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29.50%</a:t>
                      </a:r>
                    </a:p>
                  </a:txBody>
                  <a:tcPr marL="13397" marR="13397" marT="17862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09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4"/>
          <p:cNvSpPr>
            <a:spLocks noGrp="1"/>
          </p:cNvSpPr>
          <p:nvPr>
            <p:ph idx="1"/>
          </p:nvPr>
        </p:nvSpPr>
        <p:spPr>
          <a:xfrm>
            <a:off x="347663" y="1928813"/>
            <a:ext cx="8448675" cy="42291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Economic benefits (in UK international students outwith EU attract higher fees) – estimated at 10 </a:t>
            </a:r>
            <a:r>
              <a:rPr lang="en-GB" altLang="en-US" dirty="0" smtClean="0"/>
              <a:t>billion GBP/</a:t>
            </a:r>
            <a:r>
              <a:rPr lang="en-GB" altLang="en-US" dirty="0" err="1" smtClean="0"/>
              <a:t>yr</a:t>
            </a:r>
            <a:endParaRPr lang="en-GB" altLang="en-US" dirty="0"/>
          </a:p>
          <a:p>
            <a:pPr eaLnBrk="1" hangingPunct="1"/>
            <a:r>
              <a:rPr lang="en-GB" altLang="en-US" dirty="0" smtClean="0"/>
              <a:t>Cultural </a:t>
            </a:r>
            <a:r>
              <a:rPr lang="en-GB" altLang="en-US" dirty="0" smtClean="0"/>
              <a:t>competence of both staff and learners is facilitated through diversity of the student population</a:t>
            </a:r>
          </a:p>
          <a:p>
            <a:pPr eaLnBrk="1" hangingPunct="1"/>
            <a:r>
              <a:rPr lang="en-GB" altLang="en-US" dirty="0" smtClean="0"/>
              <a:t>Greater </a:t>
            </a:r>
            <a:r>
              <a:rPr lang="en-GB" altLang="en-US" dirty="0"/>
              <a:t>diversity and improved cultural competence of healthcare providers can improve patient outcomes – particularly minority groups which often have poorer outcomes. </a:t>
            </a:r>
          </a:p>
          <a:p>
            <a:pPr eaLnBrk="1" hangingPunct="1"/>
            <a:r>
              <a:rPr lang="en-GB" altLang="en-US" dirty="0"/>
              <a:t>Students gain insight into alternative ways of thinking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sp>
        <p:nvSpPr>
          <p:cNvPr id="28674" name="Title 5"/>
          <p:cNvSpPr>
            <a:spLocks noGrp="1"/>
          </p:cNvSpPr>
          <p:nvPr>
            <p:ph type="title"/>
          </p:nvPr>
        </p:nvSpPr>
        <p:spPr>
          <a:xfrm>
            <a:off x="347663" y="1168400"/>
            <a:ext cx="8448675" cy="69532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Benefits of cultural diversity in health care education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Benefits </a:t>
            </a:r>
            <a:r>
              <a:rPr lang="en-GB" altLang="en-US" dirty="0" smtClean="0"/>
              <a:t>as perceived by </a:t>
            </a:r>
            <a:r>
              <a:rPr lang="en-GB" altLang="en-US" dirty="0"/>
              <a:t>UK prospective undergraduate students</a:t>
            </a:r>
            <a:br>
              <a:rPr lang="en-GB" altLang="en-US" dirty="0"/>
            </a:br>
            <a:endParaRPr lang="en-GB" altLang="en-US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74" r="-13874"/>
          <a:stretch>
            <a:fillRect/>
          </a:stretch>
        </p:blipFill>
        <p:spPr>
          <a:xfrm>
            <a:off x="4686756" y="4175387"/>
            <a:ext cx="4109582" cy="2141276"/>
          </a:xfrm>
        </p:spPr>
      </p:pic>
      <p:sp>
        <p:nvSpPr>
          <p:cNvPr id="3" name="TextBox 2"/>
          <p:cNvSpPr txBox="1"/>
          <p:nvPr/>
        </p:nvSpPr>
        <p:spPr>
          <a:xfrm>
            <a:off x="183799" y="2058495"/>
            <a:ext cx="82208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eaLnBrk="1" hangingPunct="1">
              <a:buFont typeface="Arial"/>
              <a:buChar char="•"/>
            </a:pPr>
            <a:r>
              <a:rPr lang="en-GB" altLang="en-US" sz="2000" dirty="0" smtClean="0"/>
              <a:t>87</a:t>
            </a:r>
            <a:r>
              <a:rPr lang="en-GB" altLang="en-US" sz="2000" dirty="0"/>
              <a:t>% believe it will give them a better work view (2% disagree)</a:t>
            </a:r>
          </a:p>
          <a:p>
            <a:pPr marL="742950" lvl="1" indent="-285750" eaLnBrk="1" hangingPunct="1">
              <a:buFont typeface="Arial"/>
              <a:buChar char="•"/>
            </a:pPr>
            <a:r>
              <a:rPr lang="en-GB" altLang="en-US" sz="2000" dirty="0"/>
              <a:t>76% believe it will give them a strong global network (5% disagree) </a:t>
            </a:r>
          </a:p>
          <a:p>
            <a:pPr marL="742950" lvl="1" indent="-285750" eaLnBrk="1" hangingPunct="1">
              <a:buFont typeface="Arial"/>
              <a:buChar char="•"/>
            </a:pPr>
            <a:r>
              <a:rPr lang="en-GB" altLang="en-US" sz="2000" dirty="0"/>
              <a:t>68% agree it can improve their foreign language skill (11% disagree) </a:t>
            </a:r>
          </a:p>
          <a:p>
            <a:pPr marL="742950" lvl="1" indent="-285750" eaLnBrk="1" hangingPunct="1">
              <a:buFont typeface="Arial"/>
              <a:buChar char="•"/>
            </a:pPr>
            <a:endParaRPr lang="en-GB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799" y="4175387"/>
            <a:ext cx="4795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altLang="en-US" sz="2000" dirty="0"/>
              <a:t>However </a:t>
            </a:r>
          </a:p>
          <a:p>
            <a:pPr marL="742950" lvl="1" indent="-285750">
              <a:buFont typeface="Arial"/>
              <a:buChar char="•"/>
            </a:pPr>
            <a:r>
              <a:rPr lang="en-GB" altLang="en-US" sz="2000" dirty="0"/>
              <a:t>29% think it could slow down the class (42% disagree)</a:t>
            </a:r>
          </a:p>
          <a:p>
            <a:pPr marL="742950" lvl="1" indent="-285750">
              <a:buFont typeface="Arial"/>
              <a:buChar char="•"/>
            </a:pPr>
            <a:r>
              <a:rPr lang="en-GB" altLang="en-US" sz="2000" dirty="0"/>
              <a:t>67% disagree that academic discussion would be of lower quality (11% agree)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challenges to Academic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Different </a:t>
            </a:r>
            <a:r>
              <a:rPr lang="en-GB" dirty="0"/>
              <a:t>pedagogical cultures can be difficult to </a:t>
            </a:r>
            <a:r>
              <a:rPr lang="en-GB" dirty="0" smtClean="0"/>
              <a:t>negotiate;</a:t>
            </a:r>
          </a:p>
          <a:p>
            <a:r>
              <a:rPr lang="en-GB" dirty="0" smtClean="0"/>
              <a:t>Confucian </a:t>
            </a:r>
            <a:r>
              <a:rPr lang="en-GB" dirty="0"/>
              <a:t>learning </a:t>
            </a:r>
            <a:r>
              <a:rPr lang="en-GB" dirty="0" smtClean="0"/>
              <a:t>culture requires students to explicitly  follow </a:t>
            </a:r>
            <a:r>
              <a:rPr lang="en-GB" dirty="0"/>
              <a:t>the </a:t>
            </a:r>
            <a:r>
              <a:rPr lang="en-GB" dirty="0" smtClean="0"/>
              <a:t>academics instruction – believe this as absolute and therefore to be memorised (and not questioned), </a:t>
            </a:r>
          </a:p>
          <a:p>
            <a:r>
              <a:rPr lang="en-GB" dirty="0" smtClean="0"/>
              <a:t>Socratic </a:t>
            </a:r>
            <a:r>
              <a:rPr lang="en-GB" dirty="0"/>
              <a:t>approach encourages students to think for themselves, express their opinions, seek information, acknowledge its sources and critique </a:t>
            </a:r>
            <a:r>
              <a:rPr lang="en-GB" dirty="0" smtClean="0"/>
              <a:t>it – to critically appraise information from their lecturers</a:t>
            </a:r>
          </a:p>
          <a:p>
            <a:pPr marL="0" indent="0" algn="r">
              <a:buNone/>
            </a:pPr>
            <a:r>
              <a:rPr lang="en-US" sz="1600" dirty="0" smtClean="0"/>
              <a:t>(Edgecombe</a:t>
            </a:r>
            <a:r>
              <a:rPr lang="en-US" sz="1600" dirty="0"/>
              <a:t>, Jennings, &amp; </a:t>
            </a:r>
            <a:r>
              <a:rPr lang="en-US" sz="1600" dirty="0" smtClean="0"/>
              <a:t>Bowden, 2012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5010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C72E20F809AC4AA8C91AA8D65BD3A2" ma:contentTypeVersion="12" ma:contentTypeDescription="Create a new document." ma:contentTypeScope="" ma:versionID="60d45485e643a3b3a97a8ad6247152a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4154fbe9c80c4dd7d9e10f097ef4c3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 ma:readOnly="fals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87012B-10E8-495C-83F9-38CCCE8384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1C187D-A0E2-4D50-8B85-ED777107D297}">
  <ds:schemaRefs>
    <ds:schemaRef ds:uri="http://schemas.microsoft.com/sharepoint/v3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64355EC-C788-4443-9296-5DD8D622A7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1575</Words>
  <Application>Microsoft Macintosh PowerPoint</Application>
  <PresentationFormat>On-screen Show (4:3)</PresentationFormat>
  <Paragraphs>168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Default Design</vt:lpstr>
      <vt:lpstr>1_Default Design</vt:lpstr>
      <vt:lpstr>2_Default Design</vt:lpstr>
      <vt:lpstr>3_Default Design</vt:lpstr>
      <vt:lpstr>4_Default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Facing cultural diversity in education in healthcare</vt:lpstr>
      <vt:lpstr>PowerPoint Presentation</vt:lpstr>
      <vt:lpstr>Overview </vt:lpstr>
      <vt:lpstr>Numbers of international tertiary  students in EU-27 countries - 2012</vt:lpstr>
      <vt:lpstr>Cultural diversity in Higher Education </vt:lpstr>
      <vt:lpstr>In the UK 2004 to 2014 – increase across both EU and non EU students</vt:lpstr>
      <vt:lpstr>Benefits of cultural diversity in health care education </vt:lpstr>
      <vt:lpstr>Benefits as perceived by UK prospective undergraduate students </vt:lpstr>
      <vt:lpstr>What are the challenges to Academic staff</vt:lpstr>
      <vt:lpstr>Challenges of diverse student groups – teaching perspective </vt:lpstr>
      <vt:lpstr>Challenges of diverse student groups – learners perspective </vt:lpstr>
      <vt:lpstr>The impact of integration (social and academic)</vt:lpstr>
      <vt:lpstr>How do academic staff improve LTA approach </vt:lpstr>
      <vt:lpstr>Recommendations</vt:lpstr>
      <vt:lpstr>Recommendations</vt:lpstr>
      <vt:lpstr>Areas for further research </vt:lpstr>
      <vt:lpstr>References </vt:lpstr>
      <vt:lpstr>References (continued) </vt:lpstr>
    </vt:vector>
  </TitlesOfParts>
  <Company>Edinburgh Napier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Malcolm Leitch</dc:creator>
  <cp:lastModifiedBy>Janyne  Afseth</cp:lastModifiedBy>
  <cp:revision>39</cp:revision>
  <cp:lastPrinted>2016-05-17T15:12:16Z</cp:lastPrinted>
  <dcterms:created xsi:type="dcterms:W3CDTF">2015-01-29T16:35:56Z</dcterms:created>
  <dcterms:modified xsi:type="dcterms:W3CDTF">2016-05-22T20:41:23Z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0x01010095C72E20F809AC4AA8C91AA8D65BD3A2</vt:lpwstr>
  </property>
</Properties>
</file>