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8" r:id="rId3"/>
    <p:sldId id="279" r:id="rId4"/>
    <p:sldId id="280" r:id="rId5"/>
    <p:sldId id="257" r:id="rId6"/>
    <p:sldId id="270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292" r:id="rId16"/>
    <p:sldId id="267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3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68843-8C4F-9348-AF6C-933F3BE456DB}" type="datetimeFigureOut">
              <a:rPr lang="en-US" smtClean="0"/>
              <a:t>23.05.16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764C4-7040-5248-9E9A-B0B7DA55F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68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F1C99-B40F-4DC3-9551-3049AA89380C}" type="datetimeFigureOut">
              <a:rPr lang="cs-CZ" smtClean="0"/>
              <a:t>23.05.16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39D4D-DE84-4922-A516-2EF9A8477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88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73234-07D5-474A-84CE-06BBA7FAB17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GB" smtClean="0"/>
              <a:t>The Institute of Medicine report reminds us that health care is probably </a:t>
            </a:r>
            <a:r>
              <a:rPr lang="en-US" i="1" smtClean="0"/>
              <a:t>the</a:t>
            </a:r>
            <a:r>
              <a:rPr lang="en-GB" smtClean="0"/>
              <a:t> most complex of human endeavours!</a:t>
            </a:r>
          </a:p>
          <a:p>
            <a:endParaRPr lang="en-GB" smtClean="0"/>
          </a:p>
          <a:p>
            <a:endParaRPr lang="en-US" smtClean="0"/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F8565-53D3-44B3-84C3-6CA22D7A7038}" type="slidenum">
              <a:rPr lang="en-US"/>
              <a:pPr/>
              <a:t>4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cs-CZ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Managing Patient Safety</a:t>
            </a:r>
          </a:p>
          <a:p>
            <a:r>
              <a:rPr lang="en-GB" smtClean="0">
                <a:latin typeface="Times New Roman" pitchFamily="18" charset="0"/>
                <a:cs typeface="Times New Roman" pitchFamily="18" charset="0"/>
              </a:rPr>
              <a:t>3. The Problem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2FA4F-13F4-45A5-AE9B-47DFF7D8B1D6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Times New Roman" pitchFamily="18" charset="0"/>
                <a:cs typeface="Times New Roman" pitchFamily="18" charset="0"/>
              </a:rPr>
              <a:t>This slide compares HC with other potentially hazardous activities and industries. It is exceedingly dangerous: comparable to mountain climbing in the risk of a fatality, and exceeding road traffic accidents in the number of people killed each year.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cs-CZ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EE2D-E212-4899-99F9-9C6EFE9C7505}" type="datetimeFigureOut">
              <a:rPr lang="cs-CZ" smtClean="0"/>
              <a:t>23.05.16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11D4-2F0D-40DE-B91F-7B009DCCD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EE2D-E212-4899-99F9-9C6EFE9C7505}" type="datetimeFigureOut">
              <a:rPr lang="cs-CZ" smtClean="0"/>
              <a:t>23.05.16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11D4-2F0D-40DE-B91F-7B009DCCD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EE2D-E212-4899-99F9-9C6EFE9C7505}" type="datetimeFigureOut">
              <a:rPr lang="cs-CZ" smtClean="0"/>
              <a:t>23.05.16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11D4-2F0D-40DE-B91F-7B009DCCD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EE2D-E212-4899-99F9-9C6EFE9C7505}" type="datetimeFigureOut">
              <a:rPr lang="cs-CZ" smtClean="0"/>
              <a:t>23.05.16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11D4-2F0D-40DE-B91F-7B009DCCD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EE2D-E212-4899-99F9-9C6EFE9C7505}" type="datetimeFigureOut">
              <a:rPr lang="cs-CZ" smtClean="0"/>
              <a:t>23.05.16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11D4-2F0D-40DE-B91F-7B009DCCD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EE2D-E212-4899-99F9-9C6EFE9C7505}" type="datetimeFigureOut">
              <a:rPr lang="cs-CZ" smtClean="0"/>
              <a:t>23.05.16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11D4-2F0D-40DE-B91F-7B009DCCD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EE2D-E212-4899-99F9-9C6EFE9C7505}" type="datetimeFigureOut">
              <a:rPr lang="cs-CZ" smtClean="0"/>
              <a:t>23.05.16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11D4-2F0D-40DE-B91F-7B009DCCD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EE2D-E212-4899-99F9-9C6EFE9C7505}" type="datetimeFigureOut">
              <a:rPr lang="cs-CZ" smtClean="0"/>
              <a:t>23.05.16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11D4-2F0D-40DE-B91F-7B009DCCD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EE2D-E212-4899-99F9-9C6EFE9C7505}" type="datetimeFigureOut">
              <a:rPr lang="cs-CZ" smtClean="0"/>
              <a:t>23.05.16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11D4-2F0D-40DE-B91F-7B009DCCD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EE2D-E212-4899-99F9-9C6EFE9C7505}" type="datetimeFigureOut">
              <a:rPr lang="cs-CZ" smtClean="0"/>
              <a:t>23.05.16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11D4-2F0D-40DE-B91F-7B009DCCD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EE2D-E212-4899-99F9-9C6EFE9C7505}" type="datetimeFigureOut">
              <a:rPr lang="cs-CZ" smtClean="0"/>
              <a:t>23.05.16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11D4-2F0D-40DE-B91F-7B009DCCD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5EE2D-E212-4899-99F9-9C6EFE9C7505}" type="datetimeFigureOut">
              <a:rPr lang="cs-CZ" smtClean="0"/>
              <a:t>23.05.16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311D4-2F0D-40DE-B91F-7B009DCCD46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Patient</a:t>
            </a:r>
            <a:r>
              <a:rPr lang="cs-CZ" dirty="0" smtClean="0"/>
              <a:t> </a:t>
            </a:r>
            <a:r>
              <a:rPr lang="cs-CZ" dirty="0" err="1" smtClean="0"/>
              <a:t>Safety</a:t>
            </a:r>
            <a:r>
              <a:rPr lang="cs-CZ" dirty="0" smtClean="0"/>
              <a:t> 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Global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Country </a:t>
            </a:r>
            <a:r>
              <a:rPr lang="cs-CZ" dirty="0" err="1" smtClean="0"/>
              <a:t>Specific</a:t>
            </a:r>
            <a:r>
              <a:rPr lang="cs-CZ" dirty="0" smtClean="0"/>
              <a:t> 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David Marx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Safety Goals – Non Clinical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</a:p>
          <a:p>
            <a:r>
              <a:rPr lang="en-US" dirty="0" smtClean="0"/>
              <a:t>Fire Safety</a:t>
            </a:r>
          </a:p>
          <a:p>
            <a:r>
              <a:rPr lang="en-US" dirty="0" smtClean="0"/>
              <a:t>Staff privileges/competencies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2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Global/Local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risks in Health Care are GLOBAL</a:t>
            </a:r>
          </a:p>
          <a:p>
            <a:r>
              <a:rPr lang="en-US" dirty="0" smtClean="0"/>
              <a:t>Solutions are GLOBAL/LOCAL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5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local resistance come from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Culture</a:t>
            </a:r>
          </a:p>
          <a:p>
            <a:pPr lvl="1"/>
            <a:r>
              <a:rPr lang="en-US" dirty="0" smtClean="0"/>
              <a:t>Physician as a God or as a service provider ?</a:t>
            </a:r>
          </a:p>
          <a:p>
            <a:pPr lvl="1"/>
            <a:r>
              <a:rPr lang="en-US" dirty="0" smtClean="0"/>
              <a:t>Hierarchy</a:t>
            </a:r>
          </a:p>
          <a:p>
            <a:pPr lvl="2"/>
            <a:r>
              <a:rPr lang="en-US" dirty="0" smtClean="0"/>
              <a:t>Role of “other” health care providers</a:t>
            </a:r>
          </a:p>
          <a:p>
            <a:pPr lvl="1"/>
            <a:r>
              <a:rPr lang="en-US" dirty="0" smtClean="0"/>
              <a:t>Static/Dynamic competencies</a:t>
            </a:r>
          </a:p>
          <a:p>
            <a:r>
              <a:rPr lang="en-US" dirty="0"/>
              <a:t>Traditional role of </a:t>
            </a:r>
            <a:r>
              <a:rPr lang="en-US" dirty="0" smtClean="0"/>
              <a:t>patients</a:t>
            </a:r>
          </a:p>
          <a:p>
            <a:r>
              <a:rPr lang="en-US" dirty="0" smtClean="0"/>
              <a:t>Local law</a:t>
            </a:r>
          </a:p>
          <a:p>
            <a:pPr lvl="1"/>
            <a:r>
              <a:rPr lang="en-US" dirty="0" smtClean="0"/>
              <a:t>Patient rights</a:t>
            </a:r>
          </a:p>
          <a:p>
            <a:pPr lvl="1"/>
            <a:r>
              <a:rPr lang="en-US" dirty="0" smtClean="0"/>
              <a:t>Openness of health care providers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70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deal with resistance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National Patient Safety Policies</a:t>
            </a:r>
          </a:p>
          <a:p>
            <a:r>
              <a:rPr lang="en-US" dirty="0" smtClean="0"/>
              <a:t>External Quality and Safety Control</a:t>
            </a:r>
          </a:p>
          <a:p>
            <a:r>
              <a:rPr lang="en-US" dirty="0" smtClean="0"/>
              <a:t>Role </a:t>
            </a:r>
            <a:r>
              <a:rPr lang="en-US" smtClean="0"/>
              <a:t>of Payers</a:t>
            </a:r>
            <a:endParaRPr lang="en-US" dirty="0" smtClean="0"/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Role of Patients</a:t>
            </a:r>
            <a:endParaRPr lang="en-US" dirty="0"/>
          </a:p>
        </p:txBody>
      </p:sp>
      <p:pic>
        <p:nvPicPr>
          <p:cNvPr id="5" name="Content Placeholder 4" descr="qualitycommisletí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" b="-27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80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frequent areas of resistance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rights</a:t>
            </a:r>
          </a:p>
          <a:p>
            <a:r>
              <a:rPr lang="en-US" dirty="0" smtClean="0"/>
              <a:t>Rights of specific populations</a:t>
            </a:r>
          </a:p>
          <a:p>
            <a:r>
              <a:rPr lang="en-US" dirty="0" smtClean="0"/>
              <a:t>Team members position</a:t>
            </a:r>
          </a:p>
          <a:p>
            <a:r>
              <a:rPr lang="en-US" dirty="0" smtClean="0"/>
              <a:t>Individual privileges of physicians</a:t>
            </a:r>
          </a:p>
          <a:p>
            <a:r>
              <a:rPr lang="en-US" dirty="0" smtClean="0"/>
              <a:t>Primary source verification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</a:p>
          <a:p>
            <a:r>
              <a:rPr lang="en-US" dirty="0" smtClean="0"/>
              <a:t>Audit fatigue</a:t>
            </a:r>
          </a:p>
          <a:p>
            <a:r>
              <a:rPr lang="en-US" dirty="0" smtClean="0"/>
              <a:t>Selection of criteria for different types of health-care providers</a:t>
            </a:r>
          </a:p>
          <a:p>
            <a:r>
              <a:rPr lang="en-US" dirty="0" smtClean="0"/>
              <a:t>(Third party) Motivation for risk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4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rto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David\Desktop\Flash zachrana\Lexar\Výuka\Medical education\Scan1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758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32175" y="980728"/>
            <a:ext cx="5892353" cy="5147022"/>
            <a:chOff x="0" y="0"/>
            <a:chExt cx="4560" cy="2784"/>
          </a:xfrm>
        </p:grpSpPr>
        <p:pic>
          <p:nvPicPr>
            <p:cNvPr id="2765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560" cy="2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560" cy="2784"/>
            </a:xfrm>
            <a:prstGeom prst="rect">
              <a:avLst/>
            </a:prstGeom>
            <a:noFill/>
            <a:ln w="76200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332657"/>
            <a:ext cx="4106863" cy="6525344"/>
            <a:chOff x="0" y="1296"/>
            <a:chExt cx="2227" cy="3024"/>
          </a:xfrm>
        </p:grpSpPr>
        <p:pic>
          <p:nvPicPr>
            <p:cNvPr id="2765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320"/>
              <a:ext cx="2227" cy="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0" y="1296"/>
              <a:ext cx="2208" cy="3024"/>
            </a:xfrm>
            <a:prstGeom prst="rect">
              <a:avLst/>
            </a:prstGeom>
            <a:noFill/>
            <a:ln w="76200" cap="sq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67934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0063-FD58-4805-8356-537682B91358}" type="slidenum">
              <a:rPr lang="cs-CZ"/>
              <a:pPr/>
              <a:t>4</a:t>
            </a:fld>
            <a:endParaRPr lang="cs-CZ"/>
          </a:p>
        </p:txBody>
      </p:sp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Physician </a:t>
            </a:r>
            <a:r>
              <a:rPr lang="en-US" dirty="0" err="1" smtClean="0"/>
              <a:t>vs</a:t>
            </a:r>
            <a:r>
              <a:rPr lang="en-US" dirty="0" smtClean="0"/>
              <a:t> Patient</a:t>
            </a:r>
            <a:endParaRPr lang="en-US" dirty="0"/>
          </a:p>
        </p:txBody>
      </p:sp>
      <p:sp>
        <p:nvSpPr>
          <p:cNvPr id="149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He will resemble God – savior of slaves, of rich and poor men and noblemen – to all he will be brother and protector…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 algn="r">
              <a:buFont typeface="Wingdings" pitchFamily="2" charset="2"/>
              <a:buNone/>
            </a:pPr>
            <a:r>
              <a:rPr lang="en-US" dirty="0"/>
              <a:t>(</a:t>
            </a:r>
            <a:r>
              <a:rPr lang="en-US" dirty="0" err="1" smtClean="0"/>
              <a:t>Asclepion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457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sudtedokto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0"/>
            <a:ext cx="662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Danger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 Care</a:t>
            </a:r>
            <a:endParaRPr lang="en-US" dirty="0"/>
          </a:p>
        </p:txBody>
      </p:sp>
      <p:pic>
        <p:nvPicPr>
          <p:cNvPr id="26627" name="Picture 5" descr="dias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1844824"/>
            <a:ext cx="7467600" cy="4330700"/>
          </a:xfrm>
          <a:ln w="76200">
            <a:solidFill>
              <a:schemeClr val="tx1"/>
            </a:solidFill>
          </a:ln>
        </p:spPr>
      </p:pic>
      <p:sp>
        <p:nvSpPr>
          <p:cNvPr id="26628" name="Oval 8"/>
          <p:cNvSpPr>
            <a:spLocks noChangeArrowheads="1"/>
          </p:cNvSpPr>
          <p:nvPr/>
        </p:nvSpPr>
        <p:spPr bwMode="auto">
          <a:xfrm>
            <a:off x="3348038" y="2133600"/>
            <a:ext cx="863600" cy="71913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7235825" y="6453188"/>
            <a:ext cx="158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solidFill>
                  <a:schemeClr val="bg1"/>
                </a:solidFill>
              </a:rPr>
              <a:t>Error problem</a:t>
            </a:r>
            <a:endParaRPr lang="en-US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Medicine/Health Care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THEN	</a:t>
            </a:r>
          </a:p>
          <a:p>
            <a:pPr lvl="1"/>
            <a:r>
              <a:rPr lang="en-US" dirty="0" smtClean="0"/>
              <a:t>Simple</a:t>
            </a:r>
          </a:p>
          <a:p>
            <a:pPr lvl="1"/>
            <a:r>
              <a:rPr lang="en-US" dirty="0" smtClean="0"/>
              <a:t>Non efficient</a:t>
            </a:r>
          </a:p>
          <a:p>
            <a:pPr lvl="1"/>
            <a:r>
              <a:rPr lang="en-US" dirty="0" smtClean="0"/>
              <a:t>SAFE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NOW</a:t>
            </a:r>
          </a:p>
          <a:p>
            <a:pPr lvl="1"/>
            <a:r>
              <a:rPr lang="en-US" dirty="0" smtClean="0"/>
              <a:t>Complicated</a:t>
            </a:r>
          </a:p>
          <a:p>
            <a:pPr lvl="1"/>
            <a:r>
              <a:rPr lang="en-US" dirty="0" smtClean="0"/>
              <a:t>Highly efficient</a:t>
            </a:r>
          </a:p>
          <a:p>
            <a:pPr lvl="1"/>
            <a:r>
              <a:rPr lang="en-US" dirty="0" smtClean="0"/>
              <a:t>RISKY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9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Safety Activities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Council of Europe Declaration 1998</a:t>
            </a:r>
          </a:p>
          <a:p>
            <a:r>
              <a:rPr lang="en-US" dirty="0" smtClean="0"/>
              <a:t>WHO Global Alliance for Patient Safety</a:t>
            </a:r>
          </a:p>
          <a:p>
            <a:r>
              <a:rPr lang="en-US" dirty="0" smtClean="0"/>
              <a:t>EC Regulation - 2009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04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Patient Safety Goals/Solutions</a:t>
            </a:r>
            <a:br>
              <a:rPr lang="en-US" dirty="0" smtClean="0"/>
            </a:br>
            <a:r>
              <a:rPr lang="en-US" dirty="0" smtClean="0"/>
              <a:t>clinical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Identification problems</a:t>
            </a:r>
          </a:p>
          <a:p>
            <a:r>
              <a:rPr lang="en-US" dirty="0" smtClean="0"/>
              <a:t>High risk medication</a:t>
            </a:r>
          </a:p>
          <a:p>
            <a:r>
              <a:rPr lang="en-US" dirty="0" smtClean="0"/>
              <a:t>Wrong side/site/structure surgery prevention</a:t>
            </a:r>
          </a:p>
          <a:p>
            <a:r>
              <a:rPr lang="en-US" dirty="0" smtClean="0"/>
              <a:t>Safe communication</a:t>
            </a:r>
          </a:p>
          <a:p>
            <a:r>
              <a:rPr lang="en-US" dirty="0" smtClean="0"/>
              <a:t>Clean care – Safe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243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305</Words>
  <Application>Microsoft Macintosh PowerPoint</Application>
  <PresentationFormat>On-screen Show (4:3)</PresentationFormat>
  <Paragraphs>70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Motiv sady Office</vt:lpstr>
      <vt:lpstr>Patient Safety  Global or Country Specific ?</vt:lpstr>
      <vt:lpstr>PowerPoint Presentation</vt:lpstr>
      <vt:lpstr>PowerPoint Presentation</vt:lpstr>
      <vt:lpstr>Physician vs Patient</vt:lpstr>
      <vt:lpstr>PowerPoint Presentation</vt:lpstr>
      <vt:lpstr>Danger of Health Care</vt:lpstr>
      <vt:lpstr>Medicine/Health Care</vt:lpstr>
      <vt:lpstr>Patient Safety Activities</vt:lpstr>
      <vt:lpstr>Patient Safety Goals/Solutions clinical</vt:lpstr>
      <vt:lpstr>Patient Safety Goals – Non Clinical</vt:lpstr>
      <vt:lpstr>Global/Local</vt:lpstr>
      <vt:lpstr>Where does local resistance come from ?</vt:lpstr>
      <vt:lpstr>How to deal with resistance ?</vt:lpstr>
      <vt:lpstr>Most frequent areas of resistance</vt:lpstr>
      <vt:lpstr>Challenges 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Marx</dc:creator>
  <cp:lastModifiedBy>David Marx</cp:lastModifiedBy>
  <cp:revision>15</cp:revision>
  <cp:lastPrinted>2016-05-23T04:19:26Z</cp:lastPrinted>
  <dcterms:created xsi:type="dcterms:W3CDTF">2016-04-20T16:34:01Z</dcterms:created>
  <dcterms:modified xsi:type="dcterms:W3CDTF">2016-05-23T04:39:57Z</dcterms:modified>
</cp:coreProperties>
</file>