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78" r:id="rId4"/>
    <p:sldId id="308" r:id="rId5"/>
    <p:sldId id="276" r:id="rId6"/>
    <p:sldId id="263" r:id="rId7"/>
    <p:sldId id="296" r:id="rId8"/>
    <p:sldId id="285" r:id="rId9"/>
    <p:sldId id="286" r:id="rId10"/>
    <p:sldId id="288" r:id="rId11"/>
    <p:sldId id="287" r:id="rId12"/>
    <p:sldId id="266" r:id="rId13"/>
    <p:sldId id="275" r:id="rId14"/>
    <p:sldId id="260" r:id="rId15"/>
    <p:sldId id="267" r:id="rId16"/>
    <p:sldId id="297" r:id="rId17"/>
    <p:sldId id="271" r:id="rId18"/>
    <p:sldId id="272" r:id="rId19"/>
    <p:sldId id="277" r:id="rId20"/>
    <p:sldId id="273" r:id="rId21"/>
    <p:sldId id="270" r:id="rId22"/>
    <p:sldId id="274" r:id="rId23"/>
    <p:sldId id="283" r:id="rId24"/>
    <p:sldId id="281" r:id="rId25"/>
    <p:sldId id="284" r:id="rId26"/>
    <p:sldId id="258" r:id="rId27"/>
    <p:sldId id="264" r:id="rId28"/>
    <p:sldId id="289" r:id="rId29"/>
    <p:sldId id="301" r:id="rId30"/>
    <p:sldId id="291" r:id="rId31"/>
    <p:sldId id="292" r:id="rId32"/>
    <p:sldId id="293" r:id="rId33"/>
    <p:sldId id="295" r:id="rId34"/>
    <p:sldId id="298" r:id="rId35"/>
    <p:sldId id="299" r:id="rId36"/>
    <p:sldId id="300" r:id="rId37"/>
    <p:sldId id="302" r:id="rId38"/>
    <p:sldId id="306" r:id="rId39"/>
    <p:sldId id="307" r:id="rId40"/>
    <p:sldId id="303" r:id="rId41"/>
    <p:sldId id="304" r:id="rId42"/>
    <p:sldId id="305" r:id="rId43"/>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66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it-I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it-IT"/>
          </a:p>
        </p:txBody>
      </p:sp>
      <p:sp>
        <p:nvSpPr>
          <p:cNvPr id="4" name="Datumsplatzhalter 3"/>
          <p:cNvSpPr>
            <a:spLocks noGrp="1"/>
          </p:cNvSpPr>
          <p:nvPr>
            <p:ph type="dt" sz="half" idx="10"/>
          </p:nvPr>
        </p:nvSpPr>
        <p:spPr/>
        <p:txBody>
          <a:bodyPr/>
          <a:lstStyle/>
          <a:p>
            <a:fld id="{B6890FD9-275C-FA44-8687-CA5980CAB1E8}" type="datetimeFigureOut">
              <a:rPr lang="de-DE" smtClean="0"/>
              <a:t>12.05.16</a:t>
            </a:fld>
            <a:endParaRPr lang="it-IT"/>
          </a:p>
        </p:txBody>
      </p:sp>
      <p:sp>
        <p:nvSpPr>
          <p:cNvPr id="5" name="Fußzeilenplatzhalter 4"/>
          <p:cNvSpPr>
            <a:spLocks noGrp="1"/>
          </p:cNvSpPr>
          <p:nvPr>
            <p:ph type="ftr" sz="quarter" idx="11"/>
          </p:nvPr>
        </p:nvSpPr>
        <p:spPr/>
        <p:txBody>
          <a:bodyPr/>
          <a:lstStyle/>
          <a:p>
            <a:endParaRPr lang="it-IT"/>
          </a:p>
        </p:txBody>
      </p:sp>
      <p:sp>
        <p:nvSpPr>
          <p:cNvPr id="6" name="Foliennummernplatzhalter 5"/>
          <p:cNvSpPr>
            <a:spLocks noGrp="1"/>
          </p:cNvSpPr>
          <p:nvPr>
            <p:ph type="sldNum" sz="quarter" idx="12"/>
          </p:nvPr>
        </p:nvSpPr>
        <p:spPr/>
        <p:txBody>
          <a:bodyPr/>
          <a:lstStyle/>
          <a:p>
            <a:fld id="{C3E7B100-BA22-B546-B3FC-003932259C9A}" type="slidenum">
              <a:rPr lang="it-IT" smtClean="0"/>
              <a:t>‹Nr.›</a:t>
            </a:fld>
            <a:endParaRPr lang="it-IT"/>
          </a:p>
        </p:txBody>
      </p:sp>
    </p:spTree>
    <p:extLst>
      <p:ext uri="{BB962C8B-B14F-4D97-AF65-F5344CB8AC3E}">
        <p14:creationId xmlns:p14="http://schemas.microsoft.com/office/powerpoint/2010/main" val="341505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it-IT"/>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IT"/>
          </a:p>
        </p:txBody>
      </p:sp>
      <p:sp>
        <p:nvSpPr>
          <p:cNvPr id="4" name="Datumsplatzhalter 3"/>
          <p:cNvSpPr>
            <a:spLocks noGrp="1"/>
          </p:cNvSpPr>
          <p:nvPr>
            <p:ph type="dt" sz="half" idx="10"/>
          </p:nvPr>
        </p:nvSpPr>
        <p:spPr/>
        <p:txBody>
          <a:bodyPr/>
          <a:lstStyle/>
          <a:p>
            <a:fld id="{B6890FD9-275C-FA44-8687-CA5980CAB1E8}" type="datetimeFigureOut">
              <a:rPr lang="de-DE" smtClean="0"/>
              <a:t>12.05.16</a:t>
            </a:fld>
            <a:endParaRPr lang="it-IT"/>
          </a:p>
        </p:txBody>
      </p:sp>
      <p:sp>
        <p:nvSpPr>
          <p:cNvPr id="5" name="Fußzeilenplatzhalter 4"/>
          <p:cNvSpPr>
            <a:spLocks noGrp="1"/>
          </p:cNvSpPr>
          <p:nvPr>
            <p:ph type="ftr" sz="quarter" idx="11"/>
          </p:nvPr>
        </p:nvSpPr>
        <p:spPr/>
        <p:txBody>
          <a:bodyPr/>
          <a:lstStyle/>
          <a:p>
            <a:endParaRPr lang="it-IT"/>
          </a:p>
        </p:txBody>
      </p:sp>
      <p:sp>
        <p:nvSpPr>
          <p:cNvPr id="6" name="Foliennummernplatzhalter 5"/>
          <p:cNvSpPr>
            <a:spLocks noGrp="1"/>
          </p:cNvSpPr>
          <p:nvPr>
            <p:ph type="sldNum" sz="quarter" idx="12"/>
          </p:nvPr>
        </p:nvSpPr>
        <p:spPr/>
        <p:txBody>
          <a:bodyPr/>
          <a:lstStyle/>
          <a:p>
            <a:fld id="{C3E7B100-BA22-B546-B3FC-003932259C9A}" type="slidenum">
              <a:rPr lang="it-IT" smtClean="0"/>
              <a:t>‹Nr.›</a:t>
            </a:fld>
            <a:endParaRPr lang="it-IT"/>
          </a:p>
        </p:txBody>
      </p:sp>
    </p:spTree>
    <p:extLst>
      <p:ext uri="{BB962C8B-B14F-4D97-AF65-F5344CB8AC3E}">
        <p14:creationId xmlns:p14="http://schemas.microsoft.com/office/powerpoint/2010/main" val="10454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it-I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IT"/>
          </a:p>
        </p:txBody>
      </p:sp>
      <p:sp>
        <p:nvSpPr>
          <p:cNvPr id="4" name="Datumsplatzhalter 3"/>
          <p:cNvSpPr>
            <a:spLocks noGrp="1"/>
          </p:cNvSpPr>
          <p:nvPr>
            <p:ph type="dt" sz="half" idx="10"/>
          </p:nvPr>
        </p:nvSpPr>
        <p:spPr/>
        <p:txBody>
          <a:bodyPr/>
          <a:lstStyle/>
          <a:p>
            <a:fld id="{B6890FD9-275C-FA44-8687-CA5980CAB1E8}" type="datetimeFigureOut">
              <a:rPr lang="de-DE" smtClean="0"/>
              <a:t>12.05.16</a:t>
            </a:fld>
            <a:endParaRPr lang="it-IT"/>
          </a:p>
        </p:txBody>
      </p:sp>
      <p:sp>
        <p:nvSpPr>
          <p:cNvPr id="5" name="Fußzeilenplatzhalter 4"/>
          <p:cNvSpPr>
            <a:spLocks noGrp="1"/>
          </p:cNvSpPr>
          <p:nvPr>
            <p:ph type="ftr" sz="quarter" idx="11"/>
          </p:nvPr>
        </p:nvSpPr>
        <p:spPr/>
        <p:txBody>
          <a:bodyPr/>
          <a:lstStyle/>
          <a:p>
            <a:endParaRPr lang="it-IT"/>
          </a:p>
        </p:txBody>
      </p:sp>
      <p:sp>
        <p:nvSpPr>
          <p:cNvPr id="6" name="Foliennummernplatzhalter 5"/>
          <p:cNvSpPr>
            <a:spLocks noGrp="1"/>
          </p:cNvSpPr>
          <p:nvPr>
            <p:ph type="sldNum" sz="quarter" idx="12"/>
          </p:nvPr>
        </p:nvSpPr>
        <p:spPr/>
        <p:txBody>
          <a:bodyPr/>
          <a:lstStyle/>
          <a:p>
            <a:fld id="{C3E7B100-BA22-B546-B3FC-003932259C9A}" type="slidenum">
              <a:rPr lang="it-IT" smtClean="0"/>
              <a:t>‹Nr.›</a:t>
            </a:fld>
            <a:endParaRPr lang="it-IT"/>
          </a:p>
        </p:txBody>
      </p:sp>
    </p:spTree>
    <p:extLst>
      <p:ext uri="{BB962C8B-B14F-4D97-AF65-F5344CB8AC3E}">
        <p14:creationId xmlns:p14="http://schemas.microsoft.com/office/powerpoint/2010/main" val="394938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it-IT"/>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IT"/>
          </a:p>
        </p:txBody>
      </p:sp>
      <p:sp>
        <p:nvSpPr>
          <p:cNvPr id="4" name="Datumsplatzhalter 3"/>
          <p:cNvSpPr>
            <a:spLocks noGrp="1"/>
          </p:cNvSpPr>
          <p:nvPr>
            <p:ph type="dt" sz="half" idx="10"/>
          </p:nvPr>
        </p:nvSpPr>
        <p:spPr/>
        <p:txBody>
          <a:bodyPr/>
          <a:lstStyle/>
          <a:p>
            <a:fld id="{B6890FD9-275C-FA44-8687-CA5980CAB1E8}" type="datetimeFigureOut">
              <a:rPr lang="de-DE" smtClean="0"/>
              <a:t>12.05.16</a:t>
            </a:fld>
            <a:endParaRPr lang="it-IT"/>
          </a:p>
        </p:txBody>
      </p:sp>
      <p:sp>
        <p:nvSpPr>
          <p:cNvPr id="5" name="Fußzeilenplatzhalter 4"/>
          <p:cNvSpPr>
            <a:spLocks noGrp="1"/>
          </p:cNvSpPr>
          <p:nvPr>
            <p:ph type="ftr" sz="quarter" idx="11"/>
          </p:nvPr>
        </p:nvSpPr>
        <p:spPr/>
        <p:txBody>
          <a:bodyPr/>
          <a:lstStyle/>
          <a:p>
            <a:endParaRPr lang="it-IT"/>
          </a:p>
        </p:txBody>
      </p:sp>
      <p:sp>
        <p:nvSpPr>
          <p:cNvPr id="6" name="Foliennummernplatzhalter 5"/>
          <p:cNvSpPr>
            <a:spLocks noGrp="1"/>
          </p:cNvSpPr>
          <p:nvPr>
            <p:ph type="sldNum" sz="quarter" idx="12"/>
          </p:nvPr>
        </p:nvSpPr>
        <p:spPr/>
        <p:txBody>
          <a:bodyPr/>
          <a:lstStyle/>
          <a:p>
            <a:fld id="{C3E7B100-BA22-B546-B3FC-003932259C9A}" type="slidenum">
              <a:rPr lang="it-IT" smtClean="0"/>
              <a:t>‹Nr.›</a:t>
            </a:fld>
            <a:endParaRPr lang="it-IT"/>
          </a:p>
        </p:txBody>
      </p:sp>
    </p:spTree>
    <p:extLst>
      <p:ext uri="{BB962C8B-B14F-4D97-AF65-F5344CB8AC3E}">
        <p14:creationId xmlns:p14="http://schemas.microsoft.com/office/powerpoint/2010/main" val="824900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it-I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B6890FD9-275C-FA44-8687-CA5980CAB1E8}" type="datetimeFigureOut">
              <a:rPr lang="de-DE" smtClean="0"/>
              <a:t>12.05.16</a:t>
            </a:fld>
            <a:endParaRPr lang="it-IT"/>
          </a:p>
        </p:txBody>
      </p:sp>
      <p:sp>
        <p:nvSpPr>
          <p:cNvPr id="5" name="Fußzeilenplatzhalter 4"/>
          <p:cNvSpPr>
            <a:spLocks noGrp="1"/>
          </p:cNvSpPr>
          <p:nvPr>
            <p:ph type="ftr" sz="quarter" idx="11"/>
          </p:nvPr>
        </p:nvSpPr>
        <p:spPr/>
        <p:txBody>
          <a:bodyPr/>
          <a:lstStyle/>
          <a:p>
            <a:endParaRPr lang="it-IT"/>
          </a:p>
        </p:txBody>
      </p:sp>
      <p:sp>
        <p:nvSpPr>
          <p:cNvPr id="6" name="Foliennummernplatzhalter 5"/>
          <p:cNvSpPr>
            <a:spLocks noGrp="1"/>
          </p:cNvSpPr>
          <p:nvPr>
            <p:ph type="sldNum" sz="quarter" idx="12"/>
          </p:nvPr>
        </p:nvSpPr>
        <p:spPr/>
        <p:txBody>
          <a:bodyPr/>
          <a:lstStyle/>
          <a:p>
            <a:fld id="{C3E7B100-BA22-B546-B3FC-003932259C9A}" type="slidenum">
              <a:rPr lang="it-IT" smtClean="0"/>
              <a:t>‹Nr.›</a:t>
            </a:fld>
            <a:endParaRPr lang="it-IT"/>
          </a:p>
        </p:txBody>
      </p:sp>
    </p:spTree>
    <p:extLst>
      <p:ext uri="{BB962C8B-B14F-4D97-AF65-F5344CB8AC3E}">
        <p14:creationId xmlns:p14="http://schemas.microsoft.com/office/powerpoint/2010/main" val="1771398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it-I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I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IT"/>
          </a:p>
        </p:txBody>
      </p:sp>
      <p:sp>
        <p:nvSpPr>
          <p:cNvPr id="5" name="Datumsplatzhalter 4"/>
          <p:cNvSpPr>
            <a:spLocks noGrp="1"/>
          </p:cNvSpPr>
          <p:nvPr>
            <p:ph type="dt" sz="half" idx="10"/>
          </p:nvPr>
        </p:nvSpPr>
        <p:spPr/>
        <p:txBody>
          <a:bodyPr/>
          <a:lstStyle/>
          <a:p>
            <a:fld id="{B6890FD9-275C-FA44-8687-CA5980CAB1E8}" type="datetimeFigureOut">
              <a:rPr lang="de-DE" smtClean="0"/>
              <a:t>12.05.16</a:t>
            </a:fld>
            <a:endParaRPr lang="it-IT"/>
          </a:p>
        </p:txBody>
      </p:sp>
      <p:sp>
        <p:nvSpPr>
          <p:cNvPr id="6" name="Fußzeilenplatzhalter 5"/>
          <p:cNvSpPr>
            <a:spLocks noGrp="1"/>
          </p:cNvSpPr>
          <p:nvPr>
            <p:ph type="ftr" sz="quarter" idx="11"/>
          </p:nvPr>
        </p:nvSpPr>
        <p:spPr/>
        <p:txBody>
          <a:bodyPr/>
          <a:lstStyle/>
          <a:p>
            <a:endParaRPr lang="it-IT"/>
          </a:p>
        </p:txBody>
      </p:sp>
      <p:sp>
        <p:nvSpPr>
          <p:cNvPr id="7" name="Foliennummernplatzhalter 6"/>
          <p:cNvSpPr>
            <a:spLocks noGrp="1"/>
          </p:cNvSpPr>
          <p:nvPr>
            <p:ph type="sldNum" sz="quarter" idx="12"/>
          </p:nvPr>
        </p:nvSpPr>
        <p:spPr/>
        <p:txBody>
          <a:bodyPr/>
          <a:lstStyle/>
          <a:p>
            <a:fld id="{C3E7B100-BA22-B546-B3FC-003932259C9A}" type="slidenum">
              <a:rPr lang="it-IT" smtClean="0"/>
              <a:t>‹Nr.›</a:t>
            </a:fld>
            <a:endParaRPr lang="it-IT"/>
          </a:p>
        </p:txBody>
      </p:sp>
    </p:spTree>
    <p:extLst>
      <p:ext uri="{BB962C8B-B14F-4D97-AF65-F5344CB8AC3E}">
        <p14:creationId xmlns:p14="http://schemas.microsoft.com/office/powerpoint/2010/main" val="96425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it-I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I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IT"/>
          </a:p>
        </p:txBody>
      </p:sp>
      <p:sp>
        <p:nvSpPr>
          <p:cNvPr id="7" name="Datumsplatzhalter 6"/>
          <p:cNvSpPr>
            <a:spLocks noGrp="1"/>
          </p:cNvSpPr>
          <p:nvPr>
            <p:ph type="dt" sz="half" idx="10"/>
          </p:nvPr>
        </p:nvSpPr>
        <p:spPr/>
        <p:txBody>
          <a:bodyPr/>
          <a:lstStyle/>
          <a:p>
            <a:fld id="{B6890FD9-275C-FA44-8687-CA5980CAB1E8}" type="datetimeFigureOut">
              <a:rPr lang="de-DE" smtClean="0"/>
              <a:t>12.05.16</a:t>
            </a:fld>
            <a:endParaRPr lang="it-IT"/>
          </a:p>
        </p:txBody>
      </p:sp>
      <p:sp>
        <p:nvSpPr>
          <p:cNvPr id="8" name="Fußzeilenplatzhalter 7"/>
          <p:cNvSpPr>
            <a:spLocks noGrp="1"/>
          </p:cNvSpPr>
          <p:nvPr>
            <p:ph type="ftr" sz="quarter" idx="11"/>
          </p:nvPr>
        </p:nvSpPr>
        <p:spPr/>
        <p:txBody>
          <a:bodyPr/>
          <a:lstStyle/>
          <a:p>
            <a:endParaRPr lang="it-IT"/>
          </a:p>
        </p:txBody>
      </p:sp>
      <p:sp>
        <p:nvSpPr>
          <p:cNvPr id="9" name="Foliennummernplatzhalter 8"/>
          <p:cNvSpPr>
            <a:spLocks noGrp="1"/>
          </p:cNvSpPr>
          <p:nvPr>
            <p:ph type="sldNum" sz="quarter" idx="12"/>
          </p:nvPr>
        </p:nvSpPr>
        <p:spPr/>
        <p:txBody>
          <a:bodyPr/>
          <a:lstStyle/>
          <a:p>
            <a:fld id="{C3E7B100-BA22-B546-B3FC-003932259C9A}" type="slidenum">
              <a:rPr lang="it-IT" smtClean="0"/>
              <a:t>‹Nr.›</a:t>
            </a:fld>
            <a:endParaRPr lang="it-IT"/>
          </a:p>
        </p:txBody>
      </p:sp>
    </p:spTree>
    <p:extLst>
      <p:ext uri="{BB962C8B-B14F-4D97-AF65-F5344CB8AC3E}">
        <p14:creationId xmlns:p14="http://schemas.microsoft.com/office/powerpoint/2010/main" val="2021971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it-IT"/>
          </a:p>
        </p:txBody>
      </p:sp>
      <p:sp>
        <p:nvSpPr>
          <p:cNvPr id="3" name="Datumsplatzhalter 2"/>
          <p:cNvSpPr>
            <a:spLocks noGrp="1"/>
          </p:cNvSpPr>
          <p:nvPr>
            <p:ph type="dt" sz="half" idx="10"/>
          </p:nvPr>
        </p:nvSpPr>
        <p:spPr/>
        <p:txBody>
          <a:bodyPr/>
          <a:lstStyle/>
          <a:p>
            <a:fld id="{B6890FD9-275C-FA44-8687-CA5980CAB1E8}" type="datetimeFigureOut">
              <a:rPr lang="de-DE" smtClean="0"/>
              <a:t>12.05.16</a:t>
            </a:fld>
            <a:endParaRPr lang="it-IT"/>
          </a:p>
        </p:txBody>
      </p:sp>
      <p:sp>
        <p:nvSpPr>
          <p:cNvPr id="4" name="Fußzeilenplatzhalter 3"/>
          <p:cNvSpPr>
            <a:spLocks noGrp="1"/>
          </p:cNvSpPr>
          <p:nvPr>
            <p:ph type="ftr" sz="quarter" idx="11"/>
          </p:nvPr>
        </p:nvSpPr>
        <p:spPr/>
        <p:txBody>
          <a:bodyPr/>
          <a:lstStyle/>
          <a:p>
            <a:endParaRPr lang="it-IT"/>
          </a:p>
        </p:txBody>
      </p:sp>
      <p:sp>
        <p:nvSpPr>
          <p:cNvPr id="5" name="Foliennummernplatzhalter 4"/>
          <p:cNvSpPr>
            <a:spLocks noGrp="1"/>
          </p:cNvSpPr>
          <p:nvPr>
            <p:ph type="sldNum" sz="quarter" idx="12"/>
          </p:nvPr>
        </p:nvSpPr>
        <p:spPr/>
        <p:txBody>
          <a:bodyPr/>
          <a:lstStyle/>
          <a:p>
            <a:fld id="{C3E7B100-BA22-B546-B3FC-003932259C9A}" type="slidenum">
              <a:rPr lang="it-IT" smtClean="0"/>
              <a:t>‹Nr.›</a:t>
            </a:fld>
            <a:endParaRPr lang="it-IT"/>
          </a:p>
        </p:txBody>
      </p:sp>
    </p:spTree>
    <p:extLst>
      <p:ext uri="{BB962C8B-B14F-4D97-AF65-F5344CB8AC3E}">
        <p14:creationId xmlns:p14="http://schemas.microsoft.com/office/powerpoint/2010/main" val="133102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6890FD9-275C-FA44-8687-CA5980CAB1E8}" type="datetimeFigureOut">
              <a:rPr lang="de-DE" smtClean="0"/>
              <a:t>12.05.16</a:t>
            </a:fld>
            <a:endParaRPr lang="it-IT"/>
          </a:p>
        </p:txBody>
      </p:sp>
      <p:sp>
        <p:nvSpPr>
          <p:cNvPr id="3" name="Fußzeilenplatzhalter 2"/>
          <p:cNvSpPr>
            <a:spLocks noGrp="1"/>
          </p:cNvSpPr>
          <p:nvPr>
            <p:ph type="ftr" sz="quarter" idx="11"/>
          </p:nvPr>
        </p:nvSpPr>
        <p:spPr/>
        <p:txBody>
          <a:bodyPr/>
          <a:lstStyle/>
          <a:p>
            <a:endParaRPr lang="it-IT"/>
          </a:p>
        </p:txBody>
      </p:sp>
      <p:sp>
        <p:nvSpPr>
          <p:cNvPr id="4" name="Foliennummernplatzhalter 3"/>
          <p:cNvSpPr>
            <a:spLocks noGrp="1"/>
          </p:cNvSpPr>
          <p:nvPr>
            <p:ph type="sldNum" sz="quarter" idx="12"/>
          </p:nvPr>
        </p:nvSpPr>
        <p:spPr/>
        <p:txBody>
          <a:bodyPr/>
          <a:lstStyle/>
          <a:p>
            <a:fld id="{C3E7B100-BA22-B546-B3FC-003932259C9A}" type="slidenum">
              <a:rPr lang="it-IT" smtClean="0"/>
              <a:t>‹Nr.›</a:t>
            </a:fld>
            <a:endParaRPr lang="it-IT"/>
          </a:p>
        </p:txBody>
      </p:sp>
    </p:spTree>
    <p:extLst>
      <p:ext uri="{BB962C8B-B14F-4D97-AF65-F5344CB8AC3E}">
        <p14:creationId xmlns:p14="http://schemas.microsoft.com/office/powerpoint/2010/main" val="388260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it-I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I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B6890FD9-275C-FA44-8687-CA5980CAB1E8}" type="datetimeFigureOut">
              <a:rPr lang="de-DE" smtClean="0"/>
              <a:t>12.05.16</a:t>
            </a:fld>
            <a:endParaRPr lang="it-IT"/>
          </a:p>
        </p:txBody>
      </p:sp>
      <p:sp>
        <p:nvSpPr>
          <p:cNvPr id="6" name="Fußzeilenplatzhalter 5"/>
          <p:cNvSpPr>
            <a:spLocks noGrp="1"/>
          </p:cNvSpPr>
          <p:nvPr>
            <p:ph type="ftr" sz="quarter" idx="11"/>
          </p:nvPr>
        </p:nvSpPr>
        <p:spPr/>
        <p:txBody>
          <a:bodyPr/>
          <a:lstStyle/>
          <a:p>
            <a:endParaRPr lang="it-IT"/>
          </a:p>
        </p:txBody>
      </p:sp>
      <p:sp>
        <p:nvSpPr>
          <p:cNvPr id="7" name="Foliennummernplatzhalter 6"/>
          <p:cNvSpPr>
            <a:spLocks noGrp="1"/>
          </p:cNvSpPr>
          <p:nvPr>
            <p:ph type="sldNum" sz="quarter" idx="12"/>
          </p:nvPr>
        </p:nvSpPr>
        <p:spPr/>
        <p:txBody>
          <a:bodyPr/>
          <a:lstStyle/>
          <a:p>
            <a:fld id="{C3E7B100-BA22-B546-B3FC-003932259C9A}" type="slidenum">
              <a:rPr lang="it-IT" smtClean="0"/>
              <a:t>‹Nr.›</a:t>
            </a:fld>
            <a:endParaRPr lang="it-IT"/>
          </a:p>
        </p:txBody>
      </p:sp>
    </p:spTree>
    <p:extLst>
      <p:ext uri="{BB962C8B-B14F-4D97-AF65-F5344CB8AC3E}">
        <p14:creationId xmlns:p14="http://schemas.microsoft.com/office/powerpoint/2010/main" val="161167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it-I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B6890FD9-275C-FA44-8687-CA5980CAB1E8}" type="datetimeFigureOut">
              <a:rPr lang="de-DE" smtClean="0"/>
              <a:t>12.05.16</a:t>
            </a:fld>
            <a:endParaRPr lang="it-IT"/>
          </a:p>
        </p:txBody>
      </p:sp>
      <p:sp>
        <p:nvSpPr>
          <p:cNvPr id="6" name="Fußzeilenplatzhalter 5"/>
          <p:cNvSpPr>
            <a:spLocks noGrp="1"/>
          </p:cNvSpPr>
          <p:nvPr>
            <p:ph type="ftr" sz="quarter" idx="11"/>
          </p:nvPr>
        </p:nvSpPr>
        <p:spPr/>
        <p:txBody>
          <a:bodyPr/>
          <a:lstStyle/>
          <a:p>
            <a:endParaRPr lang="it-IT"/>
          </a:p>
        </p:txBody>
      </p:sp>
      <p:sp>
        <p:nvSpPr>
          <p:cNvPr id="7" name="Foliennummernplatzhalter 6"/>
          <p:cNvSpPr>
            <a:spLocks noGrp="1"/>
          </p:cNvSpPr>
          <p:nvPr>
            <p:ph type="sldNum" sz="quarter" idx="12"/>
          </p:nvPr>
        </p:nvSpPr>
        <p:spPr/>
        <p:txBody>
          <a:bodyPr/>
          <a:lstStyle/>
          <a:p>
            <a:fld id="{C3E7B100-BA22-B546-B3FC-003932259C9A}" type="slidenum">
              <a:rPr lang="it-IT" smtClean="0"/>
              <a:t>‹Nr.›</a:t>
            </a:fld>
            <a:endParaRPr lang="it-IT"/>
          </a:p>
        </p:txBody>
      </p:sp>
    </p:spTree>
    <p:extLst>
      <p:ext uri="{BB962C8B-B14F-4D97-AF65-F5344CB8AC3E}">
        <p14:creationId xmlns:p14="http://schemas.microsoft.com/office/powerpoint/2010/main" val="11032919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it-I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I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90FD9-275C-FA44-8687-CA5980CAB1E8}" type="datetimeFigureOut">
              <a:rPr lang="de-DE" smtClean="0"/>
              <a:t>12.05.16</a:t>
            </a:fld>
            <a:endParaRPr lang="it-I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7B100-BA22-B546-B3FC-003932259C9A}" type="slidenum">
              <a:rPr lang="it-IT" smtClean="0"/>
              <a:t>‹Nr.›</a:t>
            </a:fld>
            <a:endParaRPr lang="it-IT"/>
          </a:p>
        </p:txBody>
      </p:sp>
    </p:spTree>
    <p:extLst>
      <p:ext uri="{BB962C8B-B14F-4D97-AF65-F5344CB8AC3E}">
        <p14:creationId xmlns:p14="http://schemas.microsoft.com/office/powerpoint/2010/main" val="2484077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en-GB" dirty="0"/>
              <a:t>Meeting the challenges migration and the refugee</a:t>
            </a:r>
            <a:r>
              <a:rPr lang="de-DE" dirty="0"/>
              <a:t/>
            </a:r>
            <a:br>
              <a:rPr lang="de-DE" dirty="0"/>
            </a:br>
            <a:r>
              <a:rPr lang="en-GB" dirty="0"/>
              <a:t>crisis pose for national social and health services</a:t>
            </a:r>
            <a:r>
              <a:rPr lang="de-DE" dirty="0"/>
              <a:t/>
            </a:r>
            <a:br>
              <a:rPr lang="de-DE" dirty="0"/>
            </a:br>
            <a:endParaRPr lang="it-IT" dirty="0"/>
          </a:p>
        </p:txBody>
      </p:sp>
      <p:sp>
        <p:nvSpPr>
          <p:cNvPr id="3" name="Untertitel 2"/>
          <p:cNvSpPr>
            <a:spLocks noGrp="1"/>
          </p:cNvSpPr>
          <p:nvPr>
            <p:ph type="subTitle" idx="1"/>
          </p:nvPr>
        </p:nvSpPr>
        <p:spPr/>
        <p:txBody>
          <a:bodyPr/>
          <a:lstStyle/>
          <a:p>
            <a:r>
              <a:rPr lang="it-IT" dirty="0" smtClean="0"/>
              <a:t>Walter Lorenz</a:t>
            </a:r>
          </a:p>
          <a:p>
            <a:r>
              <a:rPr lang="it-IT" dirty="0" smtClean="0"/>
              <a:t>Free </a:t>
            </a:r>
            <a:r>
              <a:rPr lang="it-IT" dirty="0" err="1" smtClean="0"/>
              <a:t>University</a:t>
            </a:r>
            <a:r>
              <a:rPr lang="it-IT" dirty="0" smtClean="0"/>
              <a:t> of Bozen / </a:t>
            </a:r>
            <a:r>
              <a:rPr lang="it-IT" dirty="0" err="1" smtClean="0"/>
              <a:t>Italy</a:t>
            </a:r>
            <a:endParaRPr lang="it-IT" dirty="0"/>
          </a:p>
        </p:txBody>
      </p:sp>
    </p:spTree>
    <p:extLst>
      <p:ext uri="{BB962C8B-B14F-4D97-AF65-F5344CB8AC3E}">
        <p14:creationId xmlns:p14="http://schemas.microsoft.com/office/powerpoint/2010/main" val="39390671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it-IT"/>
          </a:p>
        </p:txBody>
      </p:sp>
      <p:pic>
        <p:nvPicPr>
          <p:cNvPr id="4" name="Inhaltsplatzhalter 3"/>
          <p:cNvPicPr>
            <a:picLocks noGrp="1" noChangeAspect="1"/>
          </p:cNvPicPr>
          <p:nvPr>
            <p:ph idx="1"/>
          </p:nvPr>
        </p:nvPicPr>
        <p:blipFill>
          <a:blip r:embed="rId2"/>
          <a:srcRect l="-15630" r="-15630"/>
          <a:stretch>
            <a:fillRect/>
          </a:stretch>
        </p:blipFill>
        <p:spPr>
          <a:xfrm>
            <a:off x="-164943" y="824775"/>
            <a:ext cx="9554121" cy="5466343"/>
          </a:xfrm>
        </p:spPr>
      </p:pic>
    </p:spTree>
    <p:extLst>
      <p:ext uri="{BB962C8B-B14F-4D97-AF65-F5344CB8AC3E}">
        <p14:creationId xmlns:p14="http://schemas.microsoft.com/office/powerpoint/2010/main" val="17178170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it-IT"/>
          </a:p>
        </p:txBody>
      </p:sp>
      <p:sp>
        <p:nvSpPr>
          <p:cNvPr id="3" name="Inhaltsplatzhalter 2"/>
          <p:cNvSpPr>
            <a:spLocks noGrp="1"/>
          </p:cNvSpPr>
          <p:nvPr>
            <p:ph idx="1"/>
          </p:nvPr>
        </p:nvSpPr>
        <p:spPr/>
        <p:txBody>
          <a:bodyPr>
            <a:normAutofit/>
          </a:bodyPr>
          <a:lstStyle/>
          <a:p>
            <a:pPr marL="0" indent="0" algn="ctr">
              <a:buNone/>
            </a:pPr>
            <a:r>
              <a:rPr lang="it-IT" sz="4000" dirty="0" err="1" smtClean="0"/>
              <a:t>unequal</a:t>
            </a:r>
            <a:r>
              <a:rPr lang="it-IT" sz="4000" dirty="0" smtClean="0"/>
              <a:t> </a:t>
            </a:r>
            <a:r>
              <a:rPr lang="it-IT" sz="4000" dirty="0" err="1" smtClean="0"/>
              <a:t>distribution</a:t>
            </a:r>
            <a:r>
              <a:rPr lang="it-IT" sz="4000" dirty="0" smtClean="0"/>
              <a:t> of the </a:t>
            </a:r>
          </a:p>
          <a:p>
            <a:pPr marL="0" indent="0" algn="ctr">
              <a:buNone/>
            </a:pPr>
            <a:r>
              <a:rPr lang="it-IT" sz="4000" dirty="0" smtClean="0"/>
              <a:t>‘</a:t>
            </a:r>
            <a:r>
              <a:rPr lang="it-IT" sz="4000" dirty="0" err="1" smtClean="0"/>
              <a:t>burden</a:t>
            </a:r>
            <a:r>
              <a:rPr lang="it-IT" sz="4000" dirty="0" smtClean="0"/>
              <a:t>’ of </a:t>
            </a:r>
            <a:r>
              <a:rPr lang="it-IT" sz="4000" dirty="0" err="1" smtClean="0"/>
              <a:t>caring</a:t>
            </a:r>
            <a:r>
              <a:rPr lang="it-IT" sz="4000" dirty="0" smtClean="0"/>
              <a:t>:</a:t>
            </a:r>
            <a:endParaRPr lang="it-IT" sz="4000" dirty="0"/>
          </a:p>
        </p:txBody>
      </p:sp>
    </p:spTree>
    <p:extLst>
      <p:ext uri="{BB962C8B-B14F-4D97-AF65-F5344CB8AC3E}">
        <p14:creationId xmlns:p14="http://schemas.microsoft.com/office/powerpoint/2010/main" val="8673824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it-IT"/>
          </a:p>
        </p:txBody>
      </p:sp>
      <p:pic>
        <p:nvPicPr>
          <p:cNvPr id="4" name="Inhaltsplatzhalter 3" descr="Screen Shot 2016-05-13 at 16.30.3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5907" r="-30251"/>
          <a:stretch/>
        </p:blipFill>
        <p:spPr>
          <a:xfrm>
            <a:off x="-1484923" y="274638"/>
            <a:ext cx="10171723" cy="5851525"/>
          </a:xfrm>
        </p:spPr>
      </p:pic>
    </p:spTree>
    <p:extLst>
      <p:ext uri="{BB962C8B-B14F-4D97-AF65-F5344CB8AC3E}">
        <p14:creationId xmlns:p14="http://schemas.microsoft.com/office/powerpoint/2010/main" val="26369365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it-IT"/>
          </a:p>
        </p:txBody>
      </p:sp>
      <p:pic>
        <p:nvPicPr>
          <p:cNvPr id="4" name="Inhaltsplatzhalter 3" descr="Screen Shot 2016-05-13 at 15.33.19.pn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457200" y="566616"/>
            <a:ext cx="9448800" cy="5559548"/>
          </a:xfrm>
        </p:spPr>
      </p:pic>
    </p:spTree>
    <p:extLst>
      <p:ext uri="{BB962C8B-B14F-4D97-AF65-F5344CB8AC3E}">
        <p14:creationId xmlns:p14="http://schemas.microsoft.com/office/powerpoint/2010/main" val="15263521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it-IT"/>
          </a:p>
        </p:txBody>
      </p:sp>
      <p:pic>
        <p:nvPicPr>
          <p:cNvPr id="4" name="Inhaltsplatzhalter 3" descr="Screen Shot 2016-05-13 at 15.33.36.png"/>
          <p:cNvPicPr>
            <a:picLocks noGrp="1" noChangeAspect="1"/>
          </p:cNvPicPr>
          <p:nvPr>
            <p:ph idx="1"/>
          </p:nvPr>
        </p:nvPicPr>
        <p:blipFill>
          <a:blip r:embed="rId2">
            <a:extLst>
              <a:ext uri="{28A0092B-C50C-407E-A947-70E740481C1C}">
                <a14:useLocalDpi xmlns:a14="http://schemas.microsoft.com/office/drawing/2010/main" val="0"/>
              </a:ext>
            </a:extLst>
          </a:blip>
          <a:srcRect l="-6003" r="-6003"/>
          <a:stretch>
            <a:fillRect/>
          </a:stretch>
        </p:blipFill>
        <p:spPr>
          <a:xfrm>
            <a:off x="1473201" y="606425"/>
            <a:ext cx="8229600" cy="5519738"/>
          </a:xfrm>
        </p:spPr>
      </p:pic>
    </p:spTree>
    <p:extLst>
      <p:ext uri="{BB962C8B-B14F-4D97-AF65-F5344CB8AC3E}">
        <p14:creationId xmlns:p14="http://schemas.microsoft.com/office/powerpoint/2010/main" val="34661258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err="1" smtClean="0"/>
              <a:t>po</a:t>
            </a:r>
            <a:r>
              <a:rPr lang="it-IT" sz="4000" dirty="0" err="1" smtClean="0"/>
              <a:t>pulation</a:t>
            </a:r>
            <a:r>
              <a:rPr lang="it-IT" sz="4000" dirty="0" smtClean="0"/>
              <a:t> </a:t>
            </a:r>
            <a:r>
              <a:rPr lang="it-IT" sz="4000" dirty="0" err="1" smtClean="0"/>
              <a:t>displacement</a:t>
            </a:r>
            <a:r>
              <a:rPr lang="it-IT" sz="4000" dirty="0" smtClean="0"/>
              <a:t> in </a:t>
            </a:r>
            <a:r>
              <a:rPr lang="it-IT" sz="4000" dirty="0" err="1" smtClean="0"/>
              <a:t>recent</a:t>
            </a:r>
            <a:r>
              <a:rPr lang="it-IT" sz="4000" dirty="0" smtClean="0"/>
              <a:t> </a:t>
            </a:r>
            <a:r>
              <a:rPr lang="it-IT" sz="4000" dirty="0" err="1" smtClean="0"/>
              <a:t>history</a:t>
            </a:r>
            <a:endParaRPr lang="it-IT" sz="4000" dirty="0"/>
          </a:p>
        </p:txBody>
      </p:sp>
      <p:pic>
        <p:nvPicPr>
          <p:cNvPr id="4" name="Inhaltsplatzhalter 3" descr="Screen Shot 2016-05-13 at 16.33.22.png"/>
          <p:cNvPicPr>
            <a:picLocks noGrp="1" noChangeAspect="1"/>
          </p:cNvPicPr>
          <p:nvPr>
            <p:ph idx="1"/>
          </p:nvPr>
        </p:nvPicPr>
        <p:blipFill>
          <a:blip r:embed="rId2">
            <a:extLst>
              <a:ext uri="{28A0092B-C50C-407E-A947-70E740481C1C}">
                <a14:useLocalDpi xmlns:a14="http://schemas.microsoft.com/office/drawing/2010/main" val="0"/>
              </a:ext>
            </a:extLst>
          </a:blip>
          <a:srcRect l="-303" r="-303"/>
          <a:stretch>
            <a:fillRect/>
          </a:stretch>
        </p:blipFill>
        <p:spPr>
          <a:xfrm>
            <a:off x="125246" y="1417638"/>
            <a:ext cx="8561554" cy="4708525"/>
          </a:xfrm>
        </p:spPr>
      </p:pic>
    </p:spTree>
    <p:extLst>
      <p:ext uri="{BB962C8B-B14F-4D97-AF65-F5344CB8AC3E}">
        <p14:creationId xmlns:p14="http://schemas.microsoft.com/office/powerpoint/2010/main" val="40432942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err="1" smtClean="0"/>
              <a:t>is</a:t>
            </a:r>
            <a:r>
              <a:rPr lang="it-IT" dirty="0" smtClean="0"/>
              <a:t> the </a:t>
            </a:r>
            <a:r>
              <a:rPr lang="it-IT" dirty="0" err="1" smtClean="0"/>
              <a:t>fear</a:t>
            </a:r>
            <a:r>
              <a:rPr lang="it-IT" dirty="0" smtClean="0"/>
              <a:t> of cultural </a:t>
            </a:r>
            <a:r>
              <a:rPr lang="it-IT" dirty="0" err="1" smtClean="0"/>
              <a:t>diversity</a:t>
            </a:r>
            <a:r>
              <a:rPr lang="it-IT" dirty="0" smtClean="0"/>
              <a:t> </a:t>
            </a:r>
            <a:br>
              <a:rPr lang="it-IT" dirty="0" smtClean="0"/>
            </a:br>
            <a:r>
              <a:rPr lang="it-IT" dirty="0" err="1" smtClean="0"/>
              <a:t>really</a:t>
            </a:r>
            <a:r>
              <a:rPr lang="it-IT" dirty="0" smtClean="0"/>
              <a:t> the </a:t>
            </a:r>
            <a:r>
              <a:rPr lang="it-IT" dirty="0" err="1" smtClean="0"/>
              <a:t>issue</a:t>
            </a:r>
            <a:r>
              <a:rPr lang="it-IT" dirty="0" smtClean="0"/>
              <a:t>?</a:t>
            </a:r>
            <a:endParaRPr lang="it-IT" dirty="0"/>
          </a:p>
        </p:txBody>
      </p:sp>
      <p:sp>
        <p:nvSpPr>
          <p:cNvPr id="3" name="Inhaltsplatzhalter 2"/>
          <p:cNvSpPr>
            <a:spLocks noGrp="1"/>
          </p:cNvSpPr>
          <p:nvPr>
            <p:ph idx="1"/>
          </p:nvPr>
        </p:nvSpPr>
        <p:spPr>
          <a:xfrm>
            <a:off x="457200" y="2332037"/>
            <a:ext cx="8229600" cy="4525963"/>
          </a:xfrm>
        </p:spPr>
        <p:txBody>
          <a:bodyPr/>
          <a:lstStyle/>
          <a:p>
            <a:pPr marL="0" indent="0">
              <a:buNone/>
            </a:pPr>
            <a:r>
              <a:rPr lang="it-IT" dirty="0" err="1" smtClean="0"/>
              <a:t>homogeneity</a:t>
            </a:r>
            <a:r>
              <a:rPr lang="it-IT" dirty="0" smtClean="0"/>
              <a:t> </a:t>
            </a:r>
            <a:r>
              <a:rPr lang="it-IT" dirty="0" err="1" smtClean="0"/>
              <a:t>was</a:t>
            </a:r>
            <a:r>
              <a:rPr lang="it-IT" dirty="0" smtClean="0"/>
              <a:t> </a:t>
            </a:r>
            <a:r>
              <a:rPr lang="it-IT" dirty="0" err="1" smtClean="0"/>
              <a:t>never</a:t>
            </a:r>
            <a:r>
              <a:rPr lang="it-IT" dirty="0" smtClean="0"/>
              <a:t> an ‘</a:t>
            </a:r>
            <a:r>
              <a:rPr lang="it-IT" dirty="0" err="1" smtClean="0"/>
              <a:t>original</a:t>
            </a:r>
            <a:r>
              <a:rPr lang="it-IT" dirty="0" smtClean="0"/>
              <a:t> situation’:  </a:t>
            </a:r>
            <a:r>
              <a:rPr lang="it-IT" dirty="0" err="1" smtClean="0"/>
              <a:t>homogenisation</a:t>
            </a:r>
            <a:r>
              <a:rPr lang="it-IT" dirty="0" smtClean="0"/>
              <a:t> </a:t>
            </a:r>
            <a:r>
              <a:rPr lang="it-IT" dirty="0" err="1" smtClean="0"/>
              <a:t>is</a:t>
            </a:r>
            <a:r>
              <a:rPr lang="it-IT" dirty="0" smtClean="0"/>
              <a:t> a </a:t>
            </a:r>
            <a:r>
              <a:rPr lang="it-IT" dirty="0" err="1" smtClean="0"/>
              <a:t>modern</a:t>
            </a:r>
            <a:r>
              <a:rPr lang="it-IT" dirty="0" smtClean="0"/>
              <a:t> </a:t>
            </a:r>
            <a:r>
              <a:rPr lang="it-IT" dirty="0" err="1" smtClean="0"/>
              <a:t>form</a:t>
            </a:r>
            <a:r>
              <a:rPr lang="it-IT" dirty="0" smtClean="0"/>
              <a:t> of </a:t>
            </a:r>
            <a:r>
              <a:rPr lang="it-IT" dirty="0" err="1" smtClean="0"/>
              <a:t>creating</a:t>
            </a:r>
            <a:r>
              <a:rPr lang="it-IT" dirty="0" smtClean="0"/>
              <a:t> social </a:t>
            </a:r>
            <a:r>
              <a:rPr lang="it-IT" dirty="0" err="1" smtClean="0"/>
              <a:t>units</a:t>
            </a:r>
            <a:r>
              <a:rPr lang="it-IT" dirty="0" smtClean="0"/>
              <a:t> that bond </a:t>
            </a:r>
            <a:r>
              <a:rPr lang="it-IT" dirty="0" err="1" smtClean="0"/>
              <a:t>together</a:t>
            </a:r>
            <a:r>
              <a:rPr lang="it-IT" dirty="0" smtClean="0"/>
              <a:t> </a:t>
            </a:r>
            <a:endParaRPr lang="it-IT" dirty="0"/>
          </a:p>
        </p:txBody>
      </p:sp>
    </p:spTree>
    <p:extLst>
      <p:ext uri="{BB962C8B-B14F-4D97-AF65-F5344CB8AC3E}">
        <p14:creationId xmlns:p14="http://schemas.microsoft.com/office/powerpoint/2010/main" val="31567927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dirty="0" smtClean="0"/>
              <a:t>“</a:t>
            </a:r>
            <a:r>
              <a:rPr lang="it-IT" dirty="0" err="1" smtClean="0"/>
              <a:t>refugees</a:t>
            </a:r>
            <a:r>
              <a:rPr lang="it-IT" dirty="0" smtClean="0"/>
              <a:t>” to </a:t>
            </a:r>
            <a:r>
              <a:rPr lang="it-IT" dirty="0" err="1" smtClean="0"/>
              <a:t>urban</a:t>
            </a:r>
            <a:r>
              <a:rPr lang="it-IT" dirty="0" smtClean="0"/>
              <a:t> centres</a:t>
            </a:r>
            <a:endParaRPr lang="it-IT"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4032731659"/>
              </p:ext>
            </p:extLst>
          </p:nvPr>
        </p:nvGraphicFramePr>
        <p:xfrm>
          <a:off x="457200" y="2042705"/>
          <a:ext cx="8229600" cy="975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spcAft>
                          <a:spcPts val="0"/>
                        </a:spcAft>
                      </a:pPr>
                      <a:r>
                        <a:rPr lang="en-GB" sz="3200" dirty="0">
                          <a:effectLst/>
                          <a:latin typeface="Cambria"/>
                          <a:ea typeface="ＭＳ 明朝"/>
                          <a:cs typeface="Times New Roman"/>
                        </a:rPr>
                        <a:t>1801</a:t>
                      </a:r>
                      <a:endParaRPr lang="de-DE" sz="3200" dirty="0">
                        <a:effectLst/>
                        <a:latin typeface="Cambria"/>
                        <a:ea typeface="ＭＳ 明朝"/>
                        <a:cs typeface="Times New Roman"/>
                      </a:endParaRPr>
                    </a:p>
                  </a:txBody>
                  <a:tcPr marL="68580" marR="68580" marT="0" marB="0"/>
                </a:tc>
                <a:tc>
                  <a:txBody>
                    <a:bodyPr/>
                    <a:lstStyle/>
                    <a:p>
                      <a:pPr>
                        <a:spcAft>
                          <a:spcPts val="0"/>
                        </a:spcAft>
                      </a:pPr>
                      <a:r>
                        <a:rPr lang="en-GB" sz="3200">
                          <a:effectLst/>
                          <a:latin typeface="Cambria"/>
                          <a:ea typeface="ＭＳ 明朝"/>
                          <a:cs typeface="Times New Roman"/>
                        </a:rPr>
                        <a:t>1851</a:t>
                      </a:r>
                      <a:endParaRPr lang="de-DE" sz="3200">
                        <a:effectLst/>
                        <a:latin typeface="Cambria"/>
                        <a:ea typeface="ＭＳ 明朝"/>
                        <a:cs typeface="Times New Roman"/>
                      </a:endParaRPr>
                    </a:p>
                  </a:txBody>
                  <a:tcPr marL="68580" marR="68580" marT="0" marB="0"/>
                </a:tc>
                <a:tc>
                  <a:txBody>
                    <a:bodyPr/>
                    <a:lstStyle/>
                    <a:p>
                      <a:pPr>
                        <a:spcAft>
                          <a:spcPts val="0"/>
                        </a:spcAft>
                      </a:pPr>
                      <a:r>
                        <a:rPr lang="en-GB" sz="3200" dirty="0">
                          <a:effectLst/>
                          <a:latin typeface="Cambria"/>
                          <a:ea typeface="ＭＳ 明朝"/>
                          <a:cs typeface="Times New Roman"/>
                        </a:rPr>
                        <a:t>1891</a:t>
                      </a:r>
                      <a:endParaRPr lang="de-DE" sz="3200" dirty="0">
                        <a:effectLst/>
                        <a:latin typeface="Cambria"/>
                        <a:ea typeface="ＭＳ 明朝"/>
                        <a:cs typeface="Times New Roman"/>
                      </a:endParaRPr>
                    </a:p>
                  </a:txBody>
                  <a:tcPr marL="68580" marR="68580" marT="0" marB="0"/>
                </a:tc>
              </a:tr>
              <a:tr h="370840">
                <a:tc>
                  <a:txBody>
                    <a:bodyPr/>
                    <a:lstStyle/>
                    <a:p>
                      <a:pPr>
                        <a:spcAft>
                          <a:spcPts val="0"/>
                        </a:spcAft>
                      </a:pPr>
                      <a:r>
                        <a:rPr lang="en-GB" sz="3200" dirty="0">
                          <a:effectLst/>
                          <a:latin typeface="Cambria"/>
                          <a:ea typeface="ＭＳ 明朝"/>
                          <a:cs typeface="Times New Roman"/>
                        </a:rPr>
                        <a:t>17%</a:t>
                      </a:r>
                      <a:endParaRPr lang="de-DE" sz="3200" dirty="0">
                        <a:effectLst/>
                        <a:latin typeface="Cambria"/>
                        <a:ea typeface="ＭＳ 明朝"/>
                        <a:cs typeface="Times New Roman"/>
                      </a:endParaRPr>
                    </a:p>
                  </a:txBody>
                  <a:tcPr marL="68580" marR="68580" marT="0" marB="0"/>
                </a:tc>
                <a:tc>
                  <a:txBody>
                    <a:bodyPr/>
                    <a:lstStyle/>
                    <a:p>
                      <a:pPr>
                        <a:spcAft>
                          <a:spcPts val="0"/>
                        </a:spcAft>
                      </a:pPr>
                      <a:r>
                        <a:rPr lang="en-GB" sz="3200">
                          <a:effectLst/>
                          <a:latin typeface="Cambria"/>
                          <a:ea typeface="ＭＳ 明朝"/>
                          <a:cs typeface="Times New Roman"/>
                        </a:rPr>
                        <a:t>35%</a:t>
                      </a:r>
                      <a:endParaRPr lang="de-DE" sz="3200">
                        <a:effectLst/>
                        <a:latin typeface="Cambria"/>
                        <a:ea typeface="ＭＳ 明朝"/>
                        <a:cs typeface="Times New Roman"/>
                      </a:endParaRPr>
                    </a:p>
                  </a:txBody>
                  <a:tcPr marL="68580" marR="68580" marT="0" marB="0"/>
                </a:tc>
                <a:tc>
                  <a:txBody>
                    <a:bodyPr/>
                    <a:lstStyle/>
                    <a:p>
                      <a:pPr>
                        <a:spcAft>
                          <a:spcPts val="0"/>
                        </a:spcAft>
                      </a:pPr>
                      <a:r>
                        <a:rPr lang="en-GB" sz="3200" dirty="0">
                          <a:effectLst/>
                          <a:latin typeface="Cambria"/>
                          <a:ea typeface="ＭＳ 明朝"/>
                          <a:cs typeface="Times New Roman"/>
                        </a:rPr>
                        <a:t>54%</a:t>
                      </a:r>
                      <a:endParaRPr lang="de-DE" sz="3200" dirty="0">
                        <a:effectLst/>
                        <a:latin typeface="Cambria"/>
                        <a:ea typeface="ＭＳ 明朝"/>
                        <a:cs typeface="Times New Roman"/>
                      </a:endParaRPr>
                    </a:p>
                  </a:txBody>
                  <a:tcPr marL="68580" marR="68580" marT="0" marB="0"/>
                </a:tc>
              </a:tr>
            </a:tbl>
          </a:graphicData>
        </a:graphic>
      </p:graphicFrame>
      <p:sp>
        <p:nvSpPr>
          <p:cNvPr id="6" name="Rechteck 5"/>
          <p:cNvSpPr/>
          <p:nvPr/>
        </p:nvSpPr>
        <p:spPr>
          <a:xfrm>
            <a:off x="1252046" y="2951946"/>
            <a:ext cx="6499496" cy="584776"/>
          </a:xfrm>
          <a:prstGeom prst="rect">
            <a:avLst/>
          </a:prstGeom>
        </p:spPr>
        <p:txBody>
          <a:bodyPr wrap="none">
            <a:spAutoFit/>
          </a:bodyPr>
          <a:lstStyle/>
          <a:p>
            <a:r>
              <a:rPr lang="en-GB" sz="3200" dirty="0"/>
              <a:t>world population living in urban areas</a:t>
            </a:r>
            <a:endParaRPr lang="de-DE" sz="3200" dirty="0"/>
          </a:p>
        </p:txBody>
      </p:sp>
      <p:graphicFrame>
        <p:nvGraphicFramePr>
          <p:cNvPr id="7" name="Tabelle 6"/>
          <p:cNvGraphicFramePr>
            <a:graphicFrameLocks noGrp="1"/>
          </p:cNvGraphicFramePr>
          <p:nvPr>
            <p:extLst>
              <p:ext uri="{D42A27DB-BD31-4B8C-83A1-F6EECF244321}">
                <p14:modId xmlns:p14="http://schemas.microsoft.com/office/powerpoint/2010/main" val="2921155248"/>
              </p:ext>
            </p:extLst>
          </p:nvPr>
        </p:nvGraphicFramePr>
        <p:xfrm>
          <a:off x="1441528" y="3830393"/>
          <a:ext cx="6096000" cy="7416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spcAft>
                          <a:spcPts val="0"/>
                        </a:spcAft>
                      </a:pPr>
                      <a:r>
                        <a:rPr lang="en-GB" sz="2400" dirty="0">
                          <a:effectLst/>
                          <a:latin typeface="Cambria"/>
                          <a:ea typeface="ＭＳ 明朝"/>
                          <a:cs typeface="Times New Roman"/>
                        </a:rPr>
                        <a:t>1950</a:t>
                      </a:r>
                      <a:endParaRPr lang="de-DE" sz="2400" dirty="0">
                        <a:effectLst/>
                        <a:latin typeface="Cambria"/>
                        <a:ea typeface="ＭＳ 明朝"/>
                        <a:cs typeface="Times New Roman"/>
                      </a:endParaRPr>
                    </a:p>
                  </a:txBody>
                  <a:tcPr marL="68580" marR="68580" marT="0" marB="0"/>
                </a:tc>
                <a:tc>
                  <a:txBody>
                    <a:bodyPr/>
                    <a:lstStyle/>
                    <a:p>
                      <a:pPr>
                        <a:spcAft>
                          <a:spcPts val="0"/>
                        </a:spcAft>
                      </a:pPr>
                      <a:r>
                        <a:rPr lang="en-GB" sz="2400">
                          <a:effectLst/>
                          <a:latin typeface="Cambria"/>
                          <a:ea typeface="ＭＳ 明朝"/>
                          <a:cs typeface="Times New Roman"/>
                        </a:rPr>
                        <a:t>2014</a:t>
                      </a:r>
                      <a:endParaRPr lang="de-DE" sz="2400">
                        <a:effectLst/>
                        <a:latin typeface="Cambria"/>
                        <a:ea typeface="ＭＳ 明朝"/>
                        <a:cs typeface="Times New Roman"/>
                      </a:endParaRPr>
                    </a:p>
                  </a:txBody>
                  <a:tcPr marL="68580" marR="68580" marT="0" marB="0"/>
                </a:tc>
              </a:tr>
              <a:tr h="370840">
                <a:tc>
                  <a:txBody>
                    <a:bodyPr/>
                    <a:lstStyle/>
                    <a:p>
                      <a:pPr>
                        <a:spcAft>
                          <a:spcPts val="0"/>
                        </a:spcAft>
                      </a:pPr>
                      <a:r>
                        <a:rPr lang="en-GB" sz="2400">
                          <a:effectLst/>
                          <a:latin typeface="Cambria"/>
                          <a:ea typeface="ＭＳ 明朝"/>
                          <a:cs typeface="Times New Roman"/>
                        </a:rPr>
                        <a:t>30%</a:t>
                      </a:r>
                      <a:endParaRPr lang="de-DE" sz="2400">
                        <a:effectLst/>
                        <a:latin typeface="Cambria"/>
                        <a:ea typeface="ＭＳ 明朝"/>
                        <a:cs typeface="Times New Roman"/>
                      </a:endParaRPr>
                    </a:p>
                  </a:txBody>
                  <a:tcPr marL="68580" marR="68580" marT="0" marB="0"/>
                </a:tc>
                <a:tc>
                  <a:txBody>
                    <a:bodyPr/>
                    <a:lstStyle/>
                    <a:p>
                      <a:pPr>
                        <a:spcAft>
                          <a:spcPts val="0"/>
                        </a:spcAft>
                      </a:pPr>
                      <a:r>
                        <a:rPr lang="en-GB" sz="2400" dirty="0">
                          <a:effectLst/>
                          <a:latin typeface="Cambria"/>
                          <a:ea typeface="ＭＳ 明朝"/>
                          <a:cs typeface="Times New Roman"/>
                        </a:rPr>
                        <a:t>53%</a:t>
                      </a:r>
                      <a:endParaRPr lang="de-DE" sz="2400" dirty="0">
                        <a:effectLst/>
                        <a:latin typeface="Cambria"/>
                        <a:ea typeface="ＭＳ 明朝"/>
                        <a:cs typeface="Times New Roman"/>
                      </a:endParaRPr>
                    </a:p>
                  </a:txBody>
                  <a:tcPr marL="68580" marR="68580" marT="0" marB="0"/>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854205181"/>
              </p:ext>
            </p:extLst>
          </p:nvPr>
        </p:nvGraphicFramePr>
        <p:xfrm>
          <a:off x="1252046" y="5438395"/>
          <a:ext cx="6096000" cy="98044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spcAft>
                          <a:spcPts val="0"/>
                        </a:spcAft>
                      </a:pPr>
                      <a:r>
                        <a:rPr lang="en-GB" sz="2000" dirty="0">
                          <a:effectLst/>
                          <a:latin typeface="Cambria"/>
                          <a:ea typeface="ＭＳ 明朝"/>
                          <a:cs typeface="Times New Roman"/>
                        </a:rPr>
                        <a:t>North America</a:t>
                      </a:r>
                      <a:endParaRPr lang="de-DE" sz="2000" dirty="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Latin America</a:t>
                      </a:r>
                      <a:endParaRPr lang="de-DE" sz="200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Europe</a:t>
                      </a:r>
                      <a:endParaRPr lang="de-DE" sz="200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Asia</a:t>
                      </a:r>
                      <a:endParaRPr lang="de-DE" sz="2000">
                        <a:effectLst/>
                        <a:latin typeface="Cambria"/>
                        <a:ea typeface="ＭＳ 明朝"/>
                        <a:cs typeface="Times New Roman"/>
                      </a:endParaRPr>
                    </a:p>
                  </a:txBody>
                  <a:tcPr marL="68580" marR="68580" marT="0" marB="0"/>
                </a:tc>
                <a:tc>
                  <a:txBody>
                    <a:bodyPr/>
                    <a:lstStyle/>
                    <a:p>
                      <a:pPr>
                        <a:spcAft>
                          <a:spcPts val="0"/>
                        </a:spcAft>
                      </a:pPr>
                      <a:r>
                        <a:rPr lang="en-GB" sz="2000" dirty="0">
                          <a:effectLst/>
                          <a:latin typeface="Cambria"/>
                          <a:ea typeface="ＭＳ 明朝"/>
                          <a:cs typeface="Times New Roman"/>
                        </a:rPr>
                        <a:t>Africa</a:t>
                      </a:r>
                      <a:endParaRPr lang="de-DE" sz="2000" dirty="0">
                        <a:effectLst/>
                        <a:latin typeface="Cambria"/>
                        <a:ea typeface="ＭＳ 明朝"/>
                        <a:cs typeface="Times New Roman"/>
                      </a:endParaRPr>
                    </a:p>
                  </a:txBody>
                  <a:tcPr marL="68580" marR="68580" marT="0" marB="0"/>
                </a:tc>
              </a:tr>
              <a:tr h="370840">
                <a:tc>
                  <a:txBody>
                    <a:bodyPr/>
                    <a:lstStyle/>
                    <a:p>
                      <a:pPr>
                        <a:spcAft>
                          <a:spcPts val="0"/>
                        </a:spcAft>
                      </a:pPr>
                      <a:r>
                        <a:rPr lang="en-GB" sz="2000">
                          <a:effectLst/>
                          <a:latin typeface="Cambria"/>
                          <a:ea typeface="ＭＳ 明朝"/>
                          <a:cs typeface="Times New Roman"/>
                        </a:rPr>
                        <a:t>82%</a:t>
                      </a:r>
                      <a:endParaRPr lang="de-DE" sz="200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80%</a:t>
                      </a:r>
                      <a:endParaRPr lang="de-DE" sz="200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73%</a:t>
                      </a:r>
                      <a:endParaRPr lang="de-DE" sz="200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48%</a:t>
                      </a:r>
                      <a:endParaRPr lang="de-DE" sz="2000">
                        <a:effectLst/>
                        <a:latin typeface="Cambria"/>
                        <a:ea typeface="ＭＳ 明朝"/>
                        <a:cs typeface="Times New Roman"/>
                      </a:endParaRPr>
                    </a:p>
                  </a:txBody>
                  <a:tcPr marL="68580" marR="68580" marT="0" marB="0"/>
                </a:tc>
                <a:tc>
                  <a:txBody>
                    <a:bodyPr/>
                    <a:lstStyle/>
                    <a:p>
                      <a:pPr>
                        <a:spcAft>
                          <a:spcPts val="0"/>
                        </a:spcAft>
                      </a:pPr>
                      <a:r>
                        <a:rPr lang="en-GB" sz="2000" dirty="0">
                          <a:effectLst/>
                          <a:latin typeface="Cambria"/>
                          <a:ea typeface="ＭＳ 明朝"/>
                          <a:cs typeface="Times New Roman"/>
                        </a:rPr>
                        <a:t>40%</a:t>
                      </a:r>
                      <a:endParaRPr lang="de-DE" sz="2000" dirty="0">
                        <a:effectLst/>
                        <a:latin typeface="Cambria"/>
                        <a:ea typeface="ＭＳ 明朝"/>
                        <a:cs typeface="Times New Roman"/>
                      </a:endParaRPr>
                    </a:p>
                  </a:txBody>
                  <a:tcPr marL="68580" marR="68580" marT="0" marB="0"/>
                </a:tc>
              </a:tr>
            </a:tbl>
          </a:graphicData>
        </a:graphic>
      </p:graphicFrame>
      <p:sp>
        <p:nvSpPr>
          <p:cNvPr id="9" name="Textfeld 8"/>
          <p:cNvSpPr txBox="1"/>
          <p:nvPr/>
        </p:nvSpPr>
        <p:spPr>
          <a:xfrm>
            <a:off x="643275" y="1417638"/>
            <a:ext cx="7620343" cy="461665"/>
          </a:xfrm>
          <a:prstGeom prst="rect">
            <a:avLst/>
          </a:prstGeom>
          <a:noFill/>
        </p:spPr>
        <p:txBody>
          <a:bodyPr wrap="square" rtlCol="0">
            <a:spAutoFit/>
          </a:bodyPr>
          <a:lstStyle/>
          <a:p>
            <a:r>
              <a:rPr lang="it-IT" sz="2400" dirty="0" smtClean="0"/>
              <a:t>% of </a:t>
            </a:r>
            <a:r>
              <a:rPr lang="it-IT" sz="2400" dirty="0" err="1" smtClean="0"/>
              <a:t>population</a:t>
            </a:r>
            <a:r>
              <a:rPr lang="it-IT" sz="2400" dirty="0" smtClean="0"/>
              <a:t> in Europe living in </a:t>
            </a:r>
            <a:r>
              <a:rPr lang="it-IT" sz="2400" dirty="0" err="1" smtClean="0"/>
              <a:t>urban</a:t>
            </a:r>
            <a:r>
              <a:rPr lang="it-IT" sz="2400" dirty="0" smtClean="0"/>
              <a:t> centres</a:t>
            </a:r>
            <a:endParaRPr lang="it-IT" sz="2400" dirty="0"/>
          </a:p>
        </p:txBody>
      </p:sp>
    </p:spTree>
    <p:extLst>
      <p:ext uri="{BB962C8B-B14F-4D97-AF65-F5344CB8AC3E}">
        <p14:creationId xmlns:p14="http://schemas.microsoft.com/office/powerpoint/2010/main" val="3485482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dirty="0" smtClean="0"/>
              <a:t>Vienna, late 18° </a:t>
            </a:r>
            <a:r>
              <a:rPr lang="it-IT" dirty="0" err="1" smtClean="0"/>
              <a:t>century</a:t>
            </a:r>
            <a:endParaRPr lang="it-IT" dirty="0"/>
          </a:p>
        </p:txBody>
      </p:sp>
      <p:sp>
        <p:nvSpPr>
          <p:cNvPr id="3" name="Inhaltsplatzhalter 2"/>
          <p:cNvSpPr>
            <a:spLocks noGrp="1"/>
          </p:cNvSpPr>
          <p:nvPr>
            <p:ph idx="1"/>
          </p:nvPr>
        </p:nvSpPr>
        <p:spPr/>
        <p:txBody>
          <a:bodyPr>
            <a:normAutofit fontScale="85000" lnSpcReduction="20000"/>
          </a:bodyPr>
          <a:lstStyle/>
          <a:p>
            <a:pPr marL="0" indent="0">
              <a:buNone/>
            </a:pPr>
            <a:r>
              <a:rPr lang="en-GB" dirty="0"/>
              <a:t>Bavarian </a:t>
            </a:r>
            <a:r>
              <a:rPr lang="en-GB" dirty="0" err="1"/>
              <a:t>traveler</a:t>
            </a:r>
            <a:r>
              <a:rPr lang="en-GB" dirty="0"/>
              <a:t> Johann </a:t>
            </a:r>
            <a:r>
              <a:rPr lang="en-GB" dirty="0" err="1"/>
              <a:t>Pezzl</a:t>
            </a:r>
            <a:r>
              <a:rPr lang="en-GB" dirty="0"/>
              <a:t> expresses his amazement by the  “mixture of so many nations” and the resulting “linguistic confusion (</a:t>
            </a:r>
            <a:r>
              <a:rPr lang="en-GB" dirty="0" err="1"/>
              <a:t>Sprachenverwirrung</a:t>
            </a:r>
            <a:r>
              <a:rPr lang="en-GB" dirty="0"/>
              <a:t>)” that in his view were distinctive features of the imperial capital, when compared to other places in Europe. </a:t>
            </a:r>
            <a:r>
              <a:rPr lang="en-GB" dirty="0" err="1"/>
              <a:t>Pezzl’s</a:t>
            </a:r>
            <a:r>
              <a:rPr lang="en-GB" dirty="0"/>
              <a:t> account  includes  the  following  “national”  and  “linguistic”  groups: </a:t>
            </a:r>
            <a:endParaRPr lang="de-DE" dirty="0"/>
          </a:p>
          <a:p>
            <a:pPr marL="0" indent="0">
              <a:buNone/>
            </a:pPr>
            <a:r>
              <a:rPr lang="en-GB" dirty="0"/>
              <a:t>“Hungarians, Moravians, Transylvanians, </a:t>
            </a:r>
            <a:r>
              <a:rPr lang="en-GB" dirty="0" err="1"/>
              <a:t>Styrians</a:t>
            </a:r>
            <a:r>
              <a:rPr lang="en-GB" dirty="0"/>
              <a:t>, </a:t>
            </a:r>
            <a:r>
              <a:rPr lang="en-GB" dirty="0" err="1"/>
              <a:t>Tyrolians</a:t>
            </a:r>
            <a:r>
              <a:rPr lang="en-GB" dirty="0"/>
              <a:t>, Dutch, Italians, Frenchmen, Bavarians, </a:t>
            </a:r>
            <a:r>
              <a:rPr lang="en-GB" dirty="0" err="1"/>
              <a:t>Swabians</a:t>
            </a:r>
            <a:r>
              <a:rPr lang="en-GB" dirty="0"/>
              <a:t>, Silesians, </a:t>
            </a:r>
            <a:r>
              <a:rPr lang="en-GB" dirty="0" err="1"/>
              <a:t>Rhinelanders</a:t>
            </a:r>
            <a:r>
              <a:rPr lang="en-GB" dirty="0"/>
              <a:t>, Swiss,  </a:t>
            </a:r>
            <a:r>
              <a:rPr lang="en-GB" dirty="0" err="1"/>
              <a:t>Westphalians</a:t>
            </a:r>
            <a:r>
              <a:rPr lang="en-GB" dirty="0"/>
              <a:t>,  </a:t>
            </a:r>
            <a:r>
              <a:rPr lang="en-GB" dirty="0" err="1"/>
              <a:t>Lothringians</a:t>
            </a:r>
            <a:r>
              <a:rPr lang="en-GB" dirty="0"/>
              <a:t>  etc.  etc.”  (quoted  after </a:t>
            </a:r>
            <a:r>
              <a:rPr lang="en-GB" dirty="0" err="1"/>
              <a:t>Therborn</a:t>
            </a:r>
            <a:r>
              <a:rPr lang="en-GB" dirty="0"/>
              <a:t>, 1995).</a:t>
            </a:r>
            <a:endParaRPr lang="de-DE" dirty="0"/>
          </a:p>
          <a:p>
            <a:pPr marL="0" indent="0">
              <a:buNone/>
            </a:pPr>
            <a:r>
              <a:rPr lang="en-GB" dirty="0"/>
              <a:t> </a:t>
            </a:r>
            <a:endParaRPr lang="de-DE" dirty="0"/>
          </a:p>
          <a:p>
            <a:pPr marL="0" indent="0">
              <a:buNone/>
            </a:pPr>
            <a:endParaRPr lang="it-IT" dirty="0"/>
          </a:p>
        </p:txBody>
      </p:sp>
    </p:spTree>
    <p:extLst>
      <p:ext uri="{BB962C8B-B14F-4D97-AF65-F5344CB8AC3E}">
        <p14:creationId xmlns:p14="http://schemas.microsoft.com/office/powerpoint/2010/main" val="28371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it-IT"/>
          </a:p>
        </p:txBody>
      </p:sp>
      <p:sp>
        <p:nvSpPr>
          <p:cNvPr id="3" name="Inhaltsplatzhalter 2"/>
          <p:cNvSpPr>
            <a:spLocks noGrp="1"/>
          </p:cNvSpPr>
          <p:nvPr>
            <p:ph idx="1"/>
          </p:nvPr>
        </p:nvSpPr>
        <p:spPr/>
        <p:txBody>
          <a:bodyPr/>
          <a:lstStyle/>
          <a:p>
            <a:endParaRPr lang="it-IT"/>
          </a:p>
        </p:txBody>
      </p:sp>
      <p:pic>
        <p:nvPicPr>
          <p:cNvPr id="4" name="Bild 3" descr="Macintosh HD:Users:wlorenz:Desktop:Screen Shot 2016-05-12 at 19.31.29.png"/>
          <p:cNvPicPr/>
          <p:nvPr/>
        </p:nvPicPr>
        <p:blipFill>
          <a:blip r:embed="rId2">
            <a:extLst>
              <a:ext uri="{28A0092B-C50C-407E-A947-70E740481C1C}">
                <a14:useLocalDpi xmlns:a14="http://schemas.microsoft.com/office/drawing/2010/main" val="0"/>
              </a:ext>
            </a:extLst>
          </a:blip>
          <a:srcRect/>
          <a:stretch>
            <a:fillRect/>
          </a:stretch>
        </p:blipFill>
        <p:spPr bwMode="auto">
          <a:xfrm>
            <a:off x="457200" y="795867"/>
            <a:ext cx="7399867" cy="6062133"/>
          </a:xfrm>
          <a:prstGeom prst="rect">
            <a:avLst/>
          </a:prstGeom>
          <a:noFill/>
          <a:ln>
            <a:noFill/>
          </a:ln>
        </p:spPr>
      </p:pic>
    </p:spTree>
    <p:extLst>
      <p:ext uri="{BB962C8B-B14F-4D97-AF65-F5344CB8AC3E}">
        <p14:creationId xmlns:p14="http://schemas.microsoft.com/office/powerpoint/2010/main" val="37105738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dirty="0" smtClean="0"/>
              <a:t>images of </a:t>
            </a:r>
            <a:r>
              <a:rPr lang="it-IT" dirty="0" err="1" smtClean="0"/>
              <a:t>crisis</a:t>
            </a:r>
            <a:endParaRPr lang="it-IT" dirty="0"/>
          </a:p>
        </p:txBody>
      </p:sp>
      <p:pic>
        <p:nvPicPr>
          <p:cNvPr id="4" name="Inhaltsplatzhalter 3" descr="Screen Shot 2016-05-13 at 16.12.17.png"/>
          <p:cNvPicPr>
            <a:picLocks noGrp="1" noChangeAspect="1"/>
          </p:cNvPicPr>
          <p:nvPr>
            <p:ph idx="1"/>
          </p:nvPr>
        </p:nvPicPr>
        <p:blipFill>
          <a:blip r:embed="rId2">
            <a:extLst>
              <a:ext uri="{28A0092B-C50C-407E-A947-70E740481C1C}">
                <a14:useLocalDpi xmlns:a14="http://schemas.microsoft.com/office/drawing/2010/main" val="0"/>
              </a:ext>
            </a:extLst>
          </a:blip>
          <a:srcRect l="-14207" r="-14207"/>
          <a:stretch>
            <a:fillRect/>
          </a:stretch>
        </p:blipFill>
        <p:spPr/>
      </p:pic>
    </p:spTree>
    <p:extLst>
      <p:ext uri="{BB962C8B-B14F-4D97-AF65-F5344CB8AC3E}">
        <p14:creationId xmlns:p14="http://schemas.microsoft.com/office/powerpoint/2010/main" val="39723690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dirty="0" err="1" smtClean="0"/>
              <a:t>hypothesis</a:t>
            </a:r>
            <a:endParaRPr lang="it-IT" dirty="0"/>
          </a:p>
        </p:txBody>
      </p:sp>
      <p:sp>
        <p:nvSpPr>
          <p:cNvPr id="3" name="Inhaltsplatzhalter 2"/>
          <p:cNvSpPr>
            <a:spLocks noGrp="1"/>
          </p:cNvSpPr>
          <p:nvPr>
            <p:ph idx="1"/>
          </p:nvPr>
        </p:nvSpPr>
        <p:spPr/>
        <p:txBody>
          <a:bodyPr>
            <a:normAutofit lnSpcReduction="10000"/>
          </a:bodyPr>
          <a:lstStyle/>
          <a:p>
            <a:pPr marL="0" lvl="0" indent="0">
              <a:buNone/>
            </a:pPr>
            <a:endParaRPr lang="en-GB" dirty="0" smtClean="0"/>
          </a:p>
          <a:p>
            <a:pPr marL="0" lvl="0" indent="0">
              <a:buNone/>
            </a:pPr>
            <a:endParaRPr lang="en-GB" dirty="0"/>
          </a:p>
          <a:p>
            <a:pPr marL="0" lvl="0" indent="0">
              <a:buNone/>
            </a:pPr>
            <a:r>
              <a:rPr lang="en-GB" dirty="0" smtClean="0"/>
              <a:t>we </a:t>
            </a:r>
            <a:r>
              <a:rPr lang="en-GB" dirty="0"/>
              <a:t>find ourselves in the middle </a:t>
            </a:r>
            <a:r>
              <a:rPr lang="en-GB" u="sng" dirty="0"/>
              <a:t>not</a:t>
            </a:r>
            <a:r>
              <a:rPr lang="en-GB" dirty="0"/>
              <a:t> of a temporary crisis but of a </a:t>
            </a:r>
            <a:r>
              <a:rPr lang="en-GB" u="sng" dirty="0"/>
              <a:t>fundamental</a:t>
            </a:r>
            <a:r>
              <a:rPr lang="en-GB" dirty="0"/>
              <a:t> crisis comparable to the </a:t>
            </a:r>
            <a:r>
              <a:rPr lang="en-GB" dirty="0" smtClean="0"/>
              <a:t>1</a:t>
            </a:r>
            <a:r>
              <a:rPr lang="en-GB" baseline="30000" dirty="0" smtClean="0"/>
              <a:t>st</a:t>
            </a:r>
            <a:r>
              <a:rPr lang="en-GB" dirty="0" smtClean="0"/>
              <a:t> </a:t>
            </a:r>
            <a:r>
              <a:rPr lang="en-GB" b="1" dirty="0" smtClean="0"/>
              <a:t>industrial </a:t>
            </a:r>
            <a:r>
              <a:rPr lang="en-GB" b="1" dirty="0"/>
              <a:t>revolution</a:t>
            </a:r>
            <a:endParaRPr lang="de-DE" b="1" dirty="0"/>
          </a:p>
          <a:p>
            <a:pPr marL="0" indent="0">
              <a:buNone/>
            </a:pPr>
            <a:endParaRPr lang="it-IT" dirty="0" smtClean="0"/>
          </a:p>
          <a:p>
            <a:pPr marL="0" indent="0">
              <a:buNone/>
            </a:pPr>
            <a:r>
              <a:rPr lang="it-IT" dirty="0" err="1" smtClean="0"/>
              <a:t>refugees</a:t>
            </a:r>
            <a:r>
              <a:rPr lang="it-IT" dirty="0" smtClean="0"/>
              <a:t> and </a:t>
            </a:r>
            <a:r>
              <a:rPr lang="it-IT" dirty="0" err="1" smtClean="0"/>
              <a:t>migrants</a:t>
            </a:r>
            <a:r>
              <a:rPr lang="it-IT" dirty="0" smtClean="0"/>
              <a:t> </a:t>
            </a:r>
            <a:r>
              <a:rPr lang="it-IT" dirty="0" err="1" smtClean="0"/>
              <a:t>have</a:t>
            </a:r>
            <a:r>
              <a:rPr lang="it-IT" dirty="0" smtClean="0"/>
              <a:t> to be </a:t>
            </a:r>
            <a:r>
              <a:rPr lang="it-IT" dirty="0" err="1" smtClean="0"/>
              <a:t>understood</a:t>
            </a:r>
            <a:r>
              <a:rPr lang="it-IT" dirty="0" smtClean="0"/>
              <a:t> in the </a:t>
            </a:r>
            <a:r>
              <a:rPr lang="it-IT" dirty="0" err="1" smtClean="0"/>
              <a:t>context</a:t>
            </a:r>
            <a:r>
              <a:rPr lang="it-IT" dirty="0" smtClean="0"/>
              <a:t> of </a:t>
            </a:r>
            <a:r>
              <a:rPr lang="it-IT" dirty="0" err="1" smtClean="0"/>
              <a:t>these</a:t>
            </a:r>
            <a:r>
              <a:rPr lang="it-IT" dirty="0" smtClean="0"/>
              <a:t> global </a:t>
            </a:r>
            <a:r>
              <a:rPr lang="it-IT" dirty="0" err="1" smtClean="0"/>
              <a:t>changes</a:t>
            </a:r>
            <a:r>
              <a:rPr lang="it-IT" dirty="0" smtClean="0"/>
              <a:t> – </a:t>
            </a:r>
            <a:r>
              <a:rPr lang="it-IT" dirty="0" err="1" smtClean="0"/>
              <a:t>there</a:t>
            </a:r>
            <a:r>
              <a:rPr lang="it-IT" dirty="0" smtClean="0"/>
              <a:t> </a:t>
            </a:r>
            <a:r>
              <a:rPr lang="it-IT" dirty="0" err="1" smtClean="0"/>
              <a:t>is</a:t>
            </a:r>
            <a:r>
              <a:rPr lang="it-IT" dirty="0" smtClean="0"/>
              <a:t> no </a:t>
            </a:r>
            <a:r>
              <a:rPr lang="it-IT" dirty="0" err="1" smtClean="0"/>
              <a:t>return</a:t>
            </a:r>
            <a:r>
              <a:rPr lang="it-IT" dirty="0" smtClean="0"/>
              <a:t> to the ‘</a:t>
            </a:r>
            <a:r>
              <a:rPr lang="it-IT" dirty="0" err="1" smtClean="0"/>
              <a:t>good</a:t>
            </a:r>
            <a:r>
              <a:rPr lang="it-IT" dirty="0" smtClean="0"/>
              <a:t> </a:t>
            </a:r>
            <a:r>
              <a:rPr lang="it-IT" dirty="0" err="1" smtClean="0"/>
              <a:t>old</a:t>
            </a:r>
            <a:r>
              <a:rPr lang="it-IT" dirty="0" smtClean="0"/>
              <a:t> </a:t>
            </a:r>
            <a:r>
              <a:rPr lang="it-IT" dirty="0" err="1" smtClean="0"/>
              <a:t>days</a:t>
            </a:r>
            <a:r>
              <a:rPr lang="it-IT" dirty="0" smtClean="0"/>
              <a:t>’</a:t>
            </a:r>
            <a:endParaRPr lang="it-IT" dirty="0"/>
          </a:p>
        </p:txBody>
      </p:sp>
    </p:spTree>
    <p:extLst>
      <p:ext uri="{BB962C8B-B14F-4D97-AF65-F5344CB8AC3E}">
        <p14:creationId xmlns:p14="http://schemas.microsoft.com/office/powerpoint/2010/main" val="33456610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dirty="0" smtClean="0"/>
              <a:t>global </a:t>
            </a:r>
            <a:r>
              <a:rPr lang="it-IT" dirty="0" err="1" smtClean="0"/>
              <a:t>transformation</a:t>
            </a:r>
            <a:endParaRPr lang="it-IT"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619561458"/>
              </p:ext>
            </p:extLst>
          </p:nvPr>
        </p:nvGraphicFramePr>
        <p:xfrm>
          <a:off x="457200" y="2149232"/>
          <a:ext cx="8229600" cy="4177322"/>
        </p:xfrm>
        <a:graphic>
          <a:graphicData uri="http://schemas.openxmlformats.org/drawingml/2006/table">
            <a:tbl>
              <a:tblPr firstRow="1" bandRow="1">
                <a:tableStyleId>{5C22544A-7EE6-4342-B048-85BDC9FD1C3A}</a:tableStyleId>
              </a:tblPr>
              <a:tblGrid>
                <a:gridCol w="1731108"/>
                <a:gridCol w="3184769"/>
                <a:gridCol w="3313723"/>
              </a:tblGrid>
              <a:tr h="458563">
                <a:tc>
                  <a:txBody>
                    <a:bodyPr/>
                    <a:lstStyle/>
                    <a:p>
                      <a:pPr>
                        <a:spcAft>
                          <a:spcPts val="0"/>
                        </a:spcAft>
                      </a:pPr>
                      <a:r>
                        <a:rPr lang="en-GB" sz="2000" b="1" dirty="0">
                          <a:effectLst/>
                          <a:latin typeface="Cambria"/>
                          <a:ea typeface="ＭＳ 明朝"/>
                          <a:cs typeface="Times New Roman"/>
                        </a:rPr>
                        <a:t> </a:t>
                      </a:r>
                      <a:endParaRPr lang="de-DE" sz="2000" b="1" dirty="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1</a:t>
                      </a:r>
                      <a:r>
                        <a:rPr lang="en-GB" sz="2000" baseline="30000">
                          <a:effectLst/>
                          <a:latin typeface="Cambria"/>
                          <a:ea typeface="ＭＳ 明朝"/>
                          <a:cs typeface="Times New Roman"/>
                        </a:rPr>
                        <a:t>st</a:t>
                      </a:r>
                      <a:r>
                        <a:rPr lang="en-GB" sz="2000">
                          <a:effectLst/>
                          <a:latin typeface="Cambria"/>
                          <a:ea typeface="ＭＳ 明朝"/>
                          <a:cs typeface="Times New Roman"/>
                        </a:rPr>
                        <a:t> industrial revolution</a:t>
                      </a:r>
                      <a:endParaRPr lang="de-DE" sz="200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2</a:t>
                      </a:r>
                      <a:r>
                        <a:rPr lang="en-GB" sz="2000" baseline="30000">
                          <a:effectLst/>
                          <a:latin typeface="Cambria"/>
                          <a:ea typeface="ＭＳ 明朝"/>
                          <a:cs typeface="Times New Roman"/>
                        </a:rPr>
                        <a:t>nd</a:t>
                      </a:r>
                      <a:r>
                        <a:rPr lang="en-GB" sz="2000">
                          <a:effectLst/>
                          <a:latin typeface="Cambria"/>
                          <a:ea typeface="ＭＳ 明朝"/>
                          <a:cs typeface="Times New Roman"/>
                        </a:rPr>
                        <a:t> industrial revolution</a:t>
                      </a:r>
                      <a:endParaRPr lang="de-DE" sz="2000">
                        <a:effectLst/>
                        <a:latin typeface="Cambria"/>
                        <a:ea typeface="ＭＳ 明朝"/>
                        <a:cs typeface="Times New Roman"/>
                      </a:endParaRPr>
                    </a:p>
                  </a:txBody>
                  <a:tcPr marL="68580" marR="68580" marT="0" marB="0"/>
                </a:tc>
              </a:tr>
              <a:tr h="458563">
                <a:tc>
                  <a:txBody>
                    <a:bodyPr/>
                    <a:lstStyle/>
                    <a:p>
                      <a:pPr>
                        <a:spcAft>
                          <a:spcPts val="0"/>
                        </a:spcAft>
                      </a:pPr>
                      <a:r>
                        <a:rPr lang="en-GB" sz="2000" b="1" dirty="0">
                          <a:effectLst/>
                          <a:latin typeface="Cambria"/>
                          <a:ea typeface="ＭＳ 明朝"/>
                          <a:cs typeface="Times New Roman"/>
                        </a:rPr>
                        <a:t>technology</a:t>
                      </a:r>
                      <a:endParaRPr lang="de-DE" sz="2000" b="1" dirty="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Steam engine</a:t>
                      </a:r>
                      <a:endParaRPr lang="de-DE" sz="2000">
                        <a:effectLst/>
                        <a:latin typeface="Cambria"/>
                        <a:ea typeface="ＭＳ 明朝"/>
                        <a:cs typeface="Times New Roman"/>
                      </a:endParaRPr>
                    </a:p>
                  </a:txBody>
                  <a:tcPr marL="68580" marR="68580" marT="0" marB="0"/>
                </a:tc>
                <a:tc>
                  <a:txBody>
                    <a:bodyPr/>
                    <a:lstStyle/>
                    <a:p>
                      <a:endParaRPr lang="it-IT" dirty="0"/>
                    </a:p>
                  </a:txBody>
                  <a:tcPr marL="68580" marR="68580" marT="0" marB="0"/>
                </a:tc>
              </a:tr>
              <a:tr h="458563">
                <a:tc>
                  <a:txBody>
                    <a:bodyPr/>
                    <a:lstStyle/>
                    <a:p>
                      <a:pPr>
                        <a:spcAft>
                          <a:spcPts val="0"/>
                        </a:spcAft>
                      </a:pPr>
                      <a:r>
                        <a:rPr lang="en-GB" sz="2000" b="1" dirty="0">
                          <a:effectLst/>
                          <a:latin typeface="Cambria"/>
                          <a:ea typeface="ＭＳ 明朝"/>
                          <a:cs typeface="Times New Roman"/>
                        </a:rPr>
                        <a:t>economic</a:t>
                      </a:r>
                      <a:endParaRPr lang="de-DE" sz="2000" b="1" dirty="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capitalism</a:t>
                      </a:r>
                      <a:endParaRPr lang="de-DE" sz="2000">
                        <a:effectLst/>
                        <a:latin typeface="Cambria"/>
                        <a:ea typeface="ＭＳ 明朝"/>
                        <a:cs typeface="Times New Roman"/>
                      </a:endParaRPr>
                    </a:p>
                  </a:txBody>
                  <a:tcPr marL="68580" marR="68580" marT="0" marB="0"/>
                </a:tc>
                <a:tc>
                  <a:txBody>
                    <a:bodyPr/>
                    <a:lstStyle/>
                    <a:p>
                      <a:endParaRPr lang="it-IT"/>
                    </a:p>
                  </a:txBody>
                  <a:tcPr marL="68580" marR="68580" marT="0" marB="0"/>
                </a:tc>
              </a:tr>
              <a:tr h="1130704">
                <a:tc>
                  <a:txBody>
                    <a:bodyPr/>
                    <a:lstStyle/>
                    <a:p>
                      <a:pPr>
                        <a:spcAft>
                          <a:spcPts val="0"/>
                        </a:spcAft>
                      </a:pPr>
                      <a:r>
                        <a:rPr lang="en-GB" sz="2000" b="1" dirty="0">
                          <a:effectLst/>
                          <a:latin typeface="Cambria"/>
                          <a:ea typeface="ＭＳ 明朝"/>
                          <a:cs typeface="Times New Roman"/>
                        </a:rPr>
                        <a:t>social</a:t>
                      </a:r>
                      <a:endParaRPr lang="de-DE" sz="2000" b="1" dirty="0">
                        <a:effectLst/>
                        <a:latin typeface="Cambria"/>
                        <a:ea typeface="ＭＳ 明朝"/>
                        <a:cs typeface="Times New Roman"/>
                      </a:endParaRPr>
                    </a:p>
                  </a:txBody>
                  <a:tcPr marL="68580" marR="68580" marT="0" marB="0"/>
                </a:tc>
                <a:tc>
                  <a:txBody>
                    <a:bodyPr/>
                    <a:lstStyle/>
                    <a:p>
                      <a:pPr>
                        <a:spcAft>
                          <a:spcPts val="0"/>
                        </a:spcAft>
                      </a:pPr>
                      <a:r>
                        <a:rPr lang="en-GB" sz="2000" dirty="0">
                          <a:effectLst/>
                          <a:latin typeface="Cambria"/>
                          <a:ea typeface="ＭＳ 明朝"/>
                          <a:cs typeface="Times New Roman"/>
                        </a:rPr>
                        <a:t>Displacement and migration (rural – urban; Europe- Americas)</a:t>
                      </a:r>
                      <a:endParaRPr lang="de-DE" sz="2000" dirty="0">
                        <a:effectLst/>
                        <a:latin typeface="Cambria"/>
                        <a:ea typeface="ＭＳ 明朝"/>
                        <a:cs typeface="Times New Roman"/>
                      </a:endParaRPr>
                    </a:p>
                  </a:txBody>
                  <a:tcPr marL="68580" marR="68580" marT="0" marB="0"/>
                </a:tc>
                <a:tc>
                  <a:txBody>
                    <a:bodyPr/>
                    <a:lstStyle/>
                    <a:p>
                      <a:endParaRPr lang="it-IT"/>
                    </a:p>
                  </a:txBody>
                  <a:tcPr marL="68580" marR="68580" marT="0" marB="0"/>
                </a:tc>
              </a:tr>
              <a:tr h="458563">
                <a:tc>
                  <a:txBody>
                    <a:bodyPr/>
                    <a:lstStyle/>
                    <a:p>
                      <a:pPr>
                        <a:spcAft>
                          <a:spcPts val="0"/>
                        </a:spcAft>
                      </a:pPr>
                      <a:r>
                        <a:rPr lang="en-GB" sz="2000" b="1" dirty="0">
                          <a:effectLst/>
                          <a:latin typeface="Cambria"/>
                          <a:ea typeface="ＭＳ 明朝"/>
                          <a:cs typeface="Times New Roman"/>
                        </a:rPr>
                        <a:t>cultural</a:t>
                      </a:r>
                      <a:endParaRPr lang="de-DE" sz="2000" b="1" dirty="0">
                        <a:effectLst/>
                        <a:latin typeface="Cambria"/>
                        <a:ea typeface="ＭＳ 明朝"/>
                        <a:cs typeface="Times New Roman"/>
                      </a:endParaRPr>
                    </a:p>
                  </a:txBody>
                  <a:tcPr marL="68580" marR="68580" marT="0" marB="0"/>
                </a:tc>
                <a:tc>
                  <a:txBody>
                    <a:bodyPr/>
                    <a:lstStyle/>
                    <a:p>
                      <a:pPr>
                        <a:spcAft>
                          <a:spcPts val="0"/>
                        </a:spcAft>
                      </a:pPr>
                      <a:r>
                        <a:rPr lang="en-GB" sz="2000" dirty="0">
                          <a:effectLst/>
                          <a:latin typeface="Cambria"/>
                          <a:ea typeface="ＭＳ 明朝"/>
                          <a:cs typeface="Times New Roman"/>
                        </a:rPr>
                        <a:t>Liberty, autonomy</a:t>
                      </a:r>
                      <a:endParaRPr lang="de-DE" sz="2000" dirty="0">
                        <a:effectLst/>
                        <a:latin typeface="Cambria"/>
                        <a:ea typeface="ＭＳ 明朝"/>
                        <a:cs typeface="Times New Roman"/>
                      </a:endParaRPr>
                    </a:p>
                  </a:txBody>
                  <a:tcPr marL="68580" marR="68580" marT="0" marB="0"/>
                </a:tc>
                <a:tc>
                  <a:txBody>
                    <a:bodyPr/>
                    <a:lstStyle/>
                    <a:p>
                      <a:endParaRPr lang="it-IT"/>
                    </a:p>
                  </a:txBody>
                  <a:tcPr marL="68580" marR="68580" marT="0" marB="0"/>
                </a:tc>
              </a:tr>
              <a:tr h="458563">
                <a:tc>
                  <a:txBody>
                    <a:bodyPr/>
                    <a:lstStyle/>
                    <a:p>
                      <a:pPr>
                        <a:spcAft>
                          <a:spcPts val="0"/>
                        </a:spcAft>
                      </a:pPr>
                      <a:r>
                        <a:rPr lang="en-GB" sz="2000" b="1">
                          <a:effectLst/>
                          <a:latin typeface="Cambria"/>
                          <a:ea typeface="ＭＳ 明朝"/>
                          <a:cs typeface="Times New Roman"/>
                        </a:rPr>
                        <a:t>political</a:t>
                      </a:r>
                      <a:endParaRPr lang="de-DE" sz="2000" b="1">
                        <a:effectLst/>
                        <a:latin typeface="Cambria"/>
                        <a:ea typeface="ＭＳ 明朝"/>
                        <a:cs typeface="Times New Roman"/>
                      </a:endParaRPr>
                    </a:p>
                  </a:txBody>
                  <a:tcPr marL="68580" marR="68580" marT="0" marB="0"/>
                </a:tc>
                <a:tc>
                  <a:txBody>
                    <a:bodyPr/>
                    <a:lstStyle/>
                    <a:p>
                      <a:pPr>
                        <a:spcAft>
                          <a:spcPts val="0"/>
                        </a:spcAft>
                      </a:pPr>
                      <a:r>
                        <a:rPr lang="en-GB" sz="2000" dirty="0">
                          <a:effectLst/>
                          <a:latin typeface="Cambria"/>
                          <a:ea typeface="ＭＳ 明朝"/>
                          <a:cs typeface="Times New Roman"/>
                        </a:rPr>
                        <a:t>Democracy, participation</a:t>
                      </a:r>
                      <a:endParaRPr lang="de-DE" sz="2000" dirty="0">
                        <a:effectLst/>
                        <a:latin typeface="Cambria"/>
                        <a:ea typeface="ＭＳ 明朝"/>
                        <a:cs typeface="Times New Roman"/>
                      </a:endParaRPr>
                    </a:p>
                  </a:txBody>
                  <a:tcPr marL="68580" marR="68580" marT="0" marB="0"/>
                </a:tc>
                <a:tc>
                  <a:txBody>
                    <a:bodyPr/>
                    <a:lstStyle/>
                    <a:p>
                      <a:endParaRPr lang="it-IT"/>
                    </a:p>
                  </a:txBody>
                  <a:tcPr marL="68580" marR="68580" marT="0" marB="0"/>
                </a:tc>
              </a:tr>
              <a:tr h="753803">
                <a:tc>
                  <a:txBody>
                    <a:bodyPr/>
                    <a:lstStyle/>
                    <a:p>
                      <a:pPr>
                        <a:spcAft>
                          <a:spcPts val="0"/>
                        </a:spcAft>
                      </a:pPr>
                      <a:r>
                        <a:rPr lang="en-GB" sz="2000" b="1" dirty="0" smtClean="0">
                          <a:effectLst/>
                          <a:latin typeface="Cambria"/>
                          <a:ea typeface="ＭＳ 明朝"/>
                          <a:cs typeface="Times New Roman"/>
                        </a:rPr>
                        <a:t>environ-mental</a:t>
                      </a:r>
                      <a:endParaRPr lang="de-DE" sz="2000" b="1" dirty="0">
                        <a:effectLst/>
                        <a:latin typeface="Cambria"/>
                        <a:ea typeface="ＭＳ 明朝"/>
                        <a:cs typeface="Times New Roman"/>
                      </a:endParaRPr>
                    </a:p>
                  </a:txBody>
                  <a:tcPr marL="68580" marR="68580" marT="0" marB="0"/>
                </a:tc>
                <a:tc>
                  <a:txBody>
                    <a:bodyPr/>
                    <a:lstStyle/>
                    <a:p>
                      <a:pPr>
                        <a:spcAft>
                          <a:spcPts val="0"/>
                        </a:spcAft>
                      </a:pPr>
                      <a:r>
                        <a:rPr lang="en-GB" sz="2000" dirty="0">
                          <a:effectLst/>
                          <a:latin typeface="Cambria"/>
                          <a:ea typeface="ＭＳ 明朝"/>
                          <a:cs typeface="Times New Roman"/>
                        </a:rPr>
                        <a:t>Depletion of resources (forests, water)</a:t>
                      </a:r>
                      <a:endParaRPr lang="de-DE" sz="2000" dirty="0">
                        <a:effectLst/>
                        <a:latin typeface="Cambria"/>
                        <a:ea typeface="ＭＳ 明朝"/>
                        <a:cs typeface="Times New Roman"/>
                      </a:endParaRPr>
                    </a:p>
                  </a:txBody>
                  <a:tcPr marL="68580" marR="68580" marT="0" marB="0"/>
                </a:tc>
                <a:tc>
                  <a:txBody>
                    <a:bodyPr/>
                    <a:lstStyle/>
                    <a:p>
                      <a:endParaRPr lang="it-IT" dirty="0"/>
                    </a:p>
                  </a:txBody>
                  <a:tcPr marL="68580" marR="68580" marT="0" marB="0"/>
                </a:tc>
              </a:tr>
            </a:tbl>
          </a:graphicData>
        </a:graphic>
      </p:graphicFrame>
    </p:spTree>
    <p:extLst>
      <p:ext uri="{BB962C8B-B14F-4D97-AF65-F5344CB8AC3E}">
        <p14:creationId xmlns:p14="http://schemas.microsoft.com/office/powerpoint/2010/main" val="3505608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it-IT"/>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804169573"/>
              </p:ext>
            </p:extLst>
          </p:nvPr>
        </p:nvGraphicFramePr>
        <p:xfrm>
          <a:off x="457200" y="2264508"/>
          <a:ext cx="8229600" cy="4160520"/>
        </p:xfrm>
        <a:graphic>
          <a:graphicData uri="http://schemas.openxmlformats.org/drawingml/2006/table">
            <a:tbl>
              <a:tblPr firstRow="1" bandRow="1">
                <a:tableStyleId>{5C22544A-7EE6-4342-B048-85BDC9FD1C3A}</a:tableStyleId>
              </a:tblPr>
              <a:tblGrid>
                <a:gridCol w="1731108"/>
                <a:gridCol w="3184769"/>
                <a:gridCol w="3313723"/>
              </a:tblGrid>
              <a:tr h="370840">
                <a:tc>
                  <a:txBody>
                    <a:bodyPr/>
                    <a:lstStyle/>
                    <a:p>
                      <a:pPr>
                        <a:spcAft>
                          <a:spcPts val="0"/>
                        </a:spcAft>
                      </a:pPr>
                      <a:r>
                        <a:rPr lang="en-GB" sz="2000" b="1" dirty="0">
                          <a:effectLst/>
                          <a:latin typeface="Cambria"/>
                          <a:ea typeface="ＭＳ 明朝"/>
                          <a:cs typeface="Times New Roman"/>
                        </a:rPr>
                        <a:t> </a:t>
                      </a:r>
                      <a:endParaRPr lang="de-DE" sz="2000" b="1" dirty="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1</a:t>
                      </a:r>
                      <a:r>
                        <a:rPr lang="en-GB" sz="2000" baseline="30000">
                          <a:effectLst/>
                          <a:latin typeface="Cambria"/>
                          <a:ea typeface="ＭＳ 明朝"/>
                          <a:cs typeface="Times New Roman"/>
                        </a:rPr>
                        <a:t>st</a:t>
                      </a:r>
                      <a:r>
                        <a:rPr lang="en-GB" sz="2000">
                          <a:effectLst/>
                          <a:latin typeface="Cambria"/>
                          <a:ea typeface="ＭＳ 明朝"/>
                          <a:cs typeface="Times New Roman"/>
                        </a:rPr>
                        <a:t> industrial revolution</a:t>
                      </a:r>
                      <a:endParaRPr lang="de-DE" sz="200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2</a:t>
                      </a:r>
                      <a:r>
                        <a:rPr lang="en-GB" sz="2000" baseline="30000">
                          <a:effectLst/>
                          <a:latin typeface="Cambria"/>
                          <a:ea typeface="ＭＳ 明朝"/>
                          <a:cs typeface="Times New Roman"/>
                        </a:rPr>
                        <a:t>nd</a:t>
                      </a:r>
                      <a:r>
                        <a:rPr lang="en-GB" sz="2000">
                          <a:effectLst/>
                          <a:latin typeface="Cambria"/>
                          <a:ea typeface="ＭＳ 明朝"/>
                          <a:cs typeface="Times New Roman"/>
                        </a:rPr>
                        <a:t> industrial revolution</a:t>
                      </a:r>
                      <a:endParaRPr lang="de-DE" sz="2000">
                        <a:effectLst/>
                        <a:latin typeface="Cambria"/>
                        <a:ea typeface="ＭＳ 明朝"/>
                        <a:cs typeface="Times New Roman"/>
                      </a:endParaRPr>
                    </a:p>
                  </a:txBody>
                  <a:tcPr marL="68580" marR="68580" marT="0" marB="0"/>
                </a:tc>
              </a:tr>
              <a:tr h="370840">
                <a:tc>
                  <a:txBody>
                    <a:bodyPr/>
                    <a:lstStyle/>
                    <a:p>
                      <a:pPr>
                        <a:spcAft>
                          <a:spcPts val="0"/>
                        </a:spcAft>
                      </a:pPr>
                      <a:r>
                        <a:rPr lang="en-GB" sz="2000" b="1" dirty="0">
                          <a:effectLst/>
                          <a:latin typeface="Cambria"/>
                          <a:ea typeface="ＭＳ 明朝"/>
                          <a:cs typeface="Times New Roman"/>
                        </a:rPr>
                        <a:t>technology</a:t>
                      </a:r>
                      <a:endParaRPr lang="de-DE" sz="2000" b="1" dirty="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Steam engine</a:t>
                      </a:r>
                      <a:endParaRPr lang="de-DE" sz="200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Digital electronic devices</a:t>
                      </a:r>
                      <a:endParaRPr lang="de-DE" sz="2000">
                        <a:effectLst/>
                        <a:latin typeface="Cambria"/>
                        <a:ea typeface="ＭＳ 明朝"/>
                        <a:cs typeface="Times New Roman"/>
                      </a:endParaRPr>
                    </a:p>
                  </a:txBody>
                  <a:tcPr marL="68580" marR="68580" marT="0" marB="0"/>
                </a:tc>
              </a:tr>
              <a:tr h="370840">
                <a:tc>
                  <a:txBody>
                    <a:bodyPr/>
                    <a:lstStyle/>
                    <a:p>
                      <a:pPr>
                        <a:spcAft>
                          <a:spcPts val="0"/>
                        </a:spcAft>
                      </a:pPr>
                      <a:r>
                        <a:rPr lang="en-GB" sz="2000" b="1" dirty="0">
                          <a:effectLst/>
                          <a:latin typeface="Cambria"/>
                          <a:ea typeface="ＭＳ 明朝"/>
                          <a:cs typeface="Times New Roman"/>
                        </a:rPr>
                        <a:t>economic</a:t>
                      </a:r>
                      <a:endParaRPr lang="de-DE" sz="2000" b="1" dirty="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capitalism</a:t>
                      </a:r>
                      <a:endParaRPr lang="de-DE" sz="200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Turbo-capitalism</a:t>
                      </a:r>
                      <a:endParaRPr lang="de-DE" sz="2000">
                        <a:effectLst/>
                        <a:latin typeface="Cambria"/>
                        <a:ea typeface="ＭＳ 明朝"/>
                        <a:cs typeface="Times New Roman"/>
                      </a:endParaRPr>
                    </a:p>
                  </a:txBody>
                  <a:tcPr marL="68580" marR="68580" marT="0" marB="0"/>
                </a:tc>
              </a:tr>
              <a:tr h="370840">
                <a:tc>
                  <a:txBody>
                    <a:bodyPr/>
                    <a:lstStyle/>
                    <a:p>
                      <a:pPr>
                        <a:spcAft>
                          <a:spcPts val="0"/>
                        </a:spcAft>
                      </a:pPr>
                      <a:r>
                        <a:rPr lang="en-GB" sz="2000" b="1" dirty="0">
                          <a:effectLst/>
                          <a:latin typeface="Cambria"/>
                          <a:ea typeface="ＭＳ 明朝"/>
                          <a:cs typeface="Times New Roman"/>
                        </a:rPr>
                        <a:t>social</a:t>
                      </a:r>
                      <a:endParaRPr lang="de-DE" sz="2000" b="1" dirty="0">
                        <a:effectLst/>
                        <a:latin typeface="Cambria"/>
                        <a:ea typeface="ＭＳ 明朝"/>
                        <a:cs typeface="Times New Roman"/>
                      </a:endParaRPr>
                    </a:p>
                  </a:txBody>
                  <a:tcPr marL="68580" marR="68580" marT="0" marB="0"/>
                </a:tc>
                <a:tc>
                  <a:txBody>
                    <a:bodyPr/>
                    <a:lstStyle/>
                    <a:p>
                      <a:pPr>
                        <a:spcAft>
                          <a:spcPts val="0"/>
                        </a:spcAft>
                      </a:pPr>
                      <a:r>
                        <a:rPr lang="en-GB" sz="2000" dirty="0">
                          <a:effectLst/>
                          <a:latin typeface="Cambria"/>
                          <a:ea typeface="ＭＳ 明朝"/>
                          <a:cs typeface="Times New Roman"/>
                        </a:rPr>
                        <a:t>Displacement and migration (rural – urban; Europe- Americas)</a:t>
                      </a:r>
                      <a:endParaRPr lang="de-DE" sz="2000" dirty="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Migration and refugees</a:t>
                      </a:r>
                      <a:endParaRPr lang="de-DE" sz="2000">
                        <a:effectLst/>
                        <a:latin typeface="Cambria"/>
                        <a:ea typeface="ＭＳ 明朝"/>
                        <a:cs typeface="Times New Roman"/>
                      </a:endParaRPr>
                    </a:p>
                    <a:p>
                      <a:pPr>
                        <a:spcAft>
                          <a:spcPts val="0"/>
                        </a:spcAft>
                      </a:pPr>
                      <a:r>
                        <a:rPr lang="en-GB" sz="2000">
                          <a:effectLst/>
                          <a:latin typeface="Cambria"/>
                          <a:ea typeface="ＭＳ 明朝"/>
                          <a:cs typeface="Times New Roman"/>
                        </a:rPr>
                        <a:t>(3</a:t>
                      </a:r>
                      <a:r>
                        <a:rPr lang="en-GB" sz="2000" baseline="30000">
                          <a:effectLst/>
                          <a:latin typeface="Cambria"/>
                          <a:ea typeface="ＭＳ 明朝"/>
                          <a:cs typeface="Times New Roman"/>
                        </a:rPr>
                        <a:t>rd</a:t>
                      </a:r>
                      <a:r>
                        <a:rPr lang="en-GB" sz="2000">
                          <a:effectLst/>
                          <a:latin typeface="Cambria"/>
                          <a:ea typeface="ＭＳ 明朝"/>
                          <a:cs typeface="Times New Roman"/>
                        </a:rPr>
                        <a:t> world – 1</a:t>
                      </a:r>
                      <a:r>
                        <a:rPr lang="en-GB" sz="2000" baseline="30000">
                          <a:effectLst/>
                          <a:latin typeface="Cambria"/>
                          <a:ea typeface="ＭＳ 明朝"/>
                          <a:cs typeface="Times New Roman"/>
                        </a:rPr>
                        <a:t>st</a:t>
                      </a:r>
                      <a:r>
                        <a:rPr lang="en-GB" sz="2000">
                          <a:effectLst/>
                          <a:latin typeface="Cambria"/>
                          <a:ea typeface="ＭＳ 明朝"/>
                          <a:cs typeface="Times New Roman"/>
                        </a:rPr>
                        <a:t> world; extreme – moderate climates)</a:t>
                      </a:r>
                      <a:endParaRPr lang="de-DE" sz="2000">
                        <a:effectLst/>
                        <a:latin typeface="Cambria"/>
                        <a:ea typeface="ＭＳ 明朝"/>
                        <a:cs typeface="Times New Roman"/>
                      </a:endParaRPr>
                    </a:p>
                  </a:txBody>
                  <a:tcPr marL="68580" marR="68580" marT="0" marB="0"/>
                </a:tc>
              </a:tr>
              <a:tr h="370840">
                <a:tc>
                  <a:txBody>
                    <a:bodyPr/>
                    <a:lstStyle/>
                    <a:p>
                      <a:pPr>
                        <a:spcAft>
                          <a:spcPts val="0"/>
                        </a:spcAft>
                      </a:pPr>
                      <a:r>
                        <a:rPr lang="en-GB" sz="2000" b="1" dirty="0">
                          <a:effectLst/>
                          <a:latin typeface="Cambria"/>
                          <a:ea typeface="ＭＳ 明朝"/>
                          <a:cs typeface="Times New Roman"/>
                        </a:rPr>
                        <a:t>cultural</a:t>
                      </a:r>
                      <a:endParaRPr lang="de-DE" sz="2000" b="1" dirty="0">
                        <a:effectLst/>
                        <a:latin typeface="Cambria"/>
                        <a:ea typeface="ＭＳ 明朝"/>
                        <a:cs typeface="Times New Roman"/>
                      </a:endParaRPr>
                    </a:p>
                  </a:txBody>
                  <a:tcPr marL="68580" marR="68580" marT="0" marB="0"/>
                </a:tc>
                <a:tc>
                  <a:txBody>
                    <a:bodyPr/>
                    <a:lstStyle/>
                    <a:p>
                      <a:pPr>
                        <a:spcAft>
                          <a:spcPts val="0"/>
                        </a:spcAft>
                      </a:pPr>
                      <a:r>
                        <a:rPr lang="en-GB" sz="2000" dirty="0">
                          <a:effectLst/>
                          <a:latin typeface="Cambria"/>
                          <a:ea typeface="ＭＳ 明朝"/>
                          <a:cs typeface="Times New Roman"/>
                        </a:rPr>
                        <a:t>Liberty, autonomy</a:t>
                      </a:r>
                      <a:endParaRPr lang="de-DE" sz="2000" dirty="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Freedom of choice, individualism</a:t>
                      </a:r>
                      <a:endParaRPr lang="de-DE" sz="2000">
                        <a:effectLst/>
                        <a:latin typeface="Cambria"/>
                        <a:ea typeface="ＭＳ 明朝"/>
                        <a:cs typeface="Times New Roman"/>
                      </a:endParaRPr>
                    </a:p>
                  </a:txBody>
                  <a:tcPr marL="68580" marR="68580" marT="0" marB="0"/>
                </a:tc>
              </a:tr>
              <a:tr h="370840">
                <a:tc>
                  <a:txBody>
                    <a:bodyPr/>
                    <a:lstStyle/>
                    <a:p>
                      <a:pPr>
                        <a:spcAft>
                          <a:spcPts val="0"/>
                        </a:spcAft>
                      </a:pPr>
                      <a:r>
                        <a:rPr lang="en-GB" sz="2000" b="1">
                          <a:effectLst/>
                          <a:latin typeface="Cambria"/>
                          <a:ea typeface="ＭＳ 明朝"/>
                          <a:cs typeface="Times New Roman"/>
                        </a:rPr>
                        <a:t>political</a:t>
                      </a:r>
                      <a:endParaRPr lang="de-DE" sz="2000" b="1">
                        <a:effectLst/>
                        <a:latin typeface="Cambria"/>
                        <a:ea typeface="ＭＳ 明朝"/>
                        <a:cs typeface="Times New Roman"/>
                      </a:endParaRPr>
                    </a:p>
                  </a:txBody>
                  <a:tcPr marL="68580" marR="68580" marT="0" marB="0"/>
                </a:tc>
                <a:tc>
                  <a:txBody>
                    <a:bodyPr/>
                    <a:lstStyle/>
                    <a:p>
                      <a:pPr>
                        <a:spcAft>
                          <a:spcPts val="0"/>
                        </a:spcAft>
                      </a:pPr>
                      <a:r>
                        <a:rPr lang="en-GB" sz="2000" dirty="0">
                          <a:effectLst/>
                          <a:latin typeface="Cambria"/>
                          <a:ea typeface="ＭＳ 明朝"/>
                          <a:cs typeface="Times New Roman"/>
                        </a:rPr>
                        <a:t>Democracy, participation</a:t>
                      </a:r>
                      <a:endParaRPr lang="de-DE" sz="2000" dirty="0">
                        <a:effectLst/>
                        <a:latin typeface="Cambria"/>
                        <a:ea typeface="ＭＳ 明朝"/>
                        <a:cs typeface="Times New Roman"/>
                      </a:endParaRPr>
                    </a:p>
                  </a:txBody>
                  <a:tcPr marL="68580" marR="68580" marT="0" marB="0"/>
                </a:tc>
                <a:tc>
                  <a:txBody>
                    <a:bodyPr/>
                    <a:lstStyle/>
                    <a:p>
                      <a:pPr>
                        <a:spcAft>
                          <a:spcPts val="0"/>
                        </a:spcAft>
                      </a:pPr>
                      <a:r>
                        <a:rPr lang="en-GB" sz="2000" dirty="0">
                          <a:effectLst/>
                          <a:latin typeface="Cambria"/>
                          <a:ea typeface="ＭＳ 明朝"/>
                          <a:cs typeface="Times New Roman"/>
                        </a:rPr>
                        <a:t>Social movements, participation</a:t>
                      </a:r>
                      <a:endParaRPr lang="de-DE" sz="2000" dirty="0">
                        <a:effectLst/>
                        <a:latin typeface="Cambria"/>
                        <a:ea typeface="ＭＳ 明朝"/>
                        <a:cs typeface="Times New Roman"/>
                      </a:endParaRPr>
                    </a:p>
                  </a:txBody>
                  <a:tcPr marL="68580" marR="68580" marT="0" marB="0"/>
                </a:tc>
              </a:tr>
              <a:tr h="370840">
                <a:tc>
                  <a:txBody>
                    <a:bodyPr/>
                    <a:lstStyle/>
                    <a:p>
                      <a:pPr>
                        <a:spcAft>
                          <a:spcPts val="0"/>
                        </a:spcAft>
                      </a:pPr>
                      <a:r>
                        <a:rPr lang="en-GB" sz="2000" b="1" dirty="0" smtClean="0">
                          <a:effectLst/>
                          <a:latin typeface="Cambria"/>
                          <a:ea typeface="ＭＳ 明朝"/>
                          <a:cs typeface="Times New Roman"/>
                        </a:rPr>
                        <a:t>environ-mental</a:t>
                      </a:r>
                      <a:endParaRPr lang="de-DE" sz="2000" b="1" dirty="0">
                        <a:effectLst/>
                        <a:latin typeface="Cambria"/>
                        <a:ea typeface="ＭＳ 明朝"/>
                        <a:cs typeface="Times New Roman"/>
                      </a:endParaRPr>
                    </a:p>
                  </a:txBody>
                  <a:tcPr marL="68580" marR="68580" marT="0" marB="0"/>
                </a:tc>
                <a:tc>
                  <a:txBody>
                    <a:bodyPr/>
                    <a:lstStyle/>
                    <a:p>
                      <a:pPr>
                        <a:spcAft>
                          <a:spcPts val="0"/>
                        </a:spcAft>
                      </a:pPr>
                      <a:r>
                        <a:rPr lang="en-GB" sz="2000" dirty="0">
                          <a:effectLst/>
                          <a:latin typeface="Cambria"/>
                          <a:ea typeface="ＭＳ 明朝"/>
                          <a:cs typeface="Times New Roman"/>
                        </a:rPr>
                        <a:t>Depletion of resources (forests, water)</a:t>
                      </a:r>
                      <a:endParaRPr lang="de-DE" sz="2000" dirty="0">
                        <a:effectLst/>
                        <a:latin typeface="Cambria"/>
                        <a:ea typeface="ＭＳ 明朝"/>
                        <a:cs typeface="Times New Roman"/>
                      </a:endParaRPr>
                    </a:p>
                  </a:txBody>
                  <a:tcPr marL="68580" marR="68580" marT="0" marB="0"/>
                </a:tc>
                <a:tc>
                  <a:txBody>
                    <a:bodyPr/>
                    <a:lstStyle/>
                    <a:p>
                      <a:pPr>
                        <a:spcAft>
                          <a:spcPts val="0"/>
                        </a:spcAft>
                      </a:pPr>
                      <a:r>
                        <a:rPr lang="en-GB" sz="2000" dirty="0">
                          <a:effectLst/>
                          <a:latin typeface="Cambria"/>
                          <a:ea typeface="ＭＳ 明朝"/>
                          <a:cs typeface="Times New Roman"/>
                        </a:rPr>
                        <a:t>Depletion of resources, global warming</a:t>
                      </a:r>
                      <a:endParaRPr lang="de-DE" sz="2000" dirty="0">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38953911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1968749"/>
          </a:xfrm>
        </p:spPr>
        <p:txBody>
          <a:bodyPr>
            <a:noAutofit/>
          </a:bodyPr>
          <a:lstStyle/>
          <a:p>
            <a:r>
              <a:rPr lang="en-GB" sz="2800" dirty="0"/>
              <a:t>The refugee crisis is only one symptom of a crisis in social solidarity. European societies are struggling to define ‘who is my neighbour’? </a:t>
            </a:r>
            <a:endParaRPr lang="it-IT" sz="2800" dirty="0"/>
          </a:p>
        </p:txBody>
      </p:sp>
      <p:sp>
        <p:nvSpPr>
          <p:cNvPr id="3" name="Inhaltsplatzhalter 2"/>
          <p:cNvSpPr>
            <a:spLocks noGrp="1"/>
          </p:cNvSpPr>
          <p:nvPr>
            <p:ph idx="1"/>
          </p:nvPr>
        </p:nvSpPr>
        <p:spPr>
          <a:xfrm>
            <a:off x="457200" y="2496854"/>
            <a:ext cx="8229600" cy="3882777"/>
          </a:xfrm>
        </p:spPr>
        <p:txBody>
          <a:bodyPr>
            <a:normAutofit/>
          </a:bodyPr>
          <a:lstStyle/>
          <a:p>
            <a:pPr marL="0" indent="0">
              <a:buNone/>
            </a:pPr>
            <a:r>
              <a:rPr lang="en-GB" sz="2800" dirty="0"/>
              <a:t>on what </a:t>
            </a:r>
            <a:r>
              <a:rPr lang="en-GB" sz="2800" dirty="0" smtClean="0"/>
              <a:t>basis </a:t>
            </a:r>
            <a:r>
              <a:rPr lang="en-GB" sz="2800" dirty="0"/>
              <a:t>should </a:t>
            </a:r>
            <a:r>
              <a:rPr lang="en-GB" sz="2800" dirty="0" smtClean="0"/>
              <a:t>I care </a:t>
            </a:r>
            <a:r>
              <a:rPr lang="en-GB" sz="2800" dirty="0"/>
              <a:t>for or have anything to do with the person next to </a:t>
            </a:r>
            <a:r>
              <a:rPr lang="en-GB" sz="2800" dirty="0" smtClean="0"/>
              <a:t>me? </a:t>
            </a:r>
            <a:endParaRPr lang="en-GB" sz="2800" dirty="0"/>
          </a:p>
          <a:p>
            <a:pPr>
              <a:buFontTx/>
              <a:buChar char="-"/>
            </a:pPr>
            <a:r>
              <a:rPr lang="en-GB" sz="2800" dirty="0" smtClean="0"/>
              <a:t>passport?</a:t>
            </a:r>
          </a:p>
          <a:p>
            <a:pPr>
              <a:buFontTx/>
              <a:buChar char="-"/>
            </a:pPr>
            <a:r>
              <a:rPr lang="en-GB" sz="2800" dirty="0" smtClean="0"/>
              <a:t>history?</a:t>
            </a:r>
          </a:p>
          <a:p>
            <a:pPr>
              <a:buFontTx/>
              <a:buChar char="-"/>
            </a:pPr>
            <a:r>
              <a:rPr lang="en-GB" sz="2800" dirty="0" smtClean="0"/>
              <a:t>genetics?</a:t>
            </a:r>
          </a:p>
          <a:p>
            <a:pPr>
              <a:buFontTx/>
              <a:buChar char="-"/>
            </a:pPr>
            <a:r>
              <a:rPr lang="en-GB" sz="2800" dirty="0" smtClean="0"/>
              <a:t>language?</a:t>
            </a:r>
          </a:p>
          <a:p>
            <a:pPr>
              <a:buFontTx/>
              <a:buChar char="-"/>
            </a:pPr>
            <a:r>
              <a:rPr lang="en-GB" sz="2800" dirty="0" smtClean="0"/>
              <a:t>religion? </a:t>
            </a:r>
            <a:r>
              <a:rPr lang="is-IS" sz="2800" dirty="0" smtClean="0"/>
              <a:t>…</a:t>
            </a:r>
            <a:endParaRPr lang="it-IT" sz="2800" dirty="0"/>
          </a:p>
        </p:txBody>
      </p:sp>
    </p:spTree>
    <p:extLst>
      <p:ext uri="{BB962C8B-B14F-4D97-AF65-F5344CB8AC3E}">
        <p14:creationId xmlns:p14="http://schemas.microsoft.com/office/powerpoint/2010/main" val="2009790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who are the emigrants? </a:t>
            </a:r>
            <a:br>
              <a:rPr lang="en-US" sz="3600" dirty="0" smtClean="0"/>
            </a:br>
            <a:r>
              <a:rPr lang="en-US" sz="3600" dirty="0" smtClean="0"/>
              <a:t>those for whom there is no place at home</a:t>
            </a:r>
            <a:endParaRPr lang="en-US" sz="3600" dirty="0"/>
          </a:p>
        </p:txBody>
      </p:sp>
      <p:pic>
        <p:nvPicPr>
          <p:cNvPr id="4" name="Content Placeholder 3"/>
          <p:cNvPicPr>
            <a:picLocks noGrp="1" noChangeAspect="1"/>
          </p:cNvPicPr>
          <p:nvPr>
            <p:ph idx="1"/>
          </p:nvPr>
        </p:nvPicPr>
        <p:blipFill>
          <a:blip r:embed="rId2"/>
          <a:stretch>
            <a:fillRect/>
          </a:stretch>
        </p:blipFill>
        <p:spPr>
          <a:xfrm>
            <a:off x="736600" y="1417638"/>
            <a:ext cx="6921500" cy="5440362"/>
          </a:xfrm>
        </p:spPr>
      </p:pic>
    </p:spTree>
    <p:extLst>
      <p:ext uri="{BB962C8B-B14F-4D97-AF65-F5344CB8AC3E}">
        <p14:creationId xmlns:p14="http://schemas.microsoft.com/office/powerpoint/2010/main" val="32322485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err="1" smtClean="0"/>
              <a:t>crisis</a:t>
            </a:r>
            <a:r>
              <a:rPr lang="it-IT" dirty="0" smtClean="0"/>
              <a:t>: </a:t>
            </a:r>
            <a:r>
              <a:rPr lang="it-IT" dirty="0" err="1" smtClean="0"/>
              <a:t>fluidity</a:t>
            </a:r>
            <a:r>
              <a:rPr lang="it-IT" dirty="0" smtClean="0"/>
              <a:t> of </a:t>
            </a:r>
            <a:r>
              <a:rPr lang="it-IT" dirty="0" err="1" smtClean="0"/>
              <a:t>boundaries</a:t>
            </a:r>
            <a:r>
              <a:rPr lang="it-IT" dirty="0" smtClean="0"/>
              <a:t> and </a:t>
            </a:r>
            <a:r>
              <a:rPr lang="it-IT" dirty="0" err="1" smtClean="0"/>
              <a:t>norms</a:t>
            </a:r>
            <a:endParaRPr lang="it-IT" dirty="0"/>
          </a:p>
        </p:txBody>
      </p:sp>
      <p:sp>
        <p:nvSpPr>
          <p:cNvPr id="3" name="Inhaltsplatzhalter 2"/>
          <p:cNvSpPr>
            <a:spLocks noGrp="1"/>
          </p:cNvSpPr>
          <p:nvPr>
            <p:ph idx="1"/>
          </p:nvPr>
        </p:nvSpPr>
        <p:spPr/>
        <p:txBody>
          <a:bodyPr>
            <a:normAutofit fontScale="92500" lnSpcReduction="10000"/>
          </a:bodyPr>
          <a:lstStyle/>
          <a:p>
            <a:pPr lvl="0"/>
            <a:r>
              <a:rPr lang="en-GB" dirty="0"/>
              <a:t>on the one hand it leads to an exaggerated sense of </a:t>
            </a:r>
            <a:r>
              <a:rPr lang="en-GB" b="1" dirty="0"/>
              <a:t>liberation</a:t>
            </a:r>
            <a:r>
              <a:rPr lang="en-GB" dirty="0"/>
              <a:t>, a ‘free-for-all’ of independent actors all </a:t>
            </a:r>
            <a:r>
              <a:rPr lang="en-GB" dirty="0" smtClean="0"/>
              <a:t>seeking </a:t>
            </a:r>
            <a:r>
              <a:rPr lang="en-GB" dirty="0"/>
              <a:t>their own advantage from the situation (and being encouraged in this attitude by being called ‘entrepreneurs’, people who make something of </a:t>
            </a:r>
            <a:r>
              <a:rPr lang="en-GB" dirty="0" smtClean="0"/>
              <a:t>themselves)</a:t>
            </a:r>
            <a:endParaRPr lang="de-DE" dirty="0"/>
          </a:p>
          <a:p>
            <a:pPr lvl="0"/>
            <a:r>
              <a:rPr lang="en-GB" dirty="0"/>
              <a:t>on the other hand the fluidity creates and fosters enormous </a:t>
            </a:r>
            <a:r>
              <a:rPr lang="en-GB" b="1" dirty="0"/>
              <a:t>fears</a:t>
            </a:r>
            <a:r>
              <a:rPr lang="en-GB" dirty="0"/>
              <a:t> and a reaction of retrenchment and the restoration of ‘old boundaries and values</a:t>
            </a:r>
            <a:r>
              <a:rPr lang="en-GB" dirty="0" smtClean="0"/>
              <a:t>’: nation, family, religion, clan</a:t>
            </a:r>
            <a:endParaRPr lang="de-DE" dirty="0"/>
          </a:p>
          <a:p>
            <a:endParaRPr lang="it-IT" dirty="0"/>
          </a:p>
        </p:txBody>
      </p:sp>
    </p:spTree>
    <p:extLst>
      <p:ext uri="{BB962C8B-B14F-4D97-AF65-F5344CB8AC3E}">
        <p14:creationId xmlns:p14="http://schemas.microsoft.com/office/powerpoint/2010/main" val="3972051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smtClean="0"/>
              <a:t>social policy </a:t>
            </a:r>
            <a:r>
              <a:rPr lang="it-IT" dirty="0" err="1" smtClean="0"/>
              <a:t>as</a:t>
            </a:r>
            <a:r>
              <a:rPr lang="it-IT" dirty="0" smtClean="0"/>
              <a:t> </a:t>
            </a:r>
            <a:r>
              <a:rPr lang="it-IT" dirty="0" err="1" smtClean="0"/>
              <a:t>rational</a:t>
            </a:r>
            <a:r>
              <a:rPr lang="it-IT" dirty="0" smtClean="0"/>
              <a:t> </a:t>
            </a:r>
            <a:r>
              <a:rPr lang="it-IT" dirty="0" err="1" smtClean="0"/>
              <a:t>integration</a:t>
            </a:r>
            <a:r>
              <a:rPr lang="it-IT" dirty="0" smtClean="0"/>
              <a:t> </a:t>
            </a:r>
            <a:r>
              <a:rPr lang="it-IT" dirty="0" err="1" smtClean="0"/>
              <a:t>measure</a:t>
            </a:r>
            <a:endParaRPr lang="it-IT" dirty="0"/>
          </a:p>
        </p:txBody>
      </p:sp>
      <p:pic>
        <p:nvPicPr>
          <p:cNvPr id="4" name="Inhaltsplatzhalter 3"/>
          <p:cNvPicPr>
            <a:picLocks noGrp="1" noChangeAspect="1"/>
          </p:cNvPicPr>
          <p:nvPr>
            <p:ph idx="1"/>
          </p:nvPr>
        </p:nvPicPr>
        <p:blipFill>
          <a:blip r:embed="rId2"/>
          <a:srcRect l="-95465" r="-95465"/>
          <a:stretch>
            <a:fillRect/>
          </a:stretch>
        </p:blipFill>
        <p:spPr/>
      </p:pic>
    </p:spTree>
    <p:extLst>
      <p:ext uri="{BB962C8B-B14F-4D97-AF65-F5344CB8AC3E}">
        <p14:creationId xmlns:p14="http://schemas.microsoft.com/office/powerpoint/2010/main" val="2588322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sz="3600" dirty="0" smtClean="0"/>
              <a:t>Modern instruments </a:t>
            </a:r>
            <a:r>
              <a:rPr lang="en-GB" sz="3600" dirty="0"/>
              <a:t>for creating a new social </a:t>
            </a:r>
            <a:r>
              <a:rPr lang="en-GB" sz="3600" dirty="0" smtClean="0"/>
              <a:t>order through conformity to norms:</a:t>
            </a:r>
            <a:r>
              <a:rPr lang="de-DE" dirty="0"/>
              <a:t/>
            </a:r>
            <a:br>
              <a:rPr lang="de-DE" dirty="0"/>
            </a:br>
            <a:endParaRPr lang="it-IT"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068146625"/>
              </p:ext>
            </p:extLst>
          </p:nvPr>
        </p:nvGraphicFramePr>
        <p:xfrm>
          <a:off x="457200" y="1600200"/>
          <a:ext cx="8229600" cy="3744338"/>
        </p:xfrm>
        <a:graphic>
          <a:graphicData uri="http://schemas.openxmlformats.org/drawingml/2006/table">
            <a:tbl>
              <a:tblPr firstRow="1" bandRow="1">
                <a:tableStyleId>{5C22544A-7EE6-4342-B048-85BDC9FD1C3A}</a:tableStyleId>
              </a:tblPr>
              <a:tblGrid>
                <a:gridCol w="3303489"/>
                <a:gridCol w="4926111"/>
              </a:tblGrid>
              <a:tr h="674804">
                <a:tc>
                  <a:txBody>
                    <a:bodyPr/>
                    <a:lstStyle/>
                    <a:p>
                      <a:pPr>
                        <a:spcAft>
                          <a:spcPts val="0"/>
                        </a:spcAft>
                      </a:pPr>
                      <a:r>
                        <a:rPr lang="en-GB" sz="2400" b="0" dirty="0">
                          <a:solidFill>
                            <a:schemeClr val="tx1"/>
                          </a:solidFill>
                          <a:effectLst/>
                          <a:latin typeface="Cambria"/>
                          <a:ea typeface="ＭＳ 明朝"/>
                          <a:cs typeface="Times New Roman"/>
                        </a:rPr>
                        <a:t>political</a:t>
                      </a:r>
                      <a:endParaRPr lang="de-DE" sz="2400" b="0" dirty="0">
                        <a:solidFill>
                          <a:schemeClr val="tx1"/>
                        </a:solidFill>
                        <a:effectLst/>
                        <a:latin typeface="Cambria"/>
                        <a:ea typeface="ＭＳ 明朝"/>
                        <a:cs typeface="Times New Roman"/>
                      </a:endParaRPr>
                    </a:p>
                  </a:txBody>
                  <a:tcPr marL="68580" marR="68580" marT="0" marB="0">
                    <a:solidFill>
                      <a:schemeClr val="accent1">
                        <a:lumMod val="40000"/>
                        <a:lumOff val="60000"/>
                      </a:schemeClr>
                    </a:solidFill>
                  </a:tcPr>
                </a:tc>
                <a:tc>
                  <a:txBody>
                    <a:bodyPr/>
                    <a:lstStyle/>
                    <a:p>
                      <a:pPr>
                        <a:spcAft>
                          <a:spcPts val="0"/>
                        </a:spcAft>
                      </a:pPr>
                      <a:r>
                        <a:rPr lang="en-GB" sz="2400" b="0" dirty="0">
                          <a:solidFill>
                            <a:srgbClr val="000000"/>
                          </a:solidFill>
                          <a:effectLst/>
                          <a:latin typeface="Cambria"/>
                          <a:ea typeface="ＭＳ 明朝"/>
                          <a:cs typeface="Times New Roman"/>
                        </a:rPr>
                        <a:t>Nation state</a:t>
                      </a:r>
                      <a:endParaRPr lang="de-DE" sz="2400" b="0" dirty="0">
                        <a:solidFill>
                          <a:srgbClr val="000000"/>
                        </a:solidFill>
                        <a:effectLst/>
                        <a:latin typeface="Cambria"/>
                        <a:ea typeface="ＭＳ 明朝"/>
                        <a:cs typeface="Times New Roman"/>
                      </a:endParaRPr>
                    </a:p>
                  </a:txBody>
                  <a:tcPr marL="68580" marR="68580" marT="0" marB="0">
                    <a:solidFill>
                      <a:schemeClr val="accent1">
                        <a:lumMod val="40000"/>
                        <a:lumOff val="60000"/>
                      </a:schemeClr>
                    </a:solidFill>
                  </a:tcPr>
                </a:tc>
              </a:tr>
              <a:tr h="859963">
                <a:tc>
                  <a:txBody>
                    <a:bodyPr/>
                    <a:lstStyle/>
                    <a:p>
                      <a:pPr>
                        <a:spcAft>
                          <a:spcPts val="0"/>
                        </a:spcAft>
                      </a:pPr>
                      <a:r>
                        <a:rPr lang="en-GB" sz="2400">
                          <a:effectLst/>
                          <a:latin typeface="Cambria"/>
                          <a:ea typeface="ＭＳ 明朝"/>
                          <a:cs typeface="Times New Roman"/>
                        </a:rPr>
                        <a:t>cultural</a:t>
                      </a:r>
                      <a:endParaRPr lang="de-DE" sz="2400">
                        <a:effectLst/>
                        <a:latin typeface="Cambria"/>
                        <a:ea typeface="ＭＳ 明朝"/>
                        <a:cs typeface="Times New Roman"/>
                      </a:endParaRPr>
                    </a:p>
                  </a:txBody>
                  <a:tcPr marL="68580" marR="68580" marT="0" marB="0"/>
                </a:tc>
                <a:tc>
                  <a:txBody>
                    <a:bodyPr/>
                    <a:lstStyle/>
                    <a:p>
                      <a:pPr>
                        <a:spcAft>
                          <a:spcPts val="0"/>
                        </a:spcAft>
                      </a:pPr>
                      <a:r>
                        <a:rPr lang="en-GB" sz="2400" dirty="0">
                          <a:effectLst/>
                          <a:latin typeface="Cambria"/>
                          <a:ea typeface="ＭＳ 明朝"/>
                          <a:cs typeface="Times New Roman"/>
                        </a:rPr>
                        <a:t>Compulsory schooling, </a:t>
                      </a:r>
                      <a:endParaRPr lang="en-GB" sz="2400" dirty="0" smtClean="0">
                        <a:effectLst/>
                        <a:latin typeface="Cambria"/>
                        <a:ea typeface="ＭＳ 明朝"/>
                        <a:cs typeface="Times New Roman"/>
                      </a:endParaRPr>
                    </a:p>
                    <a:p>
                      <a:pPr>
                        <a:spcAft>
                          <a:spcPts val="0"/>
                        </a:spcAft>
                      </a:pPr>
                      <a:r>
                        <a:rPr lang="en-GB" sz="2400" dirty="0" smtClean="0">
                          <a:effectLst/>
                          <a:latin typeface="Cambria"/>
                          <a:ea typeface="ＭＳ 明朝"/>
                          <a:cs typeface="Times New Roman"/>
                        </a:rPr>
                        <a:t>national </a:t>
                      </a:r>
                      <a:r>
                        <a:rPr lang="en-GB" sz="2400" dirty="0">
                          <a:effectLst/>
                          <a:latin typeface="Cambria"/>
                          <a:ea typeface="ＭＳ 明朝"/>
                          <a:cs typeface="Times New Roman"/>
                        </a:rPr>
                        <a:t>language</a:t>
                      </a:r>
                      <a:endParaRPr lang="de-DE" sz="2400" dirty="0">
                        <a:effectLst/>
                        <a:latin typeface="Cambria"/>
                        <a:ea typeface="ＭＳ 明朝"/>
                        <a:cs typeface="Times New Roman"/>
                      </a:endParaRPr>
                    </a:p>
                  </a:txBody>
                  <a:tcPr marL="68580" marR="68580" marT="0" marB="0"/>
                </a:tc>
              </a:tr>
              <a:tr h="674804">
                <a:tc>
                  <a:txBody>
                    <a:bodyPr/>
                    <a:lstStyle/>
                    <a:p>
                      <a:pPr>
                        <a:spcAft>
                          <a:spcPts val="0"/>
                        </a:spcAft>
                      </a:pPr>
                      <a:r>
                        <a:rPr lang="en-GB" sz="2400">
                          <a:effectLst/>
                          <a:latin typeface="Cambria"/>
                          <a:ea typeface="ＭＳ 明朝"/>
                          <a:cs typeface="Times New Roman"/>
                        </a:rPr>
                        <a:t>social</a:t>
                      </a:r>
                      <a:endParaRPr lang="de-DE" sz="2400">
                        <a:effectLst/>
                        <a:latin typeface="Cambria"/>
                        <a:ea typeface="ＭＳ 明朝"/>
                        <a:cs typeface="Times New Roman"/>
                      </a:endParaRPr>
                    </a:p>
                  </a:txBody>
                  <a:tcPr marL="68580" marR="68580" marT="0" marB="0"/>
                </a:tc>
                <a:tc>
                  <a:txBody>
                    <a:bodyPr/>
                    <a:lstStyle/>
                    <a:p>
                      <a:pPr>
                        <a:spcAft>
                          <a:spcPts val="0"/>
                        </a:spcAft>
                      </a:pPr>
                      <a:r>
                        <a:rPr lang="en-GB" sz="2400" dirty="0">
                          <a:effectLst/>
                          <a:latin typeface="Cambria"/>
                          <a:ea typeface="ＭＳ 明朝"/>
                          <a:cs typeface="Times New Roman"/>
                        </a:rPr>
                        <a:t>Social insurance</a:t>
                      </a:r>
                      <a:endParaRPr lang="de-DE" sz="2400" dirty="0">
                        <a:effectLst/>
                        <a:latin typeface="Cambria"/>
                        <a:ea typeface="ＭＳ 明朝"/>
                        <a:cs typeface="Times New Roman"/>
                      </a:endParaRPr>
                    </a:p>
                  </a:txBody>
                  <a:tcPr marL="68580" marR="68580" marT="0" marB="0"/>
                </a:tc>
              </a:tr>
              <a:tr h="859963">
                <a:tc>
                  <a:txBody>
                    <a:bodyPr/>
                    <a:lstStyle/>
                    <a:p>
                      <a:pPr>
                        <a:spcAft>
                          <a:spcPts val="0"/>
                        </a:spcAft>
                      </a:pPr>
                      <a:r>
                        <a:rPr lang="de-DE" sz="2400" dirty="0" err="1" smtClean="0">
                          <a:effectLst/>
                          <a:latin typeface="Cambria"/>
                          <a:ea typeface="ＭＳ 明朝"/>
                          <a:cs typeface="Times New Roman"/>
                        </a:rPr>
                        <a:t>health</a:t>
                      </a:r>
                      <a:endParaRPr lang="de-DE" sz="2400" dirty="0">
                        <a:effectLst/>
                        <a:latin typeface="Cambria"/>
                        <a:ea typeface="ＭＳ 明朝"/>
                        <a:cs typeface="Times New Roman"/>
                      </a:endParaRPr>
                    </a:p>
                  </a:txBody>
                  <a:tcPr marL="68580" marR="68580" marT="0" marB="0"/>
                </a:tc>
                <a:tc>
                  <a:txBody>
                    <a:bodyPr/>
                    <a:lstStyle/>
                    <a:p>
                      <a:pPr>
                        <a:spcAft>
                          <a:spcPts val="0"/>
                        </a:spcAft>
                      </a:pPr>
                      <a:r>
                        <a:rPr lang="en-GB" sz="2400" dirty="0" smtClean="0">
                          <a:effectLst/>
                          <a:latin typeface="Cambria"/>
                          <a:ea typeface="ＭＳ 明朝"/>
                          <a:cs typeface="Times New Roman"/>
                        </a:rPr>
                        <a:t>vaccination,</a:t>
                      </a:r>
                      <a:r>
                        <a:rPr lang="en-GB" sz="2400" baseline="0" dirty="0" smtClean="0">
                          <a:effectLst/>
                          <a:latin typeface="Cambria"/>
                          <a:ea typeface="ＭＳ 明朝"/>
                          <a:cs typeface="Times New Roman"/>
                        </a:rPr>
                        <a:t> public health programmes</a:t>
                      </a:r>
                      <a:endParaRPr lang="de-DE" sz="2400" dirty="0">
                        <a:effectLst/>
                        <a:latin typeface="Cambria"/>
                        <a:ea typeface="ＭＳ 明朝"/>
                        <a:cs typeface="Times New Roman"/>
                      </a:endParaRPr>
                    </a:p>
                  </a:txBody>
                  <a:tcPr marL="68580" marR="68580" marT="0" marB="0"/>
                </a:tc>
              </a:tr>
              <a:tr h="674804">
                <a:tc>
                  <a:txBody>
                    <a:bodyPr/>
                    <a:lstStyle/>
                    <a:p>
                      <a:pPr>
                        <a:spcAft>
                          <a:spcPts val="0"/>
                        </a:spcAft>
                      </a:pPr>
                      <a:r>
                        <a:rPr lang="en-GB" sz="2400" dirty="0">
                          <a:effectLst/>
                          <a:latin typeface="Cambria"/>
                          <a:ea typeface="ＭＳ 明朝"/>
                          <a:cs typeface="Times New Roman"/>
                        </a:rPr>
                        <a:t> </a:t>
                      </a:r>
                      <a:r>
                        <a:rPr lang="en-GB" sz="2400" dirty="0" smtClean="0">
                          <a:effectLst/>
                          <a:latin typeface="Cambria"/>
                          <a:ea typeface="ＭＳ 明朝"/>
                          <a:cs typeface="Times New Roman"/>
                        </a:rPr>
                        <a:t>economic</a:t>
                      </a:r>
                      <a:endParaRPr lang="de-DE" sz="2400" dirty="0">
                        <a:effectLst/>
                        <a:latin typeface="Cambria"/>
                        <a:ea typeface="ＭＳ 明朝"/>
                        <a:cs typeface="Times New Roman"/>
                      </a:endParaRPr>
                    </a:p>
                  </a:txBody>
                  <a:tcPr marL="68580" marR="68580" marT="0" marB="0"/>
                </a:tc>
                <a:tc>
                  <a:txBody>
                    <a:bodyPr/>
                    <a:lstStyle/>
                    <a:p>
                      <a:pPr>
                        <a:spcAft>
                          <a:spcPts val="0"/>
                        </a:spcAft>
                      </a:pPr>
                      <a:r>
                        <a:rPr lang="en-GB" sz="2400" dirty="0">
                          <a:effectLst/>
                          <a:latin typeface="Cambria"/>
                          <a:ea typeface="ＭＳ 明朝"/>
                          <a:cs typeface="Times New Roman"/>
                        </a:rPr>
                        <a:t> </a:t>
                      </a:r>
                      <a:r>
                        <a:rPr lang="en-GB" sz="2400" dirty="0" smtClean="0">
                          <a:effectLst/>
                          <a:latin typeface="Cambria"/>
                          <a:ea typeface="ＭＳ 明朝"/>
                          <a:cs typeface="Times New Roman"/>
                        </a:rPr>
                        <a:t>social market economy</a:t>
                      </a:r>
                      <a:endParaRPr lang="de-DE" sz="2400" dirty="0">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149618642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dirty="0" err="1" smtClean="0"/>
              <a:t>parallel</a:t>
            </a:r>
            <a:r>
              <a:rPr lang="it-IT" dirty="0" smtClean="0"/>
              <a:t> </a:t>
            </a:r>
            <a:r>
              <a:rPr lang="it-IT" dirty="0" err="1" smtClean="0"/>
              <a:t>development</a:t>
            </a:r>
            <a:r>
              <a:rPr lang="it-IT" dirty="0" smtClean="0"/>
              <a:t> post 1989:</a:t>
            </a:r>
            <a:endParaRPr lang="it-IT" dirty="0"/>
          </a:p>
        </p:txBody>
      </p:sp>
      <p:sp>
        <p:nvSpPr>
          <p:cNvPr id="3" name="Inhaltsplatzhalter 2"/>
          <p:cNvSpPr>
            <a:spLocks noGrp="1"/>
          </p:cNvSpPr>
          <p:nvPr>
            <p:ph idx="1"/>
          </p:nvPr>
        </p:nvSpPr>
        <p:spPr/>
        <p:txBody>
          <a:bodyPr/>
          <a:lstStyle/>
          <a:p>
            <a:r>
              <a:rPr lang="en-GB" b="1" dirty="0" smtClean="0"/>
              <a:t>political</a:t>
            </a:r>
            <a:r>
              <a:rPr lang="en-GB" dirty="0" smtClean="0"/>
              <a:t>: end of competition East / West over “which state system provides the better social provisions for its population”</a:t>
            </a:r>
          </a:p>
          <a:p>
            <a:r>
              <a:rPr lang="en-GB" b="1" dirty="0" smtClean="0"/>
              <a:t>economic</a:t>
            </a:r>
            <a:r>
              <a:rPr lang="en-GB" dirty="0" smtClean="0"/>
              <a:t>: end of alternative planned / capitalist economic model</a:t>
            </a:r>
          </a:p>
          <a:p>
            <a:pPr marL="0" indent="0">
              <a:buNone/>
            </a:pPr>
            <a:r>
              <a:rPr lang="en-GB" b="1" dirty="0" smtClean="0"/>
              <a:t>result</a:t>
            </a:r>
            <a:r>
              <a:rPr lang="en-GB" dirty="0" smtClean="0"/>
              <a:t>: “liberalisation”, individualisation, dismantling of the welfare state constitutes a change in social values: causes “anomie”</a:t>
            </a:r>
            <a:endParaRPr lang="en-GB" dirty="0"/>
          </a:p>
        </p:txBody>
      </p:sp>
    </p:spTree>
    <p:extLst>
      <p:ext uri="{BB962C8B-B14F-4D97-AF65-F5344CB8AC3E}">
        <p14:creationId xmlns:p14="http://schemas.microsoft.com/office/powerpoint/2010/main" val="537884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dirty="0" err="1" smtClean="0"/>
              <a:t>individualisation</a:t>
            </a:r>
            <a:endParaRPr lang="it-IT" dirty="0"/>
          </a:p>
        </p:txBody>
      </p:sp>
      <p:sp>
        <p:nvSpPr>
          <p:cNvPr id="3" name="Inhaltsplatzhalter 2"/>
          <p:cNvSpPr>
            <a:spLocks noGrp="1"/>
          </p:cNvSpPr>
          <p:nvPr>
            <p:ph idx="1"/>
          </p:nvPr>
        </p:nvSpPr>
        <p:spPr/>
        <p:txBody>
          <a:bodyPr>
            <a:normAutofit fontScale="92500"/>
          </a:bodyPr>
          <a:lstStyle/>
          <a:p>
            <a:r>
              <a:rPr lang="en-GB" dirty="0" smtClean="0"/>
              <a:t>awareness that identity is no longer “given” but needs to be “constructed”:</a:t>
            </a:r>
          </a:p>
          <a:p>
            <a:pPr lvl="1"/>
            <a:r>
              <a:rPr lang="en-GB" dirty="0" smtClean="0"/>
              <a:t>gender: plasticity</a:t>
            </a:r>
          </a:p>
          <a:p>
            <a:pPr lvl="1"/>
            <a:r>
              <a:rPr lang="en-GB" dirty="0" smtClean="0"/>
              <a:t>religion: matter of individual choice</a:t>
            </a:r>
          </a:p>
          <a:p>
            <a:pPr lvl="1"/>
            <a:r>
              <a:rPr lang="en-GB" dirty="0" smtClean="0"/>
              <a:t>nationality: ‘global citizenship’, mobility demanded</a:t>
            </a:r>
          </a:p>
          <a:p>
            <a:pPr lvl="1"/>
            <a:r>
              <a:rPr lang="en-GB" dirty="0" smtClean="0"/>
              <a:t>language: </a:t>
            </a:r>
            <a:r>
              <a:rPr lang="en-GB" dirty="0" err="1" smtClean="0"/>
              <a:t>monolingualism</a:t>
            </a:r>
            <a:r>
              <a:rPr lang="en-GB" dirty="0" smtClean="0"/>
              <a:t> becomes a barrier</a:t>
            </a:r>
          </a:p>
          <a:p>
            <a:r>
              <a:rPr lang="en-GB" dirty="0" smtClean="0"/>
              <a:t>result: the “over-burdened self” –preoccupation with the ‘self’ perceives ‘the other’ as a </a:t>
            </a:r>
            <a:r>
              <a:rPr lang="en-GB" b="1" dirty="0" smtClean="0"/>
              <a:t>threat</a:t>
            </a:r>
            <a:endParaRPr lang="en-GB" b="1" dirty="0"/>
          </a:p>
        </p:txBody>
      </p:sp>
    </p:spTree>
    <p:extLst>
      <p:ext uri="{BB962C8B-B14F-4D97-AF65-F5344CB8AC3E}">
        <p14:creationId xmlns:p14="http://schemas.microsoft.com/office/powerpoint/2010/main" val="280165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it-IT" dirty="0"/>
          </a:p>
        </p:txBody>
      </p:sp>
      <p:pic>
        <p:nvPicPr>
          <p:cNvPr id="4" name="Inhaltsplatzhalter 3"/>
          <p:cNvPicPr>
            <a:picLocks noGrp="1" noChangeAspect="1"/>
          </p:cNvPicPr>
          <p:nvPr>
            <p:ph idx="1"/>
          </p:nvPr>
        </p:nvPicPr>
        <p:blipFill>
          <a:blip r:embed="rId2"/>
          <a:srcRect t="7245" b="7245"/>
          <a:stretch>
            <a:fillRect/>
          </a:stretch>
        </p:blipFill>
        <p:spPr/>
      </p:pic>
    </p:spTree>
    <p:extLst>
      <p:ext uri="{BB962C8B-B14F-4D97-AF65-F5344CB8AC3E}">
        <p14:creationId xmlns:p14="http://schemas.microsoft.com/office/powerpoint/2010/main" val="32050906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it-IT" sz="3200" dirty="0" err="1" smtClean="0"/>
              <a:t>responses</a:t>
            </a:r>
            <a:r>
              <a:rPr lang="it-IT" sz="3200" dirty="0" smtClean="0"/>
              <a:t> </a:t>
            </a:r>
            <a:br>
              <a:rPr lang="it-IT" sz="3200" dirty="0" smtClean="0"/>
            </a:br>
            <a:r>
              <a:rPr lang="it-IT" sz="3200" dirty="0" smtClean="0"/>
              <a:t>(</a:t>
            </a:r>
            <a:r>
              <a:rPr lang="it-IT" sz="3200" dirty="0" err="1" smtClean="0"/>
              <a:t>selection</a:t>
            </a:r>
            <a:r>
              <a:rPr lang="it-IT" sz="3200" dirty="0" smtClean="0"/>
              <a:t> </a:t>
            </a:r>
            <a:r>
              <a:rPr lang="it-IT" sz="3200" dirty="0" err="1" smtClean="0"/>
              <a:t>criteria</a:t>
            </a:r>
            <a:r>
              <a:rPr lang="it-IT" sz="3200" dirty="0" smtClean="0"/>
              <a:t> </a:t>
            </a:r>
            <a:r>
              <a:rPr lang="it-IT" sz="3200" dirty="0" err="1" smtClean="0"/>
              <a:t>according</a:t>
            </a:r>
            <a:r>
              <a:rPr lang="it-IT" sz="3200" dirty="0" smtClean="0"/>
              <a:t> to “</a:t>
            </a:r>
            <a:r>
              <a:rPr lang="it-IT" sz="3200" dirty="0" err="1" smtClean="0"/>
              <a:t>worthiness</a:t>
            </a:r>
            <a:r>
              <a:rPr lang="it-IT" sz="3200" dirty="0" smtClean="0"/>
              <a:t>”)</a:t>
            </a:r>
            <a:endParaRPr lang="it-IT" sz="3200"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454034566"/>
              </p:ext>
            </p:extLst>
          </p:nvPr>
        </p:nvGraphicFramePr>
        <p:xfrm>
          <a:off x="457200" y="1600200"/>
          <a:ext cx="8229600" cy="1645920"/>
        </p:xfrm>
        <a:graphic>
          <a:graphicData uri="http://schemas.openxmlformats.org/drawingml/2006/table">
            <a:tbl>
              <a:tblPr firstRow="1" bandRow="1">
                <a:tableStyleId>{5C22544A-7EE6-4342-B048-85BDC9FD1C3A}</a:tableStyleId>
              </a:tblPr>
              <a:tblGrid>
                <a:gridCol w="2627225"/>
                <a:gridCol w="5602375"/>
              </a:tblGrid>
              <a:tr h="370840">
                <a:tc>
                  <a:txBody>
                    <a:bodyPr/>
                    <a:lstStyle/>
                    <a:p>
                      <a:r>
                        <a:rPr lang="it-IT" sz="2400" dirty="0" err="1" smtClean="0"/>
                        <a:t>refugees</a:t>
                      </a:r>
                      <a:endParaRPr lang="it-IT" sz="2400" dirty="0"/>
                    </a:p>
                  </a:txBody>
                  <a:tcPr/>
                </a:tc>
                <a:tc>
                  <a:txBody>
                    <a:bodyPr/>
                    <a:lstStyle/>
                    <a:p>
                      <a:r>
                        <a:rPr lang="it-IT" sz="2400" dirty="0" err="1" smtClean="0"/>
                        <a:t>sympathy</a:t>
                      </a:r>
                      <a:r>
                        <a:rPr lang="it-IT" sz="2400" dirty="0" smtClean="0"/>
                        <a:t> (</a:t>
                      </a:r>
                      <a:r>
                        <a:rPr lang="it-IT" sz="2400" dirty="0" err="1" smtClean="0"/>
                        <a:t>not</a:t>
                      </a:r>
                      <a:r>
                        <a:rPr lang="it-IT" sz="2400" dirty="0" smtClean="0"/>
                        <a:t> </a:t>
                      </a:r>
                      <a:r>
                        <a:rPr lang="it-IT" sz="2400" dirty="0" err="1" smtClean="0"/>
                        <a:t>solidarity</a:t>
                      </a:r>
                      <a:r>
                        <a:rPr lang="it-IT" sz="2400" dirty="0" smtClean="0"/>
                        <a:t>), </a:t>
                      </a:r>
                    </a:p>
                    <a:p>
                      <a:r>
                        <a:rPr lang="it-IT" sz="2400" dirty="0" smtClean="0"/>
                        <a:t>moral </a:t>
                      </a:r>
                      <a:r>
                        <a:rPr lang="it-IT" sz="2400" dirty="0" err="1" smtClean="0"/>
                        <a:t>judgements</a:t>
                      </a:r>
                      <a:r>
                        <a:rPr lang="it-IT" sz="2400" dirty="0" smtClean="0"/>
                        <a:t>: </a:t>
                      </a:r>
                      <a:r>
                        <a:rPr lang="it-IT" sz="2400" dirty="0" err="1" smtClean="0"/>
                        <a:t>tolerance</a:t>
                      </a:r>
                      <a:r>
                        <a:rPr lang="it-IT" sz="2400" dirty="0" smtClean="0"/>
                        <a:t> (</a:t>
                      </a:r>
                      <a:r>
                        <a:rPr lang="it-IT" sz="2400" dirty="0" err="1" smtClean="0"/>
                        <a:t>inferiority</a:t>
                      </a:r>
                      <a:r>
                        <a:rPr lang="it-IT" sz="2400" dirty="0" smtClean="0"/>
                        <a:t>)</a:t>
                      </a:r>
                      <a:endParaRPr lang="it-IT" sz="2400" dirty="0"/>
                    </a:p>
                  </a:txBody>
                  <a:tcPr/>
                </a:tc>
              </a:tr>
              <a:tr h="370840">
                <a:tc>
                  <a:txBody>
                    <a:bodyPr/>
                    <a:lstStyle/>
                    <a:p>
                      <a:r>
                        <a:rPr lang="it-IT" sz="2400" dirty="0" err="1" smtClean="0"/>
                        <a:t>economic</a:t>
                      </a:r>
                      <a:r>
                        <a:rPr lang="it-IT" sz="2400" dirty="0" smtClean="0"/>
                        <a:t> </a:t>
                      </a:r>
                      <a:r>
                        <a:rPr lang="it-IT" sz="2400" dirty="0" err="1" smtClean="0"/>
                        <a:t>migrants</a:t>
                      </a:r>
                      <a:endParaRPr lang="it-IT" sz="2400" dirty="0"/>
                    </a:p>
                  </a:txBody>
                  <a:tcPr/>
                </a:tc>
                <a:tc>
                  <a:txBody>
                    <a:bodyPr/>
                    <a:lstStyle/>
                    <a:p>
                      <a:r>
                        <a:rPr lang="it-IT" sz="2400" u="sng" dirty="0" err="1" smtClean="0"/>
                        <a:t>usefulness</a:t>
                      </a:r>
                      <a:r>
                        <a:rPr lang="it-IT" sz="2400" baseline="0" dirty="0" smtClean="0"/>
                        <a:t> for native economy (</a:t>
                      </a:r>
                      <a:r>
                        <a:rPr lang="it-IT" sz="2400" baseline="0" dirty="0" err="1" smtClean="0"/>
                        <a:t>skills</a:t>
                      </a:r>
                      <a:r>
                        <a:rPr lang="it-IT" sz="2400" baseline="0" dirty="0" smtClean="0"/>
                        <a:t>, </a:t>
                      </a:r>
                      <a:r>
                        <a:rPr lang="it-IT" sz="2400" baseline="0" dirty="0" err="1" smtClean="0"/>
                        <a:t>inferior</a:t>
                      </a:r>
                      <a:r>
                        <a:rPr lang="it-IT" sz="2400" baseline="0" dirty="0" smtClean="0"/>
                        <a:t> </a:t>
                      </a:r>
                      <a:r>
                        <a:rPr lang="it-IT" sz="2400" baseline="0" dirty="0" err="1" smtClean="0"/>
                        <a:t>tasks</a:t>
                      </a:r>
                      <a:r>
                        <a:rPr lang="it-IT" sz="2400" baseline="0" dirty="0" smtClean="0"/>
                        <a:t>, e.g. </a:t>
                      </a:r>
                      <a:r>
                        <a:rPr lang="it-IT" sz="2400" baseline="0" dirty="0" err="1" smtClean="0"/>
                        <a:t>caring</a:t>
                      </a:r>
                      <a:r>
                        <a:rPr lang="it-IT" sz="2400" baseline="0" dirty="0" smtClean="0"/>
                        <a:t>): control</a:t>
                      </a:r>
                      <a:endParaRPr lang="it-IT" sz="2400" dirty="0"/>
                    </a:p>
                  </a:txBody>
                  <a:tcPr/>
                </a:tc>
              </a:tr>
            </a:tbl>
          </a:graphicData>
        </a:graphic>
      </p:graphicFrame>
      <p:sp>
        <p:nvSpPr>
          <p:cNvPr id="5" name="Textfeld 4"/>
          <p:cNvSpPr txBox="1"/>
          <p:nvPr/>
        </p:nvSpPr>
        <p:spPr>
          <a:xfrm>
            <a:off x="791724" y="3678494"/>
            <a:ext cx="7895076" cy="2062103"/>
          </a:xfrm>
          <a:prstGeom prst="rect">
            <a:avLst/>
          </a:prstGeom>
          <a:noFill/>
        </p:spPr>
        <p:txBody>
          <a:bodyPr wrap="square" rtlCol="0">
            <a:spAutoFit/>
          </a:bodyPr>
          <a:lstStyle/>
          <a:p>
            <a:r>
              <a:rPr lang="it-IT" sz="3200" dirty="0" err="1" smtClean="0"/>
              <a:t>economic</a:t>
            </a:r>
            <a:r>
              <a:rPr lang="it-IT" sz="3200" dirty="0" smtClean="0"/>
              <a:t> </a:t>
            </a:r>
            <a:r>
              <a:rPr lang="it-IT" sz="3200" dirty="0" err="1" smtClean="0"/>
              <a:t>migrants</a:t>
            </a:r>
            <a:r>
              <a:rPr lang="it-IT" sz="3200" dirty="0" smtClean="0"/>
              <a:t> are model </a:t>
            </a:r>
            <a:r>
              <a:rPr lang="it-IT" sz="3200" dirty="0" err="1" smtClean="0"/>
              <a:t>exponents</a:t>
            </a:r>
            <a:r>
              <a:rPr lang="it-IT" sz="3200" dirty="0" smtClean="0"/>
              <a:t> of the </a:t>
            </a:r>
            <a:r>
              <a:rPr lang="it-IT" sz="3200" dirty="0" err="1" smtClean="0"/>
              <a:t>neo-liberal</a:t>
            </a:r>
            <a:r>
              <a:rPr lang="it-IT" sz="3200" dirty="0" smtClean="0"/>
              <a:t> </a:t>
            </a:r>
            <a:r>
              <a:rPr lang="it-IT" sz="3200" dirty="0" err="1" smtClean="0"/>
              <a:t>principle</a:t>
            </a:r>
            <a:r>
              <a:rPr lang="it-IT" sz="3200" dirty="0" smtClean="0"/>
              <a:t> of </a:t>
            </a:r>
            <a:r>
              <a:rPr lang="it-IT" sz="3200" u="sng" dirty="0" err="1" smtClean="0"/>
              <a:t>mobility</a:t>
            </a:r>
            <a:r>
              <a:rPr lang="it-IT" sz="3200" dirty="0" smtClean="0"/>
              <a:t>, </a:t>
            </a:r>
            <a:r>
              <a:rPr lang="it-IT" sz="3200" u="sng" dirty="0" err="1" smtClean="0"/>
              <a:t>entrepreneurship</a:t>
            </a:r>
            <a:r>
              <a:rPr lang="it-IT" sz="3200" dirty="0" smtClean="0"/>
              <a:t>, </a:t>
            </a:r>
            <a:r>
              <a:rPr lang="it-IT" sz="3200" u="sng" dirty="0" err="1" smtClean="0"/>
              <a:t>risk-taking</a:t>
            </a:r>
            <a:r>
              <a:rPr lang="it-IT" sz="3200" u="sng" dirty="0" smtClean="0"/>
              <a:t> </a:t>
            </a:r>
            <a:r>
              <a:rPr lang="it-IT" sz="3200" dirty="0" smtClean="0"/>
              <a:t>– </a:t>
            </a:r>
            <a:r>
              <a:rPr lang="it-IT" sz="3200" dirty="0" err="1" smtClean="0"/>
              <a:t>ambivalence</a:t>
            </a:r>
            <a:r>
              <a:rPr lang="it-IT" sz="3200" dirty="0" smtClean="0"/>
              <a:t> </a:t>
            </a:r>
            <a:r>
              <a:rPr lang="it-IT" sz="3200" dirty="0" err="1" smtClean="0"/>
              <a:t>between</a:t>
            </a:r>
            <a:r>
              <a:rPr lang="it-IT" sz="3200" dirty="0" smtClean="0"/>
              <a:t> “</a:t>
            </a:r>
            <a:r>
              <a:rPr lang="it-IT" sz="3200" i="1" dirty="0" err="1" smtClean="0"/>
              <a:t>too</a:t>
            </a:r>
            <a:r>
              <a:rPr lang="it-IT" sz="3200" i="1" dirty="0" smtClean="0"/>
              <a:t> </a:t>
            </a:r>
            <a:r>
              <a:rPr lang="it-IT" sz="3200" i="1" dirty="0" err="1" smtClean="0"/>
              <a:t>modern</a:t>
            </a:r>
            <a:r>
              <a:rPr lang="it-IT" sz="3200" dirty="0" smtClean="0"/>
              <a:t>” and “</a:t>
            </a:r>
            <a:r>
              <a:rPr lang="it-IT" sz="3200" i="1" dirty="0" err="1" smtClean="0"/>
              <a:t>too</a:t>
            </a:r>
            <a:r>
              <a:rPr lang="it-IT" sz="3200" i="1" dirty="0" smtClean="0"/>
              <a:t> </a:t>
            </a:r>
            <a:r>
              <a:rPr lang="it-IT" sz="3200" i="1" dirty="0" err="1" smtClean="0"/>
              <a:t>traditional</a:t>
            </a:r>
            <a:r>
              <a:rPr lang="it-IT" sz="3200" dirty="0" smtClean="0"/>
              <a:t>”</a:t>
            </a:r>
            <a:endParaRPr lang="it-IT" sz="3200" dirty="0"/>
          </a:p>
        </p:txBody>
      </p:sp>
    </p:spTree>
    <p:extLst>
      <p:ext uri="{BB962C8B-B14F-4D97-AF65-F5344CB8AC3E}">
        <p14:creationId xmlns:p14="http://schemas.microsoft.com/office/powerpoint/2010/main" val="4101807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err="1" smtClean="0"/>
              <a:t>growing</a:t>
            </a:r>
            <a:r>
              <a:rPr lang="it-IT" dirty="0" smtClean="0"/>
              <a:t> </a:t>
            </a:r>
            <a:r>
              <a:rPr lang="it-IT" dirty="0" err="1" smtClean="0"/>
              <a:t>divisions</a:t>
            </a:r>
            <a:r>
              <a:rPr lang="it-IT" dirty="0" smtClean="0"/>
              <a:t> </a:t>
            </a:r>
            <a:r>
              <a:rPr lang="it-IT" dirty="0" err="1" smtClean="0"/>
              <a:t>between</a:t>
            </a:r>
            <a:r>
              <a:rPr lang="it-IT" dirty="0" smtClean="0"/>
              <a:t> and </a:t>
            </a:r>
            <a:br>
              <a:rPr lang="it-IT" dirty="0" smtClean="0"/>
            </a:br>
            <a:r>
              <a:rPr lang="it-IT" u="sng" dirty="0" err="1" smtClean="0"/>
              <a:t>within</a:t>
            </a:r>
            <a:r>
              <a:rPr lang="it-IT" dirty="0" smtClean="0"/>
              <a:t> societies</a:t>
            </a:r>
            <a:endParaRPr lang="it-IT" dirty="0"/>
          </a:p>
        </p:txBody>
      </p:sp>
      <p:sp>
        <p:nvSpPr>
          <p:cNvPr id="3" name="Inhaltsplatzhalter 2"/>
          <p:cNvSpPr>
            <a:spLocks noGrp="1"/>
          </p:cNvSpPr>
          <p:nvPr>
            <p:ph idx="1"/>
          </p:nvPr>
        </p:nvSpPr>
        <p:spPr/>
        <p:txBody>
          <a:bodyPr>
            <a:normAutofit lnSpcReduction="10000"/>
          </a:bodyPr>
          <a:lstStyle/>
          <a:p>
            <a:pPr marL="0" indent="0">
              <a:buNone/>
            </a:pPr>
            <a:r>
              <a:rPr lang="en-GB" dirty="0" smtClean="0"/>
              <a:t>2010: European </a:t>
            </a:r>
            <a:r>
              <a:rPr lang="en-GB" dirty="0"/>
              <a:t>Year for Combating Poverty and Social Exclusion. </a:t>
            </a:r>
            <a:endParaRPr lang="en-GB" dirty="0" smtClean="0"/>
          </a:p>
          <a:p>
            <a:pPr marL="0" indent="0">
              <a:buNone/>
            </a:pPr>
            <a:r>
              <a:rPr lang="en-GB" dirty="0" smtClean="0"/>
              <a:t>80 </a:t>
            </a:r>
            <a:r>
              <a:rPr lang="en-GB" dirty="0"/>
              <a:t>million people (</a:t>
            </a:r>
            <a:r>
              <a:rPr lang="en-GB" dirty="0" smtClean="0"/>
              <a:t>16% of </a:t>
            </a:r>
            <a:r>
              <a:rPr lang="en-GB" dirty="0"/>
              <a:t>the total population) </a:t>
            </a:r>
            <a:r>
              <a:rPr lang="en-GB" dirty="0" smtClean="0"/>
              <a:t>living </a:t>
            </a:r>
            <a:r>
              <a:rPr lang="en-GB" dirty="0"/>
              <a:t>below the official poverty line and </a:t>
            </a:r>
            <a:endParaRPr lang="en-GB" dirty="0" smtClean="0"/>
          </a:p>
          <a:p>
            <a:pPr marL="0" indent="0">
              <a:buNone/>
            </a:pPr>
            <a:r>
              <a:rPr lang="en-GB" dirty="0" smtClean="0"/>
              <a:t>120 </a:t>
            </a:r>
            <a:r>
              <a:rPr lang="en-GB" dirty="0"/>
              <a:t>million people to be at risk of poverty and social exclusion </a:t>
            </a:r>
            <a:endParaRPr lang="en-GB" dirty="0" smtClean="0"/>
          </a:p>
          <a:p>
            <a:pPr marL="0" indent="0">
              <a:buNone/>
            </a:pPr>
            <a:r>
              <a:rPr lang="en-GB" dirty="0" smtClean="0"/>
              <a:t>“</a:t>
            </a:r>
            <a:r>
              <a:rPr lang="en-GB" i="1" dirty="0" smtClean="0"/>
              <a:t>The </a:t>
            </a:r>
            <a:r>
              <a:rPr lang="en-GB" i="1" dirty="0"/>
              <a:t>deterioration of financial distress among people in the lowest income quartile households accelerated since 2007 in all Member </a:t>
            </a:r>
            <a:r>
              <a:rPr lang="en-GB" i="1" dirty="0" smtClean="0"/>
              <a:t>States</a:t>
            </a:r>
            <a:r>
              <a:rPr lang="de-DE" i="1" dirty="0" smtClean="0"/>
              <a:t>“</a:t>
            </a:r>
            <a:endParaRPr lang="it-IT" i="1" dirty="0"/>
          </a:p>
        </p:txBody>
      </p:sp>
    </p:spTree>
    <p:extLst>
      <p:ext uri="{BB962C8B-B14F-4D97-AF65-F5344CB8AC3E}">
        <p14:creationId xmlns:p14="http://schemas.microsoft.com/office/powerpoint/2010/main" val="2619320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dirty="0" err="1" smtClean="0"/>
              <a:t>poverty</a:t>
            </a:r>
            <a:r>
              <a:rPr lang="it-IT" dirty="0" smtClean="0"/>
              <a:t> gap</a:t>
            </a:r>
            <a:endParaRPr lang="it-IT" dirty="0"/>
          </a:p>
        </p:txBody>
      </p:sp>
      <p:sp>
        <p:nvSpPr>
          <p:cNvPr id="3" name="Inhaltsplatzhalter 2"/>
          <p:cNvSpPr>
            <a:spLocks noGrp="1"/>
          </p:cNvSpPr>
          <p:nvPr>
            <p:ph idx="1"/>
          </p:nvPr>
        </p:nvSpPr>
        <p:spPr/>
        <p:txBody>
          <a:bodyPr/>
          <a:lstStyle/>
          <a:p>
            <a:pPr marL="0" indent="0">
              <a:buNone/>
            </a:pPr>
            <a:r>
              <a:rPr lang="en-GB" i="1" dirty="0" smtClean="0"/>
              <a:t>‘The </a:t>
            </a:r>
            <a:r>
              <a:rPr lang="en-GB" i="1" dirty="0"/>
              <a:t>share of population in the lowest income quartile households that suffers from financial difficulties ranges from less than 10% in Germany and Luxembourg to more than 40% in Italy, Romania, Slovakia and Spain’ </a:t>
            </a:r>
            <a:endParaRPr lang="en-GB" i="1" dirty="0" smtClean="0"/>
          </a:p>
          <a:p>
            <a:pPr marL="0" indent="0">
              <a:buNone/>
            </a:pPr>
            <a:r>
              <a:rPr lang="en-GB" dirty="0" smtClean="0"/>
              <a:t>(</a:t>
            </a:r>
            <a:r>
              <a:rPr lang="en-GB" dirty="0"/>
              <a:t>Europe 2020)</a:t>
            </a:r>
            <a:r>
              <a:rPr lang="de-DE" dirty="0" smtClean="0">
                <a:effectLst/>
              </a:rPr>
              <a:t> </a:t>
            </a:r>
            <a:endParaRPr lang="it-IT" dirty="0"/>
          </a:p>
        </p:txBody>
      </p:sp>
    </p:spTree>
    <p:extLst>
      <p:ext uri="{BB962C8B-B14F-4D97-AF65-F5344CB8AC3E}">
        <p14:creationId xmlns:p14="http://schemas.microsoft.com/office/powerpoint/2010/main" val="418926506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err="1" smtClean="0"/>
              <a:t>immigrants</a:t>
            </a:r>
            <a:r>
              <a:rPr lang="it-IT" dirty="0" smtClean="0"/>
              <a:t> </a:t>
            </a:r>
            <a:r>
              <a:rPr lang="it-IT" dirty="0" err="1" smtClean="0"/>
              <a:t>as</a:t>
            </a:r>
            <a:r>
              <a:rPr lang="it-IT" dirty="0" smtClean="0"/>
              <a:t> ‘</a:t>
            </a:r>
            <a:r>
              <a:rPr lang="it-IT" dirty="0" err="1" smtClean="0"/>
              <a:t>scroungers</a:t>
            </a:r>
            <a:r>
              <a:rPr lang="it-IT" dirty="0" smtClean="0"/>
              <a:t>’ (‘</a:t>
            </a:r>
            <a:r>
              <a:rPr lang="it-IT" dirty="0" err="1" smtClean="0"/>
              <a:t>parasites</a:t>
            </a:r>
            <a:r>
              <a:rPr lang="it-IT" dirty="0" smtClean="0"/>
              <a:t>’)</a:t>
            </a:r>
            <a:endParaRPr lang="it-IT" dirty="0"/>
          </a:p>
        </p:txBody>
      </p:sp>
      <p:sp>
        <p:nvSpPr>
          <p:cNvPr id="3" name="Inhaltsplatzhalter 2"/>
          <p:cNvSpPr>
            <a:spLocks noGrp="1"/>
          </p:cNvSpPr>
          <p:nvPr>
            <p:ph idx="1"/>
          </p:nvPr>
        </p:nvSpPr>
        <p:spPr/>
        <p:txBody>
          <a:bodyPr>
            <a:normAutofit lnSpcReduction="10000"/>
          </a:bodyPr>
          <a:lstStyle/>
          <a:p>
            <a:pPr marL="0" indent="0">
              <a:buNone/>
            </a:pPr>
            <a:r>
              <a:rPr lang="it-IT" dirty="0" smtClean="0"/>
              <a:t>the rise in </a:t>
            </a:r>
            <a:r>
              <a:rPr lang="it-IT" dirty="0" err="1" smtClean="0"/>
              <a:t>immigration</a:t>
            </a:r>
            <a:r>
              <a:rPr lang="it-IT" dirty="0" smtClean="0"/>
              <a:t> </a:t>
            </a:r>
            <a:r>
              <a:rPr lang="it-IT" dirty="0" err="1" smtClean="0"/>
              <a:t>helps</a:t>
            </a:r>
            <a:r>
              <a:rPr lang="it-IT" dirty="0" smtClean="0"/>
              <a:t> to </a:t>
            </a:r>
            <a:r>
              <a:rPr lang="it-IT" dirty="0" err="1" smtClean="0"/>
              <a:t>legitimate</a:t>
            </a:r>
            <a:r>
              <a:rPr lang="it-IT" dirty="0" smtClean="0"/>
              <a:t> </a:t>
            </a:r>
            <a:r>
              <a:rPr lang="it-IT" dirty="0" err="1" smtClean="0"/>
              <a:t>restrictive</a:t>
            </a:r>
            <a:r>
              <a:rPr lang="it-IT" dirty="0" smtClean="0"/>
              <a:t> welfare benefit </a:t>
            </a:r>
            <a:r>
              <a:rPr lang="it-IT" dirty="0" err="1" smtClean="0"/>
              <a:t>measures</a:t>
            </a:r>
            <a:r>
              <a:rPr lang="it-IT" dirty="0" smtClean="0"/>
              <a:t> for the </a:t>
            </a:r>
            <a:r>
              <a:rPr lang="it-IT" dirty="0" err="1" smtClean="0"/>
              <a:t>whole</a:t>
            </a:r>
            <a:r>
              <a:rPr lang="it-IT" dirty="0" smtClean="0"/>
              <a:t> </a:t>
            </a:r>
            <a:r>
              <a:rPr lang="it-IT" dirty="0" err="1" smtClean="0"/>
              <a:t>population</a:t>
            </a:r>
            <a:r>
              <a:rPr lang="it-IT" dirty="0" smtClean="0"/>
              <a:t>; </a:t>
            </a:r>
          </a:p>
          <a:p>
            <a:pPr marL="0" indent="0">
              <a:buNone/>
            </a:pPr>
            <a:r>
              <a:rPr lang="it-IT" dirty="0" smtClean="0">
                <a:sym typeface="Wingdings"/>
              </a:rPr>
              <a:t> </a:t>
            </a:r>
            <a:r>
              <a:rPr lang="it-IT" dirty="0" err="1" smtClean="0"/>
              <a:t>erosion</a:t>
            </a:r>
            <a:r>
              <a:rPr lang="it-IT" dirty="0" smtClean="0"/>
              <a:t> of social </a:t>
            </a:r>
            <a:r>
              <a:rPr lang="it-IT" b="1" dirty="0" err="1" smtClean="0"/>
              <a:t>citizenship</a:t>
            </a:r>
            <a:r>
              <a:rPr lang="it-IT" b="1" dirty="0" smtClean="0"/>
              <a:t> </a:t>
            </a:r>
            <a:r>
              <a:rPr lang="it-IT" b="1" dirty="0" err="1" smtClean="0"/>
              <a:t>rights</a:t>
            </a:r>
            <a:r>
              <a:rPr lang="it-IT" dirty="0" smtClean="0"/>
              <a:t>, </a:t>
            </a:r>
          </a:p>
          <a:p>
            <a:pPr marL="0" indent="0">
              <a:buNone/>
            </a:pPr>
            <a:r>
              <a:rPr lang="it-IT" dirty="0" err="1" smtClean="0"/>
              <a:t>return</a:t>
            </a:r>
            <a:r>
              <a:rPr lang="it-IT" dirty="0" smtClean="0"/>
              <a:t> to ‘</a:t>
            </a:r>
            <a:r>
              <a:rPr lang="it-IT" u="sng" dirty="0" smtClean="0"/>
              <a:t>charity</a:t>
            </a:r>
            <a:r>
              <a:rPr lang="it-IT" dirty="0" smtClean="0"/>
              <a:t>’: </a:t>
            </a:r>
            <a:r>
              <a:rPr lang="it-IT" dirty="0" err="1" smtClean="0"/>
              <a:t>there</a:t>
            </a:r>
            <a:r>
              <a:rPr lang="it-IT" dirty="0" smtClean="0"/>
              <a:t> </a:t>
            </a:r>
            <a:r>
              <a:rPr lang="it-IT" dirty="0" err="1" smtClean="0"/>
              <a:t>is</a:t>
            </a:r>
            <a:r>
              <a:rPr lang="it-IT" dirty="0" smtClean="0"/>
              <a:t> a </a:t>
            </a:r>
            <a:r>
              <a:rPr lang="it-IT" dirty="0" err="1" smtClean="0"/>
              <a:t>tendency</a:t>
            </a:r>
            <a:r>
              <a:rPr lang="it-IT" dirty="0" smtClean="0"/>
              <a:t> in </a:t>
            </a:r>
            <a:r>
              <a:rPr lang="it-IT" dirty="0" err="1" smtClean="0"/>
              <a:t>attitudes</a:t>
            </a:r>
            <a:r>
              <a:rPr lang="it-IT" dirty="0" smtClean="0"/>
              <a:t> </a:t>
            </a:r>
            <a:r>
              <a:rPr lang="it-IT" dirty="0" err="1" smtClean="0"/>
              <a:t>towards</a:t>
            </a:r>
            <a:r>
              <a:rPr lang="it-IT" dirty="0" smtClean="0"/>
              <a:t> </a:t>
            </a:r>
            <a:r>
              <a:rPr lang="it-IT" dirty="0" err="1" smtClean="0"/>
              <a:t>people</a:t>
            </a:r>
            <a:r>
              <a:rPr lang="it-IT" dirty="0" smtClean="0"/>
              <a:t> with social </a:t>
            </a:r>
            <a:r>
              <a:rPr lang="it-IT" dirty="0" err="1" smtClean="0"/>
              <a:t>needs</a:t>
            </a:r>
            <a:r>
              <a:rPr lang="it-IT" dirty="0" smtClean="0"/>
              <a:t> to be more </a:t>
            </a:r>
            <a:r>
              <a:rPr lang="it-IT" dirty="0" err="1" smtClean="0"/>
              <a:t>sympathetic</a:t>
            </a:r>
            <a:r>
              <a:rPr lang="it-IT" dirty="0" smtClean="0"/>
              <a:t> to </a:t>
            </a:r>
            <a:r>
              <a:rPr lang="it-IT" dirty="0" err="1" smtClean="0"/>
              <a:t>elderly</a:t>
            </a:r>
            <a:r>
              <a:rPr lang="it-IT" dirty="0" smtClean="0"/>
              <a:t>, </a:t>
            </a:r>
            <a:r>
              <a:rPr lang="it-IT" dirty="0" err="1" smtClean="0"/>
              <a:t>disabled</a:t>
            </a:r>
            <a:r>
              <a:rPr lang="it-IT" dirty="0" smtClean="0"/>
              <a:t> and </a:t>
            </a:r>
            <a:r>
              <a:rPr lang="it-IT" dirty="0" err="1" smtClean="0"/>
              <a:t>sick</a:t>
            </a:r>
            <a:r>
              <a:rPr lang="it-IT" dirty="0" smtClean="0"/>
              <a:t> </a:t>
            </a:r>
            <a:r>
              <a:rPr lang="it-IT" dirty="0" err="1" smtClean="0"/>
              <a:t>people</a:t>
            </a:r>
            <a:r>
              <a:rPr lang="it-IT" dirty="0" smtClean="0"/>
              <a:t> </a:t>
            </a:r>
            <a:r>
              <a:rPr lang="it-IT" dirty="0" err="1" smtClean="0"/>
              <a:t>rather</a:t>
            </a:r>
            <a:r>
              <a:rPr lang="it-IT" dirty="0" smtClean="0"/>
              <a:t> </a:t>
            </a:r>
            <a:r>
              <a:rPr lang="it-IT" dirty="0" err="1" smtClean="0"/>
              <a:t>than</a:t>
            </a:r>
            <a:r>
              <a:rPr lang="it-IT" dirty="0" smtClean="0"/>
              <a:t> to </a:t>
            </a:r>
            <a:r>
              <a:rPr lang="it-IT" dirty="0" err="1" smtClean="0"/>
              <a:t>unemployed</a:t>
            </a:r>
            <a:r>
              <a:rPr lang="it-IT" dirty="0" smtClean="0"/>
              <a:t> – and to </a:t>
            </a:r>
            <a:r>
              <a:rPr lang="it-IT" dirty="0" err="1" smtClean="0"/>
              <a:t>immigrants</a:t>
            </a:r>
            <a:r>
              <a:rPr lang="it-IT" dirty="0" smtClean="0"/>
              <a:t> / </a:t>
            </a:r>
            <a:r>
              <a:rPr lang="it-IT" dirty="0" err="1" smtClean="0"/>
              <a:t>refugees</a:t>
            </a:r>
            <a:endParaRPr lang="it-IT" dirty="0"/>
          </a:p>
        </p:txBody>
      </p:sp>
    </p:spTree>
    <p:extLst>
      <p:ext uri="{BB962C8B-B14F-4D97-AF65-F5344CB8AC3E}">
        <p14:creationId xmlns:p14="http://schemas.microsoft.com/office/powerpoint/2010/main" val="266502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interim </a:t>
            </a:r>
            <a:r>
              <a:rPr lang="en-GB" dirty="0" err="1" smtClean="0"/>
              <a:t>resum</a:t>
            </a:r>
            <a:r>
              <a:rPr lang="en-GB" dirty="0" err="1" smtClean="0"/>
              <a:t>é</a:t>
            </a:r>
            <a:endParaRPr lang="en-GB" dirty="0"/>
          </a:p>
        </p:txBody>
      </p:sp>
      <p:sp>
        <p:nvSpPr>
          <p:cNvPr id="3" name="Inhaltsplatzhalter 2"/>
          <p:cNvSpPr>
            <a:spLocks noGrp="1"/>
          </p:cNvSpPr>
          <p:nvPr>
            <p:ph idx="1"/>
          </p:nvPr>
        </p:nvSpPr>
        <p:spPr/>
        <p:txBody>
          <a:bodyPr>
            <a:normAutofit fontScale="92500" lnSpcReduction="10000"/>
          </a:bodyPr>
          <a:lstStyle/>
          <a:p>
            <a:r>
              <a:rPr lang="en-GB" dirty="0" smtClean="0"/>
              <a:t>cultural / ethnic diversity in Europe is not a new phenomenon; new is the global dimension which seems ‘beyond the control of individual states’</a:t>
            </a:r>
          </a:p>
          <a:p>
            <a:r>
              <a:rPr lang="en-GB" dirty="0" smtClean="0"/>
              <a:t>problems of integration arise not from the quantity of immigrants, but from the weakening “welfare consensus” which is replaced by “</a:t>
            </a:r>
            <a:r>
              <a:rPr lang="en-GB" i="1" dirty="0" smtClean="0"/>
              <a:t>everybody for him-/herself</a:t>
            </a:r>
            <a:r>
              <a:rPr lang="en-GB" dirty="0" smtClean="0"/>
              <a:t>”</a:t>
            </a:r>
          </a:p>
          <a:p>
            <a:r>
              <a:rPr lang="en-GB" dirty="0" smtClean="0"/>
              <a:t>the encounter with other cultures is perceived as a threat when one’s own identity is characterised by insecurity</a:t>
            </a:r>
            <a:endParaRPr lang="en-GB" dirty="0"/>
          </a:p>
        </p:txBody>
      </p:sp>
    </p:spTree>
    <p:extLst>
      <p:ext uri="{BB962C8B-B14F-4D97-AF65-F5344CB8AC3E}">
        <p14:creationId xmlns:p14="http://schemas.microsoft.com/office/powerpoint/2010/main" val="2489068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err="1" smtClean="0"/>
              <a:t>intercultural</a:t>
            </a:r>
            <a:r>
              <a:rPr lang="it-IT" dirty="0" smtClean="0"/>
              <a:t> </a:t>
            </a:r>
            <a:r>
              <a:rPr lang="it-IT" dirty="0" err="1" smtClean="0"/>
              <a:t>approaches</a:t>
            </a:r>
            <a:r>
              <a:rPr lang="it-IT" dirty="0" smtClean="0"/>
              <a:t> (1):</a:t>
            </a:r>
            <a:br>
              <a:rPr lang="it-IT" dirty="0" smtClean="0"/>
            </a:br>
            <a:r>
              <a:rPr lang="it-IT" dirty="0" err="1" smtClean="0"/>
              <a:t>political</a:t>
            </a:r>
            <a:r>
              <a:rPr lang="it-IT" dirty="0" smtClean="0"/>
              <a:t> </a:t>
            </a:r>
            <a:r>
              <a:rPr lang="it-IT" dirty="0" err="1" smtClean="0"/>
              <a:t>level</a:t>
            </a:r>
            <a:endParaRPr lang="it-IT" dirty="0"/>
          </a:p>
        </p:txBody>
      </p:sp>
      <p:sp>
        <p:nvSpPr>
          <p:cNvPr id="3" name="Inhaltsplatzhalter 2"/>
          <p:cNvSpPr>
            <a:spLocks noGrp="1"/>
          </p:cNvSpPr>
          <p:nvPr>
            <p:ph idx="1"/>
          </p:nvPr>
        </p:nvSpPr>
        <p:spPr/>
        <p:txBody>
          <a:bodyPr/>
          <a:lstStyle/>
          <a:p>
            <a:r>
              <a:rPr lang="it-IT" dirty="0" smtClean="0"/>
              <a:t>(social) security </a:t>
            </a:r>
            <a:r>
              <a:rPr lang="it-IT" dirty="0" err="1" smtClean="0"/>
              <a:t>is</a:t>
            </a:r>
            <a:r>
              <a:rPr lang="it-IT" dirty="0" smtClean="0"/>
              <a:t> a </a:t>
            </a:r>
            <a:r>
              <a:rPr lang="it-IT" dirty="0" err="1" smtClean="0"/>
              <a:t>universal</a:t>
            </a:r>
            <a:r>
              <a:rPr lang="it-IT" dirty="0" smtClean="0"/>
              <a:t> </a:t>
            </a:r>
            <a:r>
              <a:rPr lang="it-IT" dirty="0" err="1" smtClean="0"/>
              <a:t>requirement</a:t>
            </a:r>
            <a:r>
              <a:rPr lang="it-IT" dirty="0" smtClean="0"/>
              <a:t> (</a:t>
            </a:r>
            <a:r>
              <a:rPr lang="it-IT" dirty="0" err="1" smtClean="0"/>
              <a:t>where</a:t>
            </a:r>
            <a:r>
              <a:rPr lang="it-IT" dirty="0" smtClean="0"/>
              <a:t> </a:t>
            </a:r>
            <a:r>
              <a:rPr lang="it-IT" dirty="0" err="1" smtClean="0"/>
              <a:t>people</a:t>
            </a:r>
            <a:r>
              <a:rPr lang="it-IT" dirty="0" smtClean="0"/>
              <a:t> </a:t>
            </a:r>
            <a:r>
              <a:rPr lang="it-IT" dirty="0" err="1" smtClean="0"/>
              <a:t>feel</a:t>
            </a:r>
            <a:r>
              <a:rPr lang="it-IT" dirty="0" smtClean="0"/>
              <a:t> </a:t>
            </a:r>
            <a:r>
              <a:rPr lang="it-IT" dirty="0" err="1" smtClean="0"/>
              <a:t>their</a:t>
            </a:r>
            <a:r>
              <a:rPr lang="it-IT" dirty="0" smtClean="0"/>
              <a:t> life </a:t>
            </a:r>
            <a:r>
              <a:rPr lang="it-IT" dirty="0" err="1" smtClean="0"/>
              <a:t>is</a:t>
            </a:r>
            <a:r>
              <a:rPr lang="it-IT" dirty="0" smtClean="0"/>
              <a:t> </a:t>
            </a:r>
            <a:r>
              <a:rPr lang="it-IT" dirty="0" err="1" smtClean="0"/>
              <a:t>becoming</a:t>
            </a:r>
            <a:r>
              <a:rPr lang="it-IT" dirty="0" smtClean="0"/>
              <a:t> </a:t>
            </a:r>
            <a:r>
              <a:rPr lang="it-IT" dirty="0" err="1" smtClean="0"/>
              <a:t>increasingly</a:t>
            </a:r>
            <a:r>
              <a:rPr lang="it-IT" dirty="0" smtClean="0"/>
              <a:t> </a:t>
            </a:r>
            <a:r>
              <a:rPr lang="it-IT" dirty="0" err="1" smtClean="0"/>
              <a:t>precarious</a:t>
            </a:r>
            <a:r>
              <a:rPr lang="it-IT" dirty="0" smtClean="0"/>
              <a:t>, </a:t>
            </a:r>
            <a:r>
              <a:rPr lang="it-IT" dirty="0" err="1" smtClean="0"/>
              <a:t>additional</a:t>
            </a:r>
            <a:r>
              <a:rPr lang="it-IT" dirty="0" smtClean="0"/>
              <a:t> </a:t>
            </a:r>
            <a:r>
              <a:rPr lang="it-IT" dirty="0" err="1" smtClean="0"/>
              <a:t>uncertainties</a:t>
            </a:r>
            <a:r>
              <a:rPr lang="it-IT" dirty="0" smtClean="0"/>
              <a:t> / competitors are </a:t>
            </a:r>
            <a:r>
              <a:rPr lang="it-IT" dirty="0" err="1" smtClean="0"/>
              <a:t>perceived</a:t>
            </a:r>
            <a:r>
              <a:rPr lang="it-IT" dirty="0" smtClean="0"/>
              <a:t> </a:t>
            </a:r>
            <a:r>
              <a:rPr lang="it-IT" dirty="0" err="1" smtClean="0"/>
              <a:t>as</a:t>
            </a:r>
            <a:r>
              <a:rPr lang="it-IT" dirty="0" smtClean="0"/>
              <a:t> a </a:t>
            </a:r>
            <a:r>
              <a:rPr lang="it-IT" dirty="0" err="1" smtClean="0"/>
              <a:t>threat</a:t>
            </a:r>
            <a:r>
              <a:rPr lang="it-IT" dirty="0" smtClean="0"/>
              <a:t>)</a:t>
            </a:r>
          </a:p>
          <a:p>
            <a:r>
              <a:rPr lang="it-IT" dirty="0" smtClean="0"/>
              <a:t>‘</a:t>
            </a:r>
            <a:r>
              <a:rPr lang="it-IT" dirty="0" err="1" smtClean="0"/>
              <a:t>belonging</a:t>
            </a:r>
            <a:r>
              <a:rPr lang="it-IT" dirty="0" smtClean="0"/>
              <a:t>’ (</a:t>
            </a:r>
            <a:r>
              <a:rPr lang="it-IT" dirty="0" err="1" smtClean="0"/>
              <a:t>citizenship</a:t>
            </a:r>
            <a:r>
              <a:rPr lang="it-IT" dirty="0" smtClean="0"/>
              <a:t>) </a:t>
            </a:r>
            <a:r>
              <a:rPr lang="it-IT" dirty="0" err="1" smtClean="0"/>
              <a:t>is</a:t>
            </a:r>
            <a:r>
              <a:rPr lang="it-IT" dirty="0" smtClean="0"/>
              <a:t> a </a:t>
            </a:r>
            <a:r>
              <a:rPr lang="it-IT" u="sng" dirty="0" err="1" smtClean="0"/>
              <a:t>reciprocal</a:t>
            </a:r>
            <a:r>
              <a:rPr lang="it-IT" u="sng" dirty="0" smtClean="0"/>
              <a:t> </a:t>
            </a:r>
            <a:r>
              <a:rPr lang="it-IT" u="sng" dirty="0" err="1" smtClean="0"/>
              <a:t>process</a:t>
            </a:r>
            <a:r>
              <a:rPr lang="it-IT" u="sng" dirty="0" smtClean="0"/>
              <a:t> </a:t>
            </a:r>
            <a:r>
              <a:rPr lang="it-IT" dirty="0" err="1" smtClean="0"/>
              <a:t>between</a:t>
            </a:r>
            <a:r>
              <a:rPr lang="it-IT" dirty="0" smtClean="0"/>
              <a:t> the </a:t>
            </a:r>
            <a:r>
              <a:rPr lang="it-IT" dirty="0" err="1" smtClean="0"/>
              <a:t>individuum</a:t>
            </a:r>
            <a:r>
              <a:rPr lang="it-IT" dirty="0" smtClean="0"/>
              <a:t> and the </a:t>
            </a:r>
            <a:r>
              <a:rPr lang="it-IT" dirty="0" err="1" smtClean="0"/>
              <a:t>collective</a:t>
            </a:r>
            <a:r>
              <a:rPr lang="it-IT" dirty="0" smtClean="0"/>
              <a:t> (balance </a:t>
            </a:r>
            <a:r>
              <a:rPr lang="it-IT" dirty="0" err="1" smtClean="0"/>
              <a:t>between</a:t>
            </a:r>
            <a:r>
              <a:rPr lang="it-IT" dirty="0" smtClean="0"/>
              <a:t> </a:t>
            </a:r>
            <a:r>
              <a:rPr lang="it-IT" dirty="0" err="1" smtClean="0"/>
              <a:t>rights</a:t>
            </a:r>
            <a:r>
              <a:rPr lang="it-IT" dirty="0" smtClean="0"/>
              <a:t> and </a:t>
            </a:r>
            <a:r>
              <a:rPr lang="it-IT" dirty="0" err="1" smtClean="0"/>
              <a:t>obligations</a:t>
            </a:r>
            <a:r>
              <a:rPr lang="it-IT" dirty="0" smtClean="0"/>
              <a:t>)</a:t>
            </a:r>
          </a:p>
          <a:p>
            <a:endParaRPr lang="it-IT" dirty="0"/>
          </a:p>
        </p:txBody>
      </p:sp>
    </p:spTree>
    <p:extLst>
      <p:ext uri="{BB962C8B-B14F-4D97-AF65-F5344CB8AC3E}">
        <p14:creationId xmlns:p14="http://schemas.microsoft.com/office/powerpoint/2010/main" val="1054721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err="1" smtClean="0"/>
              <a:t>intercultural</a:t>
            </a:r>
            <a:r>
              <a:rPr lang="it-IT" dirty="0" smtClean="0"/>
              <a:t> </a:t>
            </a:r>
            <a:r>
              <a:rPr lang="it-IT" dirty="0" err="1" smtClean="0"/>
              <a:t>approaches</a:t>
            </a:r>
            <a:r>
              <a:rPr lang="it-IT" dirty="0" smtClean="0"/>
              <a:t> (2):</a:t>
            </a:r>
            <a:br>
              <a:rPr lang="it-IT" dirty="0" smtClean="0"/>
            </a:br>
            <a:r>
              <a:rPr lang="it-IT" dirty="0" err="1" smtClean="0"/>
              <a:t>psychological</a:t>
            </a:r>
            <a:r>
              <a:rPr lang="it-IT" dirty="0" smtClean="0"/>
              <a:t> </a:t>
            </a:r>
            <a:r>
              <a:rPr lang="it-IT" dirty="0" err="1" smtClean="0"/>
              <a:t>level</a:t>
            </a:r>
            <a:endParaRPr lang="it-IT" dirty="0"/>
          </a:p>
        </p:txBody>
      </p:sp>
      <p:sp>
        <p:nvSpPr>
          <p:cNvPr id="3" name="Inhaltsplatzhalter 2"/>
          <p:cNvSpPr>
            <a:spLocks noGrp="1"/>
          </p:cNvSpPr>
          <p:nvPr>
            <p:ph idx="1"/>
          </p:nvPr>
        </p:nvSpPr>
        <p:spPr/>
        <p:txBody>
          <a:bodyPr>
            <a:normAutofit fontScale="92500" lnSpcReduction="10000"/>
          </a:bodyPr>
          <a:lstStyle/>
          <a:p>
            <a:r>
              <a:rPr lang="en-GB" dirty="0" smtClean="0"/>
              <a:t>identity formation is </a:t>
            </a:r>
            <a:r>
              <a:rPr lang="en-GB" b="1" dirty="0" smtClean="0"/>
              <a:t>not</a:t>
            </a:r>
            <a:r>
              <a:rPr lang="en-GB" dirty="0" smtClean="0"/>
              <a:t> an individual process but a group process</a:t>
            </a:r>
          </a:p>
          <a:p>
            <a:r>
              <a:rPr lang="en-GB" dirty="0" smtClean="0"/>
              <a:t>as such it inevitably causes divisions between the ‘in-group’ and the ‘out-group’</a:t>
            </a:r>
          </a:p>
          <a:p>
            <a:r>
              <a:rPr lang="en-GB" dirty="0" smtClean="0"/>
              <a:t>defensive reactions / hostility arise from an incomplete internalisation of a ‘sense of worth’</a:t>
            </a:r>
          </a:p>
          <a:p>
            <a:r>
              <a:rPr lang="en-GB" dirty="0" smtClean="0"/>
              <a:t>identity development needs to be oriented towards openness, not closure (developmental task: going outside what is familiar, seeking ‘others’ through relationships)</a:t>
            </a:r>
            <a:endParaRPr lang="en-GB" dirty="0"/>
          </a:p>
        </p:txBody>
      </p:sp>
    </p:spTree>
    <p:extLst>
      <p:ext uri="{BB962C8B-B14F-4D97-AF65-F5344CB8AC3E}">
        <p14:creationId xmlns:p14="http://schemas.microsoft.com/office/powerpoint/2010/main" val="432587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err="1" smtClean="0"/>
              <a:t>intercultural</a:t>
            </a:r>
            <a:r>
              <a:rPr lang="it-IT" dirty="0" smtClean="0"/>
              <a:t> </a:t>
            </a:r>
            <a:r>
              <a:rPr lang="it-IT" dirty="0" err="1" smtClean="0"/>
              <a:t>approaches</a:t>
            </a:r>
            <a:r>
              <a:rPr lang="it-IT" dirty="0" smtClean="0"/>
              <a:t> (3): </a:t>
            </a:r>
            <a:r>
              <a:rPr lang="it-IT" dirty="0" err="1" smtClean="0"/>
              <a:t>pedagogical</a:t>
            </a:r>
            <a:r>
              <a:rPr lang="it-IT" dirty="0" smtClean="0"/>
              <a:t> </a:t>
            </a:r>
            <a:r>
              <a:rPr lang="it-IT" dirty="0" err="1" smtClean="0"/>
              <a:t>level</a:t>
            </a:r>
            <a:r>
              <a:rPr lang="it-IT" dirty="0" smtClean="0"/>
              <a:t> (a)</a:t>
            </a:r>
            <a:endParaRPr lang="it-IT" dirty="0"/>
          </a:p>
        </p:txBody>
      </p:sp>
      <p:sp>
        <p:nvSpPr>
          <p:cNvPr id="3" name="Inhaltsplatzhalter 2"/>
          <p:cNvSpPr>
            <a:spLocks noGrp="1"/>
          </p:cNvSpPr>
          <p:nvPr>
            <p:ph idx="1"/>
          </p:nvPr>
        </p:nvSpPr>
        <p:spPr/>
        <p:txBody>
          <a:bodyPr>
            <a:normAutofit fontScale="92500"/>
          </a:bodyPr>
          <a:lstStyle/>
          <a:p>
            <a:r>
              <a:rPr lang="it-IT" dirty="0" smtClean="0"/>
              <a:t>an </a:t>
            </a:r>
            <a:r>
              <a:rPr lang="it-IT" dirty="0" err="1" smtClean="0"/>
              <a:t>emphasis</a:t>
            </a:r>
            <a:r>
              <a:rPr lang="it-IT" dirty="0" smtClean="0"/>
              <a:t> on ‘</a:t>
            </a:r>
            <a:r>
              <a:rPr lang="it-IT" dirty="0" err="1" smtClean="0"/>
              <a:t>tolerance</a:t>
            </a:r>
            <a:r>
              <a:rPr lang="it-IT" dirty="0" smtClean="0"/>
              <a:t>’ </a:t>
            </a:r>
            <a:r>
              <a:rPr lang="it-IT" dirty="0" err="1" smtClean="0"/>
              <a:t>misses</a:t>
            </a:r>
            <a:r>
              <a:rPr lang="it-IT" dirty="0" smtClean="0"/>
              <a:t> the </a:t>
            </a:r>
            <a:r>
              <a:rPr lang="it-IT" dirty="0" err="1" smtClean="0"/>
              <a:t>point</a:t>
            </a:r>
            <a:r>
              <a:rPr lang="it-IT" dirty="0" smtClean="0"/>
              <a:t> to be </a:t>
            </a:r>
            <a:r>
              <a:rPr lang="it-IT" dirty="0" err="1" smtClean="0"/>
              <a:t>addressed</a:t>
            </a:r>
            <a:r>
              <a:rPr lang="it-IT" dirty="0" smtClean="0"/>
              <a:t>: </a:t>
            </a:r>
            <a:r>
              <a:rPr lang="it-IT" dirty="0" err="1" smtClean="0"/>
              <a:t>participation</a:t>
            </a:r>
            <a:r>
              <a:rPr lang="it-IT" dirty="0" smtClean="0"/>
              <a:t> in a </a:t>
            </a:r>
            <a:r>
              <a:rPr lang="it-IT" dirty="0" err="1" smtClean="0"/>
              <a:t>shared</a:t>
            </a:r>
            <a:r>
              <a:rPr lang="it-IT" dirty="0" smtClean="0"/>
              <a:t> social </a:t>
            </a:r>
            <a:r>
              <a:rPr lang="it-IT" dirty="0" err="1" smtClean="0"/>
              <a:t>order</a:t>
            </a:r>
            <a:endParaRPr lang="it-IT" dirty="0" smtClean="0"/>
          </a:p>
          <a:p>
            <a:r>
              <a:rPr lang="it-IT" dirty="0" err="1" smtClean="0"/>
              <a:t>questioning</a:t>
            </a:r>
            <a:r>
              <a:rPr lang="it-IT" dirty="0" smtClean="0"/>
              <a:t> of </a:t>
            </a:r>
            <a:r>
              <a:rPr lang="it-IT" dirty="0" err="1" smtClean="0"/>
              <a:t>stereotypes</a:t>
            </a:r>
            <a:r>
              <a:rPr lang="it-IT" dirty="0" smtClean="0"/>
              <a:t>: “</a:t>
            </a:r>
            <a:r>
              <a:rPr lang="it-IT" dirty="0" err="1" smtClean="0"/>
              <a:t>all</a:t>
            </a:r>
            <a:r>
              <a:rPr lang="it-IT" dirty="0" smtClean="0"/>
              <a:t> </a:t>
            </a:r>
            <a:r>
              <a:rPr lang="it-IT" dirty="0" err="1" smtClean="0"/>
              <a:t>Muslims</a:t>
            </a:r>
            <a:r>
              <a:rPr lang="it-IT" dirty="0" smtClean="0"/>
              <a:t> are </a:t>
            </a:r>
            <a:r>
              <a:rPr lang="is-IS" dirty="0" smtClean="0"/>
              <a:t>…”</a:t>
            </a:r>
            <a:endParaRPr lang="it-IT" dirty="0" smtClean="0"/>
          </a:p>
          <a:p>
            <a:r>
              <a:rPr lang="it-IT" dirty="0" smtClean="0"/>
              <a:t>social </a:t>
            </a:r>
            <a:r>
              <a:rPr lang="it-IT" dirty="0" err="1" smtClean="0"/>
              <a:t>norms</a:t>
            </a:r>
            <a:r>
              <a:rPr lang="it-IT" dirty="0" smtClean="0"/>
              <a:t> </a:t>
            </a:r>
            <a:r>
              <a:rPr lang="it-IT" dirty="0" err="1" smtClean="0"/>
              <a:t>have</a:t>
            </a:r>
            <a:r>
              <a:rPr lang="it-IT" dirty="0" smtClean="0"/>
              <a:t> </a:t>
            </a:r>
            <a:r>
              <a:rPr lang="it-IT" dirty="0" err="1" smtClean="0"/>
              <a:t>only</a:t>
            </a:r>
            <a:r>
              <a:rPr lang="it-IT" dirty="0" smtClean="0"/>
              <a:t> </a:t>
            </a:r>
            <a:r>
              <a:rPr lang="it-IT" dirty="0" err="1" smtClean="0"/>
              <a:t>validity</a:t>
            </a:r>
            <a:r>
              <a:rPr lang="it-IT" dirty="0" smtClean="0"/>
              <a:t> </a:t>
            </a:r>
            <a:r>
              <a:rPr lang="it-IT" dirty="0" err="1" smtClean="0"/>
              <a:t>when</a:t>
            </a:r>
            <a:r>
              <a:rPr lang="it-IT" dirty="0" smtClean="0"/>
              <a:t> </a:t>
            </a:r>
            <a:r>
              <a:rPr lang="it-IT" dirty="0" err="1" smtClean="0"/>
              <a:t>they</a:t>
            </a:r>
            <a:r>
              <a:rPr lang="it-IT" dirty="0" smtClean="0"/>
              <a:t> are </a:t>
            </a:r>
            <a:r>
              <a:rPr lang="it-IT" dirty="0" err="1" smtClean="0"/>
              <a:t>shared</a:t>
            </a:r>
            <a:r>
              <a:rPr lang="it-IT" dirty="0" smtClean="0"/>
              <a:t> </a:t>
            </a:r>
            <a:r>
              <a:rPr lang="it-IT" dirty="0" err="1" smtClean="0"/>
              <a:t>norms</a:t>
            </a:r>
            <a:r>
              <a:rPr lang="it-IT" dirty="0" smtClean="0"/>
              <a:t>, </a:t>
            </a:r>
            <a:r>
              <a:rPr lang="it-IT" dirty="0" err="1" smtClean="0"/>
              <a:t>which</a:t>
            </a:r>
            <a:r>
              <a:rPr lang="it-IT" dirty="0" smtClean="0"/>
              <a:t> </a:t>
            </a:r>
            <a:r>
              <a:rPr lang="it-IT" dirty="0" err="1" smtClean="0"/>
              <a:t>means</a:t>
            </a:r>
            <a:r>
              <a:rPr lang="it-IT" dirty="0" smtClean="0"/>
              <a:t> </a:t>
            </a:r>
            <a:r>
              <a:rPr lang="it-IT" dirty="0" err="1" smtClean="0"/>
              <a:t>they</a:t>
            </a:r>
            <a:r>
              <a:rPr lang="it-IT" dirty="0" smtClean="0"/>
              <a:t> </a:t>
            </a:r>
            <a:r>
              <a:rPr lang="it-IT" dirty="0" err="1" smtClean="0"/>
              <a:t>have</a:t>
            </a:r>
            <a:r>
              <a:rPr lang="it-IT" dirty="0" smtClean="0"/>
              <a:t> to be </a:t>
            </a:r>
            <a:r>
              <a:rPr lang="it-IT" dirty="0" err="1" smtClean="0"/>
              <a:t>learned</a:t>
            </a:r>
            <a:r>
              <a:rPr lang="it-IT" dirty="0" smtClean="0"/>
              <a:t> and </a:t>
            </a:r>
            <a:r>
              <a:rPr lang="it-IT" dirty="0" err="1" smtClean="0"/>
              <a:t>internalised</a:t>
            </a:r>
            <a:endParaRPr lang="it-IT" dirty="0" smtClean="0"/>
          </a:p>
          <a:p>
            <a:r>
              <a:rPr lang="it-IT" dirty="0" err="1" smtClean="0"/>
              <a:t>learning</a:t>
            </a:r>
            <a:r>
              <a:rPr lang="it-IT" dirty="0" smtClean="0"/>
              <a:t> </a:t>
            </a:r>
            <a:r>
              <a:rPr lang="it-IT" dirty="0" err="1" smtClean="0"/>
              <a:t>is</a:t>
            </a:r>
            <a:r>
              <a:rPr lang="it-IT" dirty="0" smtClean="0"/>
              <a:t> </a:t>
            </a:r>
            <a:r>
              <a:rPr lang="it-IT" b="1" dirty="0" err="1" smtClean="0"/>
              <a:t>not</a:t>
            </a:r>
            <a:r>
              <a:rPr lang="it-IT" b="1" dirty="0" smtClean="0"/>
              <a:t> </a:t>
            </a:r>
            <a:r>
              <a:rPr lang="it-IT" b="1" dirty="0" err="1" smtClean="0"/>
              <a:t>indoctrination</a:t>
            </a:r>
            <a:r>
              <a:rPr lang="it-IT" b="1" dirty="0" smtClean="0"/>
              <a:t> </a:t>
            </a:r>
            <a:r>
              <a:rPr lang="it-IT" dirty="0" smtClean="0"/>
              <a:t>– </a:t>
            </a:r>
            <a:r>
              <a:rPr lang="it-IT" dirty="0" err="1" smtClean="0"/>
              <a:t>every</a:t>
            </a:r>
            <a:r>
              <a:rPr lang="it-IT" dirty="0" smtClean="0"/>
              <a:t> new generation re-</a:t>
            </a:r>
            <a:r>
              <a:rPr lang="it-IT" dirty="0" err="1" smtClean="0"/>
              <a:t>negotiates</a:t>
            </a:r>
            <a:r>
              <a:rPr lang="it-IT" dirty="0" smtClean="0"/>
              <a:t> </a:t>
            </a:r>
            <a:r>
              <a:rPr lang="it-IT" dirty="0" err="1" smtClean="0"/>
              <a:t>norms</a:t>
            </a:r>
            <a:r>
              <a:rPr lang="it-IT" dirty="0" smtClean="0"/>
              <a:t> with a balance of </a:t>
            </a:r>
            <a:r>
              <a:rPr lang="it-IT" dirty="0" err="1" smtClean="0"/>
              <a:t>continuity</a:t>
            </a:r>
            <a:r>
              <a:rPr lang="it-IT" dirty="0" smtClean="0"/>
              <a:t> and </a:t>
            </a:r>
            <a:r>
              <a:rPr lang="it-IT" dirty="0" err="1" smtClean="0"/>
              <a:t>transformation</a:t>
            </a:r>
            <a:endParaRPr lang="it-IT" dirty="0"/>
          </a:p>
        </p:txBody>
      </p:sp>
    </p:spTree>
    <p:extLst>
      <p:ext uri="{BB962C8B-B14F-4D97-AF65-F5344CB8AC3E}">
        <p14:creationId xmlns:p14="http://schemas.microsoft.com/office/powerpoint/2010/main" val="174146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it-IT"/>
          </a:p>
        </p:txBody>
      </p:sp>
      <p:pic>
        <p:nvPicPr>
          <p:cNvPr id="4" name="Inhaltsplatzhalter 3" descr="IMG_9501.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3414" t="-2756" r="-1974" b="-1"/>
          <a:stretch/>
        </p:blipFill>
        <p:spPr>
          <a:xfrm>
            <a:off x="457200" y="593838"/>
            <a:ext cx="8229600" cy="5532325"/>
          </a:xfrm>
        </p:spPr>
      </p:pic>
    </p:spTree>
    <p:extLst>
      <p:ext uri="{BB962C8B-B14F-4D97-AF65-F5344CB8AC3E}">
        <p14:creationId xmlns:p14="http://schemas.microsoft.com/office/powerpoint/2010/main" val="346048262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it-IT"/>
          </a:p>
        </p:txBody>
      </p:sp>
      <p:pic>
        <p:nvPicPr>
          <p:cNvPr id="4" name="Inhaltsplatzhalter 3" descr="IMG_9503.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922769" y="841270"/>
            <a:ext cx="10940275" cy="6016730"/>
          </a:xfrm>
        </p:spPr>
      </p:pic>
    </p:spTree>
    <p:extLst>
      <p:ext uri="{BB962C8B-B14F-4D97-AF65-F5344CB8AC3E}">
        <p14:creationId xmlns:p14="http://schemas.microsoft.com/office/powerpoint/2010/main" val="14998848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dirty="0" err="1" smtClean="0"/>
              <a:t>Coffin</a:t>
            </a:r>
            <a:r>
              <a:rPr lang="it-IT" dirty="0" smtClean="0"/>
              <a:t> </a:t>
            </a:r>
            <a:r>
              <a:rPr lang="it-IT" dirty="0" err="1" smtClean="0"/>
              <a:t>ships</a:t>
            </a:r>
            <a:r>
              <a:rPr lang="it-IT" dirty="0" smtClean="0"/>
              <a:t> 19° </a:t>
            </a:r>
            <a:r>
              <a:rPr lang="it-IT" dirty="0" err="1" smtClean="0"/>
              <a:t>century</a:t>
            </a:r>
            <a:endParaRPr lang="it-IT" dirty="0"/>
          </a:p>
        </p:txBody>
      </p:sp>
      <p:pic>
        <p:nvPicPr>
          <p:cNvPr id="4" name="Inhaltsplatzhalter 3"/>
          <p:cNvPicPr>
            <a:picLocks noGrp="1" noChangeAspect="1"/>
          </p:cNvPicPr>
          <p:nvPr>
            <p:ph idx="1"/>
          </p:nvPr>
        </p:nvPicPr>
        <p:blipFill>
          <a:blip r:embed="rId2"/>
          <a:srcRect t="7245" b="7245"/>
          <a:stretch>
            <a:fillRect/>
          </a:stretch>
        </p:blipFill>
        <p:spPr/>
      </p:pic>
    </p:spTree>
    <p:extLst>
      <p:ext uri="{BB962C8B-B14F-4D97-AF65-F5344CB8AC3E}">
        <p14:creationId xmlns:p14="http://schemas.microsoft.com/office/powerpoint/2010/main" val="359914424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err="1" smtClean="0"/>
              <a:t>intercultural</a:t>
            </a:r>
            <a:r>
              <a:rPr lang="it-IT" dirty="0" smtClean="0"/>
              <a:t> </a:t>
            </a:r>
            <a:r>
              <a:rPr lang="it-IT" dirty="0" err="1" smtClean="0"/>
              <a:t>approaches</a:t>
            </a:r>
            <a:r>
              <a:rPr lang="it-IT" dirty="0" smtClean="0"/>
              <a:t> (3): </a:t>
            </a:r>
            <a:r>
              <a:rPr lang="it-IT" dirty="0" err="1" smtClean="0"/>
              <a:t>pedagogical</a:t>
            </a:r>
            <a:r>
              <a:rPr lang="it-IT" dirty="0" smtClean="0"/>
              <a:t> </a:t>
            </a:r>
            <a:r>
              <a:rPr lang="it-IT" dirty="0" err="1" smtClean="0"/>
              <a:t>level</a:t>
            </a:r>
            <a:r>
              <a:rPr lang="it-IT" dirty="0" smtClean="0"/>
              <a:t> (b)</a:t>
            </a:r>
            <a:endParaRPr lang="it-IT" dirty="0"/>
          </a:p>
        </p:txBody>
      </p:sp>
      <p:sp>
        <p:nvSpPr>
          <p:cNvPr id="3" name="Inhaltsplatzhalter 2"/>
          <p:cNvSpPr>
            <a:spLocks noGrp="1"/>
          </p:cNvSpPr>
          <p:nvPr>
            <p:ph idx="1"/>
          </p:nvPr>
        </p:nvSpPr>
        <p:spPr/>
        <p:txBody>
          <a:bodyPr>
            <a:normAutofit lnSpcReduction="10000"/>
          </a:bodyPr>
          <a:lstStyle/>
          <a:p>
            <a:pPr marL="0" indent="0">
              <a:buNone/>
            </a:pPr>
            <a:r>
              <a:rPr lang="it-IT" dirty="0" smtClean="0"/>
              <a:t>work with </a:t>
            </a:r>
            <a:r>
              <a:rPr lang="it-IT" dirty="0" err="1" smtClean="0"/>
              <a:t>immigrants</a:t>
            </a:r>
            <a:r>
              <a:rPr lang="it-IT" dirty="0" smtClean="0"/>
              <a:t>: </a:t>
            </a:r>
          </a:p>
          <a:p>
            <a:pPr>
              <a:buFontTx/>
              <a:buChar char="-"/>
            </a:pPr>
            <a:r>
              <a:rPr lang="it-IT" dirty="0" err="1" smtClean="0"/>
              <a:t>creating</a:t>
            </a:r>
            <a:r>
              <a:rPr lang="it-IT" dirty="0" smtClean="0"/>
              <a:t> </a:t>
            </a:r>
            <a:r>
              <a:rPr lang="it-IT" dirty="0" err="1" smtClean="0"/>
              <a:t>opportunities</a:t>
            </a:r>
            <a:r>
              <a:rPr lang="it-IT" dirty="0" smtClean="0"/>
              <a:t> for </a:t>
            </a:r>
            <a:r>
              <a:rPr lang="it-IT" dirty="0" err="1" smtClean="0"/>
              <a:t>collective</a:t>
            </a:r>
            <a:r>
              <a:rPr lang="it-IT" dirty="0" smtClean="0"/>
              <a:t> </a:t>
            </a:r>
            <a:r>
              <a:rPr lang="it-IT" dirty="0" err="1" smtClean="0"/>
              <a:t>representation</a:t>
            </a:r>
            <a:r>
              <a:rPr lang="it-IT" dirty="0" smtClean="0"/>
              <a:t> </a:t>
            </a:r>
            <a:r>
              <a:rPr lang="it-IT" dirty="0" err="1" smtClean="0"/>
              <a:t>among</a:t>
            </a:r>
            <a:r>
              <a:rPr lang="it-IT" dirty="0" smtClean="0"/>
              <a:t> </a:t>
            </a:r>
            <a:r>
              <a:rPr lang="it-IT" dirty="0" err="1" smtClean="0"/>
              <a:t>themselves</a:t>
            </a:r>
            <a:endParaRPr lang="it-IT" dirty="0" smtClean="0"/>
          </a:p>
          <a:p>
            <a:pPr>
              <a:buFontTx/>
              <a:buChar char="-"/>
            </a:pPr>
            <a:r>
              <a:rPr lang="it-IT" dirty="0" err="1" smtClean="0"/>
              <a:t>creating</a:t>
            </a:r>
            <a:r>
              <a:rPr lang="it-IT" dirty="0" smtClean="0"/>
              <a:t> </a:t>
            </a:r>
            <a:r>
              <a:rPr lang="it-IT" dirty="0" err="1" smtClean="0"/>
              <a:t>opportunities</a:t>
            </a:r>
            <a:r>
              <a:rPr lang="it-IT" dirty="0" smtClean="0"/>
              <a:t> for </a:t>
            </a:r>
            <a:r>
              <a:rPr lang="it-IT" dirty="0" err="1" smtClean="0"/>
              <a:t>participating</a:t>
            </a:r>
            <a:r>
              <a:rPr lang="it-IT" dirty="0" smtClean="0"/>
              <a:t> in </a:t>
            </a:r>
            <a:r>
              <a:rPr lang="it-IT" b="1" dirty="0" err="1" smtClean="0"/>
              <a:t>shared</a:t>
            </a:r>
            <a:r>
              <a:rPr lang="it-IT" dirty="0" smtClean="0"/>
              <a:t> (</a:t>
            </a:r>
            <a:r>
              <a:rPr lang="it-IT" dirty="0" err="1" smtClean="0"/>
              <a:t>not</a:t>
            </a:r>
            <a:r>
              <a:rPr lang="it-IT" dirty="0" smtClean="0"/>
              <a:t> </a:t>
            </a:r>
            <a:r>
              <a:rPr lang="it-IT" b="1" dirty="0" err="1" smtClean="0"/>
              <a:t>sectional</a:t>
            </a:r>
            <a:r>
              <a:rPr lang="it-IT" dirty="0" smtClean="0"/>
              <a:t>) </a:t>
            </a:r>
            <a:r>
              <a:rPr lang="it-IT" dirty="0" err="1" smtClean="0"/>
              <a:t>concerns</a:t>
            </a:r>
            <a:r>
              <a:rPr lang="it-IT" dirty="0" smtClean="0"/>
              <a:t> (</a:t>
            </a:r>
            <a:r>
              <a:rPr lang="it-IT" dirty="0" err="1" smtClean="0"/>
              <a:t>children’s</a:t>
            </a:r>
            <a:r>
              <a:rPr lang="it-IT" dirty="0" smtClean="0"/>
              <a:t> </a:t>
            </a:r>
            <a:r>
              <a:rPr lang="it-IT" dirty="0" err="1" smtClean="0"/>
              <a:t>school</a:t>
            </a:r>
            <a:r>
              <a:rPr lang="it-IT" dirty="0" smtClean="0"/>
              <a:t> and </a:t>
            </a:r>
            <a:r>
              <a:rPr lang="it-IT" dirty="0" err="1" smtClean="0"/>
              <a:t>leisure</a:t>
            </a:r>
            <a:r>
              <a:rPr lang="it-IT" dirty="0" smtClean="0"/>
              <a:t> </a:t>
            </a:r>
            <a:r>
              <a:rPr lang="it-IT" dirty="0" err="1" smtClean="0"/>
              <a:t>facilities</a:t>
            </a:r>
            <a:r>
              <a:rPr lang="it-IT" dirty="0" smtClean="0"/>
              <a:t>; community </a:t>
            </a:r>
            <a:r>
              <a:rPr lang="it-IT" dirty="0" err="1" smtClean="0"/>
              <a:t>issues</a:t>
            </a:r>
            <a:r>
              <a:rPr lang="it-IT" dirty="0" smtClean="0"/>
              <a:t>; </a:t>
            </a:r>
            <a:r>
              <a:rPr lang="it-IT" dirty="0" err="1" smtClean="0"/>
              <a:t>environment</a:t>
            </a:r>
            <a:r>
              <a:rPr lang="it-IT" dirty="0" smtClean="0"/>
              <a:t>; job </a:t>
            </a:r>
            <a:r>
              <a:rPr lang="it-IT" dirty="0" err="1" smtClean="0"/>
              <a:t>opportunities</a:t>
            </a:r>
            <a:r>
              <a:rPr lang="it-IT" dirty="0" smtClean="0"/>
              <a:t> </a:t>
            </a:r>
            <a:r>
              <a:rPr lang="is-IS" dirty="0" smtClean="0"/>
              <a:t>…</a:t>
            </a:r>
            <a:r>
              <a:rPr lang="it-IT" dirty="0" smtClean="0"/>
              <a:t>)</a:t>
            </a:r>
          </a:p>
          <a:p>
            <a:pPr>
              <a:buFontTx/>
              <a:buChar char="-"/>
            </a:pPr>
            <a:r>
              <a:rPr lang="it-IT" dirty="0" err="1" smtClean="0"/>
              <a:t>allowing</a:t>
            </a:r>
            <a:r>
              <a:rPr lang="it-IT" dirty="0" smtClean="0"/>
              <a:t> </a:t>
            </a:r>
            <a:r>
              <a:rPr lang="it-IT" dirty="0" err="1" smtClean="0"/>
              <a:t>different</a:t>
            </a:r>
            <a:r>
              <a:rPr lang="it-IT" dirty="0" smtClean="0"/>
              <a:t> </a:t>
            </a:r>
            <a:r>
              <a:rPr lang="it-IT" dirty="0" err="1" smtClean="0"/>
              <a:t>cultures</a:t>
            </a:r>
            <a:r>
              <a:rPr lang="it-IT" dirty="0" smtClean="0"/>
              <a:t> to </a:t>
            </a:r>
            <a:r>
              <a:rPr lang="it-IT" dirty="0" err="1" smtClean="0"/>
              <a:t>make</a:t>
            </a:r>
            <a:r>
              <a:rPr lang="it-IT" dirty="0" smtClean="0"/>
              <a:t> </a:t>
            </a:r>
            <a:r>
              <a:rPr lang="it-IT" dirty="0" err="1" smtClean="0"/>
              <a:t>their</a:t>
            </a:r>
            <a:r>
              <a:rPr lang="it-IT" dirty="0" smtClean="0"/>
              <a:t> </a:t>
            </a:r>
            <a:r>
              <a:rPr lang="it-IT" dirty="0" err="1" smtClean="0"/>
              <a:t>own</a:t>
            </a:r>
            <a:r>
              <a:rPr lang="it-IT" dirty="0" smtClean="0"/>
              <a:t> </a:t>
            </a:r>
            <a:r>
              <a:rPr lang="it-IT" dirty="0" err="1" smtClean="0"/>
              <a:t>experiences</a:t>
            </a:r>
            <a:r>
              <a:rPr lang="it-IT" dirty="0" smtClean="0"/>
              <a:t> with </a:t>
            </a:r>
            <a:r>
              <a:rPr lang="it-IT" dirty="0" err="1" smtClean="0"/>
              <a:t>processes</a:t>
            </a:r>
            <a:r>
              <a:rPr lang="it-IT" dirty="0" smtClean="0"/>
              <a:t> of </a:t>
            </a:r>
            <a:r>
              <a:rPr lang="it-IT" dirty="0" err="1" smtClean="0"/>
              <a:t>modernisation</a:t>
            </a:r>
            <a:endParaRPr lang="it-IT" dirty="0"/>
          </a:p>
        </p:txBody>
      </p:sp>
    </p:spTree>
    <p:extLst>
      <p:ext uri="{BB962C8B-B14F-4D97-AF65-F5344CB8AC3E}">
        <p14:creationId xmlns:p14="http://schemas.microsoft.com/office/powerpoint/2010/main" val="1901952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smtClean="0"/>
              <a:t>the </a:t>
            </a:r>
            <a:r>
              <a:rPr lang="it-IT" dirty="0" err="1" smtClean="0"/>
              <a:t>unfinished</a:t>
            </a:r>
            <a:r>
              <a:rPr lang="it-IT" dirty="0" smtClean="0"/>
              <a:t> </a:t>
            </a:r>
            <a:r>
              <a:rPr lang="it-IT" dirty="0" err="1" smtClean="0"/>
              <a:t>project</a:t>
            </a:r>
            <a:r>
              <a:rPr lang="it-IT" dirty="0" smtClean="0"/>
              <a:t> of </a:t>
            </a:r>
            <a:r>
              <a:rPr lang="it-IT" dirty="0" err="1" smtClean="0"/>
              <a:t>modernity</a:t>
            </a:r>
            <a:endParaRPr lang="it-IT" dirty="0"/>
          </a:p>
        </p:txBody>
      </p:sp>
      <p:sp>
        <p:nvSpPr>
          <p:cNvPr id="3" name="Inhaltsplatzhalter 2"/>
          <p:cNvSpPr>
            <a:spLocks noGrp="1"/>
          </p:cNvSpPr>
          <p:nvPr>
            <p:ph idx="1"/>
          </p:nvPr>
        </p:nvSpPr>
        <p:spPr/>
        <p:txBody>
          <a:bodyPr>
            <a:normAutofit lnSpcReduction="10000"/>
          </a:bodyPr>
          <a:lstStyle/>
          <a:p>
            <a:r>
              <a:rPr lang="it-IT" dirty="0" err="1" smtClean="0"/>
              <a:t>migration</a:t>
            </a:r>
            <a:r>
              <a:rPr lang="it-IT" dirty="0" smtClean="0"/>
              <a:t> on a global scale </a:t>
            </a:r>
            <a:r>
              <a:rPr lang="it-IT" dirty="0" err="1" smtClean="0"/>
              <a:t>questions</a:t>
            </a:r>
            <a:r>
              <a:rPr lang="it-IT" dirty="0" smtClean="0"/>
              <a:t> </a:t>
            </a:r>
            <a:r>
              <a:rPr lang="it-IT" dirty="0" err="1" smtClean="0"/>
              <a:t>existing</a:t>
            </a:r>
            <a:r>
              <a:rPr lang="it-IT" dirty="0" smtClean="0"/>
              <a:t> </a:t>
            </a:r>
            <a:r>
              <a:rPr lang="it-IT" dirty="0" err="1" smtClean="0"/>
              <a:t>norms</a:t>
            </a:r>
            <a:endParaRPr lang="it-IT" dirty="0" smtClean="0"/>
          </a:p>
          <a:p>
            <a:r>
              <a:rPr lang="it-IT" dirty="0" err="1" smtClean="0"/>
              <a:t>current</a:t>
            </a:r>
            <a:r>
              <a:rPr lang="it-IT" dirty="0" smtClean="0"/>
              <a:t> world </a:t>
            </a:r>
            <a:r>
              <a:rPr lang="it-IT" dirty="0" err="1" smtClean="0"/>
              <a:t>political</a:t>
            </a:r>
            <a:r>
              <a:rPr lang="it-IT" dirty="0" smtClean="0"/>
              <a:t> and </a:t>
            </a:r>
            <a:r>
              <a:rPr lang="it-IT" dirty="0" err="1" smtClean="0"/>
              <a:t>economic</a:t>
            </a:r>
            <a:r>
              <a:rPr lang="it-IT" dirty="0" smtClean="0"/>
              <a:t> </a:t>
            </a:r>
            <a:r>
              <a:rPr lang="it-IT" dirty="0" err="1" smtClean="0"/>
              <a:t>conflicts</a:t>
            </a:r>
            <a:r>
              <a:rPr lang="it-IT" dirty="0" smtClean="0"/>
              <a:t> </a:t>
            </a:r>
            <a:r>
              <a:rPr lang="it-IT" dirty="0" err="1" smtClean="0"/>
              <a:t>confront</a:t>
            </a:r>
            <a:r>
              <a:rPr lang="it-IT" dirty="0" smtClean="0"/>
              <a:t> </a:t>
            </a:r>
            <a:r>
              <a:rPr lang="it-IT" dirty="0" err="1" smtClean="0"/>
              <a:t>every</a:t>
            </a:r>
            <a:r>
              <a:rPr lang="it-IT" dirty="0" smtClean="0"/>
              <a:t> part of the world with the </a:t>
            </a:r>
            <a:r>
              <a:rPr lang="it-IT" dirty="0" err="1" smtClean="0"/>
              <a:t>challeges</a:t>
            </a:r>
            <a:r>
              <a:rPr lang="it-IT" dirty="0" smtClean="0"/>
              <a:t> of </a:t>
            </a:r>
            <a:r>
              <a:rPr lang="it-IT" dirty="0" err="1" smtClean="0"/>
              <a:t>modernisation</a:t>
            </a:r>
            <a:endParaRPr lang="it-IT" dirty="0" smtClean="0"/>
          </a:p>
          <a:p>
            <a:r>
              <a:rPr lang="it-IT" dirty="0" err="1" smtClean="0"/>
              <a:t>modernisation</a:t>
            </a:r>
            <a:r>
              <a:rPr lang="it-IT" dirty="0" smtClean="0"/>
              <a:t> </a:t>
            </a:r>
            <a:r>
              <a:rPr lang="it-IT" dirty="0" err="1" smtClean="0"/>
              <a:t>represents</a:t>
            </a:r>
            <a:r>
              <a:rPr lang="it-IT" dirty="0" smtClean="0"/>
              <a:t> a </a:t>
            </a:r>
            <a:r>
              <a:rPr lang="it-IT" dirty="0" err="1" smtClean="0"/>
              <a:t>challenge</a:t>
            </a:r>
            <a:r>
              <a:rPr lang="it-IT" dirty="0" smtClean="0"/>
              <a:t> of </a:t>
            </a:r>
            <a:r>
              <a:rPr lang="it-IT" dirty="0" err="1" smtClean="0"/>
              <a:t>how</a:t>
            </a:r>
            <a:r>
              <a:rPr lang="it-IT" dirty="0" smtClean="0"/>
              <a:t> to balance the </a:t>
            </a:r>
            <a:r>
              <a:rPr lang="it-IT" dirty="0" err="1" smtClean="0"/>
              <a:t>need</a:t>
            </a:r>
            <a:r>
              <a:rPr lang="it-IT" dirty="0" smtClean="0"/>
              <a:t> for                          </a:t>
            </a:r>
            <a:r>
              <a:rPr lang="it-IT" b="1" dirty="0" err="1" smtClean="0"/>
              <a:t>autonomy</a:t>
            </a:r>
            <a:r>
              <a:rPr lang="it-IT" b="1" dirty="0" smtClean="0"/>
              <a:t> and </a:t>
            </a:r>
            <a:r>
              <a:rPr lang="it-IT" b="1" dirty="0" err="1" smtClean="0"/>
              <a:t>freedom</a:t>
            </a:r>
            <a:r>
              <a:rPr lang="it-IT" b="1" dirty="0" smtClean="0"/>
              <a:t> </a:t>
            </a:r>
            <a:r>
              <a:rPr lang="it-IT" dirty="0" smtClean="0"/>
              <a:t>with the </a:t>
            </a:r>
            <a:r>
              <a:rPr lang="it-IT" dirty="0" err="1" smtClean="0"/>
              <a:t>need</a:t>
            </a:r>
            <a:r>
              <a:rPr lang="it-IT" dirty="0" smtClean="0"/>
              <a:t> for </a:t>
            </a:r>
            <a:r>
              <a:rPr lang="it-IT" b="1" dirty="0" err="1" smtClean="0"/>
              <a:t>equality</a:t>
            </a:r>
            <a:r>
              <a:rPr lang="it-IT" b="1" dirty="0" smtClean="0"/>
              <a:t> and </a:t>
            </a:r>
            <a:r>
              <a:rPr lang="it-IT" b="1" dirty="0" err="1" smtClean="0"/>
              <a:t>justice</a:t>
            </a:r>
            <a:endParaRPr lang="it-IT" b="1" dirty="0"/>
          </a:p>
        </p:txBody>
      </p:sp>
    </p:spTree>
    <p:extLst>
      <p:ext uri="{BB962C8B-B14F-4D97-AF65-F5344CB8AC3E}">
        <p14:creationId xmlns:p14="http://schemas.microsoft.com/office/powerpoint/2010/main" val="2177444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i="1" dirty="0" smtClean="0"/>
              <a:t>“</a:t>
            </a:r>
            <a:r>
              <a:rPr lang="it-IT" i="1" dirty="0" err="1" smtClean="0"/>
              <a:t>relational</a:t>
            </a:r>
            <a:r>
              <a:rPr lang="it-IT" i="1" dirty="0" smtClean="0"/>
              <a:t> </a:t>
            </a:r>
            <a:r>
              <a:rPr lang="it-IT" i="1" dirty="0" err="1" smtClean="0"/>
              <a:t>citizenship</a:t>
            </a:r>
            <a:r>
              <a:rPr lang="it-IT" i="1" dirty="0" smtClean="0"/>
              <a:t>”</a:t>
            </a:r>
            <a:endParaRPr lang="it-IT" i="1" dirty="0"/>
          </a:p>
        </p:txBody>
      </p:sp>
      <p:sp>
        <p:nvSpPr>
          <p:cNvPr id="3" name="Inhaltsplatzhalter 2"/>
          <p:cNvSpPr>
            <a:spLocks noGrp="1"/>
          </p:cNvSpPr>
          <p:nvPr>
            <p:ph idx="1"/>
          </p:nvPr>
        </p:nvSpPr>
        <p:spPr/>
        <p:txBody>
          <a:bodyPr>
            <a:normAutofit fontScale="85000" lnSpcReduction="10000"/>
          </a:bodyPr>
          <a:lstStyle/>
          <a:p>
            <a:pPr marL="0" indent="0" algn="just">
              <a:buNone/>
            </a:pPr>
            <a:r>
              <a:rPr lang="en-GB" b="1" dirty="0"/>
              <a:t>Citizenship</a:t>
            </a:r>
            <a:r>
              <a:rPr lang="en-GB" dirty="0"/>
              <a:t> is a political concept in which the </a:t>
            </a:r>
            <a:r>
              <a:rPr lang="en-GB" u="sng" dirty="0"/>
              <a:t>rights</a:t>
            </a:r>
            <a:r>
              <a:rPr lang="en-GB" dirty="0"/>
              <a:t> bestowed on a person </a:t>
            </a:r>
            <a:r>
              <a:rPr lang="en-GB" dirty="0" smtClean="0"/>
              <a:t>are balanced </a:t>
            </a:r>
            <a:r>
              <a:rPr lang="en-GB" dirty="0"/>
              <a:t>by the </a:t>
            </a:r>
            <a:r>
              <a:rPr lang="en-GB" u="sng" dirty="0"/>
              <a:t>obligations</a:t>
            </a:r>
            <a:r>
              <a:rPr lang="en-GB" dirty="0"/>
              <a:t> the person has (and is capable of exercising) towards the whole of society. Citizenship means </a:t>
            </a:r>
            <a:r>
              <a:rPr lang="en-GB" dirty="0" smtClean="0"/>
              <a:t>giving recognition to the dignity of a person in the context of reciprocal relationships.</a:t>
            </a:r>
          </a:p>
          <a:p>
            <a:pPr marL="0" indent="0" algn="just">
              <a:buNone/>
            </a:pPr>
            <a:r>
              <a:rPr lang="en-GB" dirty="0" smtClean="0"/>
              <a:t>The </a:t>
            </a:r>
            <a:r>
              <a:rPr lang="en-GB" dirty="0"/>
              <a:t>crisis of solidarity in Europe challenges particularly health and social service personnel to question existing or new boundaries and at the same time to </a:t>
            </a:r>
            <a:r>
              <a:rPr lang="en-GB" dirty="0" smtClean="0"/>
              <a:t>maintain the </a:t>
            </a:r>
            <a:r>
              <a:rPr lang="en-GB" dirty="0"/>
              <a:t>importance of </a:t>
            </a:r>
            <a:r>
              <a:rPr lang="en-GB" dirty="0" smtClean="0"/>
              <a:t>legitimate </a:t>
            </a:r>
            <a:r>
              <a:rPr lang="en-GB" b="1" dirty="0" smtClean="0"/>
              <a:t>boundaries</a:t>
            </a:r>
            <a:r>
              <a:rPr lang="en-GB" dirty="0" smtClean="0"/>
              <a:t> </a:t>
            </a:r>
            <a:r>
              <a:rPr lang="en-GB" dirty="0"/>
              <a:t>as part of people’s identities. </a:t>
            </a:r>
            <a:endParaRPr lang="de-DE" dirty="0"/>
          </a:p>
          <a:p>
            <a:pPr marL="0" indent="0" algn="just">
              <a:buNone/>
            </a:pPr>
            <a:endParaRPr lang="it-IT" dirty="0"/>
          </a:p>
        </p:txBody>
      </p:sp>
    </p:spTree>
    <p:extLst>
      <p:ext uri="{BB962C8B-B14F-4D97-AF65-F5344CB8AC3E}">
        <p14:creationId xmlns:p14="http://schemas.microsoft.com/office/powerpoint/2010/main" val="6490220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it-IT" sz="3600" dirty="0" err="1" smtClean="0"/>
              <a:t>deaths</a:t>
            </a:r>
            <a:r>
              <a:rPr lang="it-IT" sz="3600" dirty="0" smtClean="0"/>
              <a:t> in the </a:t>
            </a:r>
            <a:r>
              <a:rPr lang="it-IT" sz="3600" dirty="0" err="1" smtClean="0"/>
              <a:t>Mediterranean</a:t>
            </a:r>
            <a:r>
              <a:rPr lang="it-IT" sz="3600" dirty="0" smtClean="0"/>
              <a:t> 1988 – 2014: 21.344 (Amnesty)</a:t>
            </a:r>
            <a:endParaRPr lang="it-IT" sz="3600" dirty="0"/>
          </a:p>
        </p:txBody>
      </p:sp>
      <p:pic>
        <p:nvPicPr>
          <p:cNvPr id="4" name="Inhaltsplatzhalter 3" descr="Screen Shot 2016-05-13 at 15.30.56.png"/>
          <p:cNvPicPr>
            <a:picLocks noGrp="1" noChangeAspect="1"/>
          </p:cNvPicPr>
          <p:nvPr>
            <p:ph idx="1"/>
          </p:nvPr>
        </p:nvPicPr>
        <p:blipFill>
          <a:blip r:embed="rId2">
            <a:extLst>
              <a:ext uri="{28A0092B-C50C-407E-A947-70E740481C1C}">
                <a14:useLocalDpi xmlns:a14="http://schemas.microsoft.com/office/drawing/2010/main" val="0"/>
              </a:ext>
            </a:extLst>
          </a:blip>
          <a:srcRect l="-24789" r="-24789"/>
          <a:stretch>
            <a:fillRect/>
          </a:stretch>
        </p:blipFill>
        <p:spPr>
          <a:xfrm>
            <a:off x="-840154" y="1591732"/>
            <a:ext cx="11762154" cy="5266267"/>
          </a:xfrm>
        </p:spPr>
      </p:pic>
    </p:spTree>
    <p:extLst>
      <p:ext uri="{BB962C8B-B14F-4D97-AF65-F5344CB8AC3E}">
        <p14:creationId xmlns:p14="http://schemas.microsoft.com/office/powerpoint/2010/main" val="744303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1815" y="274638"/>
            <a:ext cx="8882185" cy="1913670"/>
          </a:xfrm>
        </p:spPr>
        <p:txBody>
          <a:bodyPr>
            <a:noAutofit/>
          </a:bodyPr>
          <a:lstStyle/>
          <a:p>
            <a:r>
              <a:rPr lang="en-GB" sz="2800" dirty="0"/>
              <a:t>More than 1,250 unnamed men, women and children have been buried in unmarked graves in 70 sites in Turkey, Greece and Italy since </a:t>
            </a:r>
            <a:r>
              <a:rPr lang="en-GB" sz="2800" dirty="0" smtClean="0"/>
              <a:t>2014. The </a:t>
            </a:r>
            <a:r>
              <a:rPr lang="en-GB" sz="2800" dirty="0"/>
              <a:t>majority died trying to cross the Mediterranean to seek a new life in Europe.</a:t>
            </a:r>
            <a:r>
              <a:rPr lang="de-DE" sz="2800" dirty="0"/>
              <a:t/>
            </a:r>
            <a:br>
              <a:rPr lang="de-DE" sz="2800" dirty="0"/>
            </a:br>
            <a:endParaRPr lang="it-IT" sz="2800" dirty="0"/>
          </a:p>
        </p:txBody>
      </p:sp>
      <p:pic>
        <p:nvPicPr>
          <p:cNvPr id="4" name="Inhaltsplatzhalter 3" descr="Screen Shot 2016-05-13 at 15.47.44.png"/>
          <p:cNvPicPr>
            <a:picLocks noGrp="1" noChangeAspect="1"/>
          </p:cNvPicPr>
          <p:nvPr>
            <p:ph idx="1"/>
          </p:nvPr>
        </p:nvPicPr>
        <p:blipFill>
          <a:blip r:embed="rId2">
            <a:extLst>
              <a:ext uri="{28A0092B-C50C-407E-A947-70E740481C1C}">
                <a14:useLocalDpi xmlns:a14="http://schemas.microsoft.com/office/drawing/2010/main" val="0"/>
              </a:ext>
            </a:extLst>
          </a:blip>
          <a:srcRect l="-18155" r="-18155"/>
          <a:stretch>
            <a:fillRect/>
          </a:stretch>
        </p:blipFill>
        <p:spPr>
          <a:xfrm>
            <a:off x="261815" y="2479431"/>
            <a:ext cx="8229600" cy="4378569"/>
          </a:xfrm>
        </p:spPr>
      </p:pic>
    </p:spTree>
    <p:extLst>
      <p:ext uri="{BB962C8B-B14F-4D97-AF65-F5344CB8AC3E}">
        <p14:creationId xmlns:p14="http://schemas.microsoft.com/office/powerpoint/2010/main" val="34034753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dirty="0" err="1" smtClean="0"/>
              <a:t>widening</a:t>
            </a:r>
            <a:r>
              <a:rPr lang="it-IT" dirty="0" smtClean="0"/>
              <a:t> </a:t>
            </a:r>
            <a:r>
              <a:rPr lang="it-IT" dirty="0" err="1" smtClean="0"/>
              <a:t>discrepancy</a:t>
            </a:r>
            <a:endParaRPr lang="it-IT" dirty="0"/>
          </a:p>
        </p:txBody>
      </p:sp>
      <p:sp>
        <p:nvSpPr>
          <p:cNvPr id="3" name="Inhaltsplatzhalter 2"/>
          <p:cNvSpPr>
            <a:spLocks noGrp="1"/>
          </p:cNvSpPr>
          <p:nvPr>
            <p:ph idx="1"/>
          </p:nvPr>
        </p:nvSpPr>
        <p:spPr/>
        <p:txBody>
          <a:bodyPr/>
          <a:lstStyle/>
          <a:p>
            <a:r>
              <a:rPr lang="it-IT" dirty="0" err="1" smtClean="0"/>
              <a:t>humanism</a:t>
            </a:r>
            <a:r>
              <a:rPr lang="it-IT" dirty="0" smtClean="0"/>
              <a:t> </a:t>
            </a:r>
            <a:r>
              <a:rPr lang="it-IT" dirty="0" err="1" smtClean="0"/>
              <a:t>as</a:t>
            </a:r>
            <a:r>
              <a:rPr lang="it-IT" dirty="0" smtClean="0"/>
              <a:t> a </a:t>
            </a:r>
            <a:r>
              <a:rPr lang="it-IT" dirty="0" err="1" smtClean="0"/>
              <a:t>universal</a:t>
            </a:r>
            <a:r>
              <a:rPr lang="it-IT" dirty="0" smtClean="0"/>
              <a:t> </a:t>
            </a:r>
            <a:r>
              <a:rPr lang="it-IT" dirty="0" err="1" smtClean="0"/>
              <a:t>ethical</a:t>
            </a:r>
            <a:r>
              <a:rPr lang="it-IT" dirty="0" smtClean="0"/>
              <a:t> </a:t>
            </a:r>
            <a:r>
              <a:rPr lang="it-IT" dirty="0" err="1" smtClean="0"/>
              <a:t>principle</a:t>
            </a:r>
            <a:r>
              <a:rPr lang="it-IT" dirty="0" smtClean="0"/>
              <a:t>: </a:t>
            </a:r>
            <a:r>
              <a:rPr lang="it-IT" dirty="0" err="1" smtClean="0"/>
              <a:t>helping</a:t>
            </a:r>
            <a:r>
              <a:rPr lang="it-IT" dirty="0" smtClean="0"/>
              <a:t> </a:t>
            </a:r>
            <a:r>
              <a:rPr lang="it-IT" dirty="0" err="1" smtClean="0"/>
              <a:t>person</a:t>
            </a:r>
            <a:r>
              <a:rPr lang="it-IT" dirty="0" smtClean="0"/>
              <a:t> to </a:t>
            </a:r>
            <a:r>
              <a:rPr lang="it-IT" dirty="0" err="1" smtClean="0"/>
              <a:t>person</a:t>
            </a:r>
            <a:endParaRPr lang="it-IT" dirty="0" smtClean="0"/>
          </a:p>
          <a:p>
            <a:r>
              <a:rPr lang="it-IT" dirty="0" err="1" smtClean="0"/>
              <a:t>fear</a:t>
            </a:r>
            <a:r>
              <a:rPr lang="it-IT" dirty="0" smtClean="0"/>
              <a:t> of ‘</a:t>
            </a:r>
            <a:r>
              <a:rPr lang="it-IT" dirty="0" err="1" smtClean="0"/>
              <a:t>alienation</a:t>
            </a:r>
            <a:r>
              <a:rPr lang="it-IT" dirty="0" smtClean="0"/>
              <a:t>’: </a:t>
            </a:r>
            <a:r>
              <a:rPr lang="it-IT" dirty="0" err="1" smtClean="0"/>
              <a:t>too</a:t>
            </a:r>
            <a:r>
              <a:rPr lang="it-IT" dirty="0" smtClean="0"/>
              <a:t> </a:t>
            </a:r>
            <a:r>
              <a:rPr lang="it-IT" dirty="0" err="1" smtClean="0"/>
              <a:t>much</a:t>
            </a:r>
            <a:r>
              <a:rPr lang="it-IT" dirty="0" smtClean="0"/>
              <a:t> </a:t>
            </a:r>
            <a:r>
              <a:rPr lang="it-IT" dirty="0" err="1" smtClean="0"/>
              <a:t>diversity</a:t>
            </a:r>
            <a:r>
              <a:rPr lang="it-IT" dirty="0" smtClean="0"/>
              <a:t>; </a:t>
            </a:r>
            <a:r>
              <a:rPr lang="it-IT" dirty="0" err="1" smtClean="0"/>
              <a:t>protection</a:t>
            </a:r>
            <a:r>
              <a:rPr lang="it-IT" dirty="0" smtClean="0"/>
              <a:t> of </a:t>
            </a:r>
            <a:r>
              <a:rPr lang="it-IT" dirty="0" err="1" smtClean="0"/>
              <a:t>what</a:t>
            </a:r>
            <a:r>
              <a:rPr lang="it-IT" dirty="0" smtClean="0"/>
              <a:t> </a:t>
            </a:r>
            <a:r>
              <a:rPr lang="it-IT" dirty="0" err="1" smtClean="0"/>
              <a:t>is</a:t>
            </a:r>
            <a:r>
              <a:rPr lang="it-IT" dirty="0" smtClean="0"/>
              <a:t> ‘</a:t>
            </a:r>
            <a:r>
              <a:rPr lang="it-IT" dirty="0" err="1" smtClean="0"/>
              <a:t>one’s</a:t>
            </a:r>
            <a:r>
              <a:rPr lang="it-IT" dirty="0" smtClean="0"/>
              <a:t> </a:t>
            </a:r>
            <a:r>
              <a:rPr lang="it-IT" dirty="0" err="1" smtClean="0"/>
              <a:t>own</a:t>
            </a:r>
            <a:r>
              <a:rPr lang="it-IT" dirty="0" smtClean="0"/>
              <a:t>’</a:t>
            </a:r>
            <a:endParaRPr lang="it-IT" dirty="0"/>
          </a:p>
        </p:txBody>
      </p:sp>
    </p:spTree>
    <p:extLst>
      <p:ext uri="{BB962C8B-B14F-4D97-AF65-F5344CB8AC3E}">
        <p14:creationId xmlns:p14="http://schemas.microsoft.com/office/powerpoint/2010/main" val="3680892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smtClean="0"/>
              <a:t> </a:t>
            </a:r>
            <a:br>
              <a:rPr lang="it-IT" dirty="0" smtClean="0"/>
            </a:br>
            <a:r>
              <a:rPr lang="it-IT" dirty="0" err="1" smtClean="0"/>
              <a:t>privatisation</a:t>
            </a:r>
            <a:r>
              <a:rPr lang="it-IT" dirty="0" smtClean="0"/>
              <a:t> of public </a:t>
            </a:r>
            <a:r>
              <a:rPr lang="it-IT" dirty="0" err="1" smtClean="0"/>
              <a:t>responsibility</a:t>
            </a:r>
            <a:endParaRPr lang="it-IT" dirty="0"/>
          </a:p>
        </p:txBody>
      </p:sp>
      <p:sp>
        <p:nvSpPr>
          <p:cNvPr id="3" name="Inhaltsplatzhalter 2"/>
          <p:cNvSpPr>
            <a:spLocks noGrp="1"/>
          </p:cNvSpPr>
          <p:nvPr>
            <p:ph idx="1"/>
          </p:nvPr>
        </p:nvSpPr>
        <p:spPr/>
        <p:txBody>
          <a:bodyPr/>
          <a:lstStyle/>
          <a:p>
            <a:pPr marL="0" indent="0">
              <a:buNone/>
            </a:pPr>
            <a:r>
              <a:rPr lang="it-IT" dirty="0" err="1" smtClean="0"/>
              <a:t>societal</a:t>
            </a:r>
            <a:r>
              <a:rPr lang="it-IT" dirty="0" smtClean="0"/>
              <a:t> </a:t>
            </a:r>
            <a:r>
              <a:rPr lang="it-IT" dirty="0" err="1" smtClean="0"/>
              <a:t>reactions</a:t>
            </a:r>
            <a:r>
              <a:rPr lang="it-IT" dirty="0" smtClean="0"/>
              <a:t> to social </a:t>
            </a:r>
            <a:r>
              <a:rPr lang="it-IT" dirty="0" err="1" smtClean="0"/>
              <a:t>need</a:t>
            </a:r>
            <a:r>
              <a:rPr lang="it-IT" dirty="0" smtClean="0"/>
              <a:t> are </a:t>
            </a:r>
            <a:r>
              <a:rPr lang="it-IT" dirty="0" err="1" smtClean="0"/>
              <a:t>indicating</a:t>
            </a:r>
            <a:r>
              <a:rPr lang="it-IT" dirty="0" smtClean="0"/>
              <a:t> a </a:t>
            </a:r>
            <a:r>
              <a:rPr lang="it-IT" dirty="0" err="1" smtClean="0"/>
              <a:t>division</a:t>
            </a:r>
            <a:r>
              <a:rPr lang="it-IT" dirty="0" smtClean="0"/>
              <a:t> </a:t>
            </a:r>
            <a:r>
              <a:rPr lang="it-IT" dirty="0" err="1" smtClean="0"/>
              <a:t>between</a:t>
            </a:r>
            <a:r>
              <a:rPr lang="it-IT" dirty="0" smtClean="0"/>
              <a:t> </a:t>
            </a:r>
          </a:p>
          <a:p>
            <a:pPr>
              <a:buFontTx/>
              <a:buChar char="-"/>
            </a:pPr>
            <a:r>
              <a:rPr lang="it-IT" dirty="0" err="1" smtClean="0"/>
              <a:t>states</a:t>
            </a:r>
            <a:r>
              <a:rPr lang="it-IT" dirty="0" smtClean="0"/>
              <a:t> </a:t>
            </a:r>
            <a:r>
              <a:rPr lang="it-IT" dirty="0" err="1" smtClean="0"/>
              <a:t>withdrawing</a:t>
            </a:r>
            <a:r>
              <a:rPr lang="it-IT" dirty="0" smtClean="0"/>
              <a:t> from public </a:t>
            </a:r>
            <a:r>
              <a:rPr lang="it-IT" dirty="0" err="1" smtClean="0"/>
              <a:t>responsibility</a:t>
            </a:r>
            <a:endParaRPr lang="it-IT" dirty="0" smtClean="0"/>
          </a:p>
          <a:p>
            <a:pPr>
              <a:buFontTx/>
              <a:buChar char="-"/>
            </a:pPr>
            <a:r>
              <a:rPr lang="it-IT" dirty="0" smtClean="0"/>
              <a:t>private </a:t>
            </a:r>
            <a:r>
              <a:rPr lang="it-IT" dirty="0" err="1" smtClean="0"/>
              <a:t>responses</a:t>
            </a:r>
            <a:r>
              <a:rPr lang="it-IT" dirty="0" smtClean="0"/>
              <a:t> </a:t>
            </a:r>
            <a:r>
              <a:rPr lang="it-IT" dirty="0" err="1" smtClean="0"/>
              <a:t>reacting</a:t>
            </a:r>
            <a:r>
              <a:rPr lang="it-IT" dirty="0" smtClean="0"/>
              <a:t> </a:t>
            </a:r>
            <a:r>
              <a:rPr lang="it-IT" dirty="0" err="1" smtClean="0"/>
              <a:t>spontaneously</a:t>
            </a:r>
            <a:r>
              <a:rPr lang="it-IT" dirty="0" smtClean="0"/>
              <a:t> (</a:t>
            </a:r>
            <a:r>
              <a:rPr lang="it-IT" dirty="0" err="1" smtClean="0"/>
              <a:t>either</a:t>
            </a:r>
            <a:r>
              <a:rPr lang="it-IT" dirty="0" smtClean="0"/>
              <a:t> out of </a:t>
            </a:r>
            <a:r>
              <a:rPr lang="it-IT" dirty="0" err="1" smtClean="0"/>
              <a:t>sympathy</a:t>
            </a:r>
            <a:r>
              <a:rPr lang="it-IT" dirty="0" smtClean="0"/>
              <a:t> and </a:t>
            </a:r>
            <a:r>
              <a:rPr lang="it-IT" dirty="0" err="1" smtClean="0"/>
              <a:t>compassion</a:t>
            </a:r>
            <a:r>
              <a:rPr lang="it-IT" dirty="0" smtClean="0"/>
              <a:t> or for </a:t>
            </a:r>
            <a:r>
              <a:rPr lang="it-IT" dirty="0" err="1" smtClean="0"/>
              <a:t>financial</a:t>
            </a:r>
            <a:r>
              <a:rPr lang="it-IT" dirty="0" smtClean="0"/>
              <a:t> profit – the </a:t>
            </a:r>
            <a:r>
              <a:rPr lang="it-IT" dirty="0" err="1" smtClean="0"/>
              <a:t>distinction</a:t>
            </a:r>
            <a:r>
              <a:rPr lang="it-IT" dirty="0" smtClean="0"/>
              <a:t> </a:t>
            </a:r>
            <a:r>
              <a:rPr lang="it-IT" dirty="0" err="1" smtClean="0"/>
              <a:t>is</a:t>
            </a:r>
            <a:r>
              <a:rPr lang="it-IT" dirty="0" smtClean="0"/>
              <a:t> </a:t>
            </a:r>
            <a:r>
              <a:rPr lang="it-IT" dirty="0" err="1" smtClean="0"/>
              <a:t>fluid</a:t>
            </a:r>
            <a:r>
              <a:rPr lang="it-IT" dirty="0" smtClean="0"/>
              <a:t>)</a:t>
            </a:r>
            <a:endParaRPr lang="it-IT" dirty="0"/>
          </a:p>
        </p:txBody>
      </p:sp>
    </p:spTree>
    <p:extLst>
      <p:ext uri="{BB962C8B-B14F-4D97-AF65-F5344CB8AC3E}">
        <p14:creationId xmlns:p14="http://schemas.microsoft.com/office/powerpoint/2010/main" val="9589670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dirty="0" err="1" smtClean="0"/>
              <a:t>crisis</a:t>
            </a:r>
            <a:r>
              <a:rPr lang="it-IT" dirty="0" smtClean="0"/>
              <a:t> of social </a:t>
            </a:r>
            <a:r>
              <a:rPr lang="it-IT" dirty="0" err="1" smtClean="0"/>
              <a:t>solidarity</a:t>
            </a:r>
            <a:endParaRPr lang="it-IT" dirty="0"/>
          </a:p>
        </p:txBody>
      </p:sp>
      <p:sp>
        <p:nvSpPr>
          <p:cNvPr id="3" name="Inhaltsplatzhalter 2"/>
          <p:cNvSpPr>
            <a:spLocks noGrp="1"/>
          </p:cNvSpPr>
          <p:nvPr>
            <p:ph idx="1"/>
          </p:nvPr>
        </p:nvSpPr>
        <p:spPr/>
        <p:txBody>
          <a:bodyPr/>
          <a:lstStyle/>
          <a:p>
            <a:pPr marL="0" indent="0">
              <a:buNone/>
            </a:pPr>
            <a:r>
              <a:rPr lang="it-IT" dirty="0" smtClean="0"/>
              <a:t>the </a:t>
            </a:r>
            <a:r>
              <a:rPr lang="it-IT" dirty="0" err="1" smtClean="0"/>
              <a:t>crisis</a:t>
            </a:r>
            <a:r>
              <a:rPr lang="it-IT" dirty="0" smtClean="0"/>
              <a:t> of </a:t>
            </a:r>
            <a:r>
              <a:rPr lang="it-IT" dirty="0" err="1" smtClean="0"/>
              <a:t>European</a:t>
            </a:r>
            <a:r>
              <a:rPr lang="it-IT" dirty="0" smtClean="0"/>
              <a:t> </a:t>
            </a:r>
            <a:r>
              <a:rPr lang="it-IT" dirty="0" err="1" smtClean="0"/>
              <a:t>integration</a:t>
            </a:r>
            <a:r>
              <a:rPr lang="it-IT" dirty="0" smtClean="0"/>
              <a:t> </a:t>
            </a:r>
            <a:r>
              <a:rPr lang="it-IT" dirty="0" err="1" smtClean="0"/>
              <a:t>corresponds</a:t>
            </a:r>
            <a:r>
              <a:rPr lang="it-IT" dirty="0" smtClean="0"/>
              <a:t> to a </a:t>
            </a:r>
            <a:r>
              <a:rPr lang="it-IT" dirty="0" err="1" smtClean="0"/>
              <a:t>crisis</a:t>
            </a:r>
            <a:r>
              <a:rPr lang="it-IT" dirty="0" smtClean="0"/>
              <a:t> in social </a:t>
            </a:r>
            <a:r>
              <a:rPr lang="it-IT" dirty="0" err="1" smtClean="0"/>
              <a:t>integration</a:t>
            </a:r>
            <a:r>
              <a:rPr lang="it-IT" dirty="0" smtClean="0"/>
              <a:t> </a:t>
            </a:r>
            <a:r>
              <a:rPr lang="it-IT" dirty="0" err="1" smtClean="0"/>
              <a:t>within</a:t>
            </a:r>
            <a:r>
              <a:rPr lang="it-IT" dirty="0" smtClean="0"/>
              <a:t> societies:</a:t>
            </a:r>
          </a:p>
          <a:p>
            <a:pPr marL="0" indent="0">
              <a:buNone/>
            </a:pPr>
            <a:endParaRPr lang="it-IT" dirty="0"/>
          </a:p>
          <a:p>
            <a:pPr>
              <a:buFontTx/>
              <a:buChar char="-"/>
            </a:pPr>
            <a:r>
              <a:rPr lang="it-IT" dirty="0" err="1" smtClean="0"/>
              <a:t>civil</a:t>
            </a:r>
            <a:r>
              <a:rPr lang="it-IT" dirty="0" smtClean="0"/>
              <a:t> society </a:t>
            </a:r>
            <a:r>
              <a:rPr lang="it-IT" dirty="0" err="1" smtClean="0"/>
              <a:t>movements</a:t>
            </a:r>
            <a:r>
              <a:rPr lang="it-IT" dirty="0" smtClean="0"/>
              <a:t> welcome </a:t>
            </a:r>
            <a:r>
              <a:rPr lang="it-IT" dirty="0" err="1" smtClean="0"/>
              <a:t>refugees</a:t>
            </a:r>
            <a:endParaRPr lang="it-IT" dirty="0" smtClean="0"/>
          </a:p>
          <a:p>
            <a:pPr>
              <a:buFontTx/>
              <a:buChar char="-"/>
            </a:pPr>
            <a:r>
              <a:rPr lang="it-IT" dirty="0" err="1" smtClean="0"/>
              <a:t>national</a:t>
            </a:r>
            <a:r>
              <a:rPr lang="it-IT" dirty="0" smtClean="0"/>
              <a:t> </a:t>
            </a:r>
            <a:r>
              <a:rPr lang="it-IT" dirty="0" err="1" smtClean="0"/>
              <a:t>governments</a:t>
            </a:r>
            <a:r>
              <a:rPr lang="it-IT" dirty="0" smtClean="0"/>
              <a:t> </a:t>
            </a:r>
            <a:r>
              <a:rPr lang="it-IT" dirty="0" err="1" smtClean="0"/>
              <a:t>close</a:t>
            </a:r>
            <a:r>
              <a:rPr lang="it-IT" dirty="0" smtClean="0"/>
              <a:t> </a:t>
            </a:r>
            <a:r>
              <a:rPr lang="it-IT" dirty="0" err="1" smtClean="0"/>
              <a:t>borders</a:t>
            </a:r>
            <a:endParaRPr lang="it-IT" dirty="0" smtClean="0"/>
          </a:p>
          <a:p>
            <a:pPr>
              <a:buFontTx/>
              <a:buChar char="-"/>
            </a:pPr>
            <a:endParaRPr lang="it-IT" dirty="0"/>
          </a:p>
          <a:p>
            <a:pPr marL="0" indent="0">
              <a:buNone/>
            </a:pPr>
            <a:r>
              <a:rPr lang="it-IT" dirty="0" err="1" smtClean="0"/>
              <a:t>boundary</a:t>
            </a:r>
            <a:r>
              <a:rPr lang="it-IT" dirty="0" smtClean="0"/>
              <a:t> </a:t>
            </a:r>
            <a:r>
              <a:rPr lang="it-IT" dirty="0" err="1" smtClean="0"/>
              <a:t>drawing</a:t>
            </a:r>
            <a:r>
              <a:rPr lang="it-IT" dirty="0" smtClean="0"/>
              <a:t> and </a:t>
            </a:r>
            <a:r>
              <a:rPr lang="it-IT" dirty="0" err="1" smtClean="0"/>
              <a:t>exclusion</a:t>
            </a:r>
            <a:r>
              <a:rPr lang="it-IT" dirty="0" smtClean="0"/>
              <a:t> </a:t>
            </a:r>
            <a:r>
              <a:rPr lang="it-IT" dirty="0" err="1"/>
              <a:t>b</a:t>
            </a:r>
            <a:r>
              <a:rPr lang="it-IT" dirty="0" err="1" smtClean="0"/>
              <a:t>ecome</a:t>
            </a:r>
            <a:r>
              <a:rPr lang="it-IT" dirty="0" smtClean="0"/>
              <a:t> a “</a:t>
            </a:r>
            <a:r>
              <a:rPr lang="it-IT" dirty="0" err="1" smtClean="0"/>
              <a:t>substitute</a:t>
            </a:r>
            <a:r>
              <a:rPr lang="it-IT" dirty="0" smtClean="0"/>
              <a:t>” for social </a:t>
            </a:r>
            <a:r>
              <a:rPr lang="it-IT" dirty="0" err="1" smtClean="0"/>
              <a:t>integration</a:t>
            </a:r>
            <a:r>
              <a:rPr lang="it-IT" dirty="0" smtClean="0"/>
              <a:t> </a:t>
            </a:r>
            <a:r>
              <a:rPr lang="it-IT" dirty="0" err="1" smtClean="0"/>
              <a:t>policies</a:t>
            </a:r>
            <a:endParaRPr lang="it-IT" dirty="0"/>
          </a:p>
        </p:txBody>
      </p:sp>
    </p:spTree>
    <p:extLst>
      <p:ext uri="{BB962C8B-B14F-4D97-AF65-F5344CB8AC3E}">
        <p14:creationId xmlns:p14="http://schemas.microsoft.com/office/powerpoint/2010/main" val="1030450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1632</Words>
  <Application>Microsoft Macintosh PowerPoint</Application>
  <PresentationFormat>Bildschirmpräsentation (4:3)</PresentationFormat>
  <Paragraphs>180</Paragraphs>
  <Slides>42</Slides>
  <Notes>0</Notes>
  <HiddenSlides>0</HiddenSlides>
  <MMClips>0</MMClips>
  <ScaleCrop>false</ScaleCrop>
  <HeadingPairs>
    <vt:vector size="4" baseType="variant">
      <vt:variant>
        <vt:lpstr>Design</vt:lpstr>
      </vt:variant>
      <vt:variant>
        <vt:i4>1</vt:i4>
      </vt:variant>
      <vt:variant>
        <vt:lpstr>Folientitel</vt:lpstr>
      </vt:variant>
      <vt:variant>
        <vt:i4>42</vt:i4>
      </vt:variant>
    </vt:vector>
  </HeadingPairs>
  <TitlesOfParts>
    <vt:vector size="43" baseType="lpstr">
      <vt:lpstr>Office-Design</vt:lpstr>
      <vt:lpstr>Meeting the challenges migration and the refugee crisis pose for national social and health services </vt:lpstr>
      <vt:lpstr>images of crisis</vt:lpstr>
      <vt:lpstr>PowerPoint-Präsentation</vt:lpstr>
      <vt:lpstr>Coffin ships 19° century</vt:lpstr>
      <vt:lpstr>deaths in the Mediterranean 1988 – 2014: 21.344 (Amnesty)</vt:lpstr>
      <vt:lpstr>More than 1,250 unnamed men, women and children have been buried in unmarked graves in 70 sites in Turkey, Greece and Italy since 2014. The majority died trying to cross the Mediterranean to seek a new life in Europe. </vt:lpstr>
      <vt:lpstr>widening discrepancy</vt:lpstr>
      <vt:lpstr>  privatisation of public responsibility</vt:lpstr>
      <vt:lpstr>crisis of social solidarity</vt:lpstr>
      <vt:lpstr>PowerPoint-Präsentation</vt:lpstr>
      <vt:lpstr>PowerPoint-Präsentation</vt:lpstr>
      <vt:lpstr>PowerPoint-Präsentation</vt:lpstr>
      <vt:lpstr>PowerPoint-Präsentation</vt:lpstr>
      <vt:lpstr>PowerPoint-Präsentation</vt:lpstr>
      <vt:lpstr>population displacement in recent history</vt:lpstr>
      <vt:lpstr>is the fear of cultural diversity  really the issue?</vt:lpstr>
      <vt:lpstr>“refugees” to urban centres</vt:lpstr>
      <vt:lpstr>Vienna, late 18° century</vt:lpstr>
      <vt:lpstr>PowerPoint-Präsentation</vt:lpstr>
      <vt:lpstr>hypothesis</vt:lpstr>
      <vt:lpstr>global transformation</vt:lpstr>
      <vt:lpstr>PowerPoint-Präsentation</vt:lpstr>
      <vt:lpstr>The refugee crisis is only one symptom of a crisis in social solidarity. European societies are struggling to define ‘who is my neighbour’? </vt:lpstr>
      <vt:lpstr>who are the emigrants?  those for whom there is no place at home</vt:lpstr>
      <vt:lpstr>crisis: fluidity of boundaries and norms</vt:lpstr>
      <vt:lpstr>social policy as rational integration measure</vt:lpstr>
      <vt:lpstr>Modern instruments for creating a new social order through conformity to norms: </vt:lpstr>
      <vt:lpstr>parallel development post 1989:</vt:lpstr>
      <vt:lpstr>individualisation</vt:lpstr>
      <vt:lpstr>responses  (selection criteria according to “worthiness”)</vt:lpstr>
      <vt:lpstr>growing divisions between and  within societies</vt:lpstr>
      <vt:lpstr>poverty gap</vt:lpstr>
      <vt:lpstr>immigrants as ‘scroungers’ (‘parasites’)</vt:lpstr>
      <vt:lpstr>interim resumé</vt:lpstr>
      <vt:lpstr>intercultural approaches (1): political level</vt:lpstr>
      <vt:lpstr>intercultural approaches (2): psychological level</vt:lpstr>
      <vt:lpstr>intercultural approaches (3): pedagogical level (a)</vt:lpstr>
      <vt:lpstr>PowerPoint-Präsentation</vt:lpstr>
      <vt:lpstr>PowerPoint-Präsentation</vt:lpstr>
      <vt:lpstr>intercultural approaches (3): pedagogical level (b)</vt:lpstr>
      <vt:lpstr>the unfinished project of modernity</vt:lpstr>
      <vt:lpstr>“relational citizenship”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WLorenz</dc:creator>
  <cp:lastModifiedBy>WLorenz</cp:lastModifiedBy>
  <cp:revision>58</cp:revision>
  <cp:lastPrinted>2016-05-18T20:32:20Z</cp:lastPrinted>
  <dcterms:created xsi:type="dcterms:W3CDTF">2016-05-12T18:13:48Z</dcterms:created>
  <dcterms:modified xsi:type="dcterms:W3CDTF">2016-05-22T22:18:17Z</dcterms:modified>
</cp:coreProperties>
</file>