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817" r:id="rId6"/>
    <p:sldMasterId id="2147483829" r:id="rId7"/>
    <p:sldMasterId id="2147483844" r:id="rId8"/>
    <p:sldMasterId id="2147483822" r:id="rId9"/>
    <p:sldMasterId id="2147483830" r:id="rId10"/>
  </p:sldMasterIdLst>
  <p:notesMasterIdLst>
    <p:notesMasterId r:id="rId23"/>
  </p:notesMasterIdLst>
  <p:handoutMasterIdLst>
    <p:handoutMasterId r:id="rId24"/>
  </p:handoutMasterIdLst>
  <p:sldIdLst>
    <p:sldId id="256" r:id="rId11"/>
    <p:sldId id="275" r:id="rId12"/>
    <p:sldId id="258" r:id="rId13"/>
    <p:sldId id="272" r:id="rId14"/>
    <p:sldId id="273" r:id="rId15"/>
    <p:sldId id="276" r:id="rId16"/>
    <p:sldId id="274" r:id="rId17"/>
    <p:sldId id="278" r:id="rId18"/>
    <p:sldId id="280" r:id="rId19"/>
    <p:sldId id="277" r:id="rId20"/>
    <p:sldId id="279" r:id="rId21"/>
    <p:sldId id="281" r:id="rId22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Objects="1">
      <p:cViewPr varScale="1">
        <p:scale>
          <a:sx n="81" d="100"/>
          <a:sy n="81" d="100"/>
        </p:scale>
        <p:origin x="94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5DD932E-E71E-384E-82F2-ABE407F07B50}" type="datetimeFigureOut">
              <a:rPr lang="fi-FI">
                <a:cs typeface="Dia Regular"/>
              </a:rPr>
              <a:pPr>
                <a:defRPr/>
              </a:pPr>
              <a:t>20.5.2016</a:t>
            </a:fld>
            <a:endParaRPr lang="fi-FI" dirty="0">
              <a:cs typeface="Dia Regular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2F7D470-C58E-0349-B2B3-68A6DE2FFEDE}" type="slidenum">
              <a:rPr lang="fi-FI">
                <a:cs typeface="Dia Regular"/>
              </a:rPr>
              <a:pPr>
                <a:defRPr/>
              </a:pPr>
              <a:t>‹#›</a:t>
            </a:fld>
            <a:endParaRPr lang="fi-FI" dirty="0">
              <a:cs typeface="Di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94637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Dia Regular"/>
              </a:defRPr>
            </a:lvl1pPr>
          </a:lstStyle>
          <a:p>
            <a:pPr>
              <a:defRPr/>
            </a:pPr>
            <a:fld id="{B1909777-2D74-864C-9793-E36AFDFE026C}" type="datetimeFigureOut">
              <a:rPr lang="fi-FI" smtClean="0"/>
              <a:pPr>
                <a:defRPr/>
              </a:pPr>
              <a:t>20.5.2016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Dia Regular"/>
              </a:defRPr>
            </a:lvl1pPr>
          </a:lstStyle>
          <a:p>
            <a:pPr>
              <a:defRPr/>
            </a:pPr>
            <a:fld id="{A18774AD-22D9-6E46-AE54-FCFAD8C16DA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611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Pihlaj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80728"/>
            <a:ext cx="7200800" cy="15121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852936"/>
            <a:ext cx="7200800" cy="93662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alaotsikko napsauttamalla. </a:t>
            </a:r>
            <a:br>
              <a:rPr lang="fi-FI" dirty="0" smtClean="0"/>
            </a:br>
            <a:r>
              <a:rPr lang="fi-FI" dirty="0" smtClean="0"/>
              <a:t>(Vaihda tausta Uusi dia-valikosta)</a:t>
            </a:r>
          </a:p>
        </p:txBody>
      </p:sp>
    </p:spTree>
    <p:extLst>
      <p:ext uri="{BB962C8B-B14F-4D97-AF65-F5344CB8AC3E}">
        <p14:creationId xmlns:p14="http://schemas.microsoft.com/office/powerpoint/2010/main" val="31275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otoilun Otsikkodi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08720"/>
            <a:ext cx="7200798" cy="1440160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Muotoilun otsikko naps.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636838"/>
            <a:ext cx="7200800" cy="93662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9874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otoilu - Otsikkodia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0025" y="1772816"/>
            <a:ext cx="5130710" cy="1440160"/>
          </a:xfrm>
        </p:spPr>
        <p:txBody>
          <a:bodyPr/>
          <a:lstStyle>
            <a:lvl1pPr algn="ctr">
              <a:defRPr sz="4000" b="1" i="0">
                <a:latin typeface="Dia Regular"/>
                <a:cs typeface="Dia Regular"/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86891" y="3501008"/>
            <a:ext cx="5158232" cy="936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 smtClean="0"/>
              <a:t>Muokkaa alaotsikkoa napsauttamalla</a:t>
            </a:r>
          </a:p>
        </p:txBody>
      </p:sp>
      <p:pic>
        <p:nvPicPr>
          <p:cNvPr id="3" name="Kuva 2" descr="lamk_logo_vaaka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6335176"/>
            <a:ext cx="3175909" cy="2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_muotoilu_musiik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7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yvinvoinnin Otsikkodi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598" y="908720"/>
            <a:ext cx="7200802" cy="1440160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Hyvinvoinnin otsikko naps.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598" y="2636838"/>
            <a:ext cx="7200804" cy="93662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870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yvinvointi - Otsikkodia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8464" y="1916385"/>
            <a:ext cx="4752527" cy="1440160"/>
          </a:xfrm>
        </p:spPr>
        <p:txBody>
          <a:bodyPr/>
          <a:lstStyle>
            <a:lvl1pPr algn="ctr">
              <a:defRPr sz="4000" b="1" i="0" baseline="0">
                <a:latin typeface="Dia Regular"/>
                <a:cs typeface="Dia Regular"/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28464" y="3644503"/>
            <a:ext cx="4752528" cy="93662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 smtClean="0"/>
              <a:t>Muokkaa alaotsikkoa napsauttamalla</a:t>
            </a:r>
          </a:p>
        </p:txBody>
      </p:sp>
      <p:pic>
        <p:nvPicPr>
          <p:cNvPr id="8" name="Kuva 7" descr="lamk_logo_vaaka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6335176"/>
            <a:ext cx="3175909" cy="2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_soster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8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iikan 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62612" y="908720"/>
            <a:ext cx="7190786" cy="1440160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Tekniikan otsikko naps.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62612" y="2636838"/>
            <a:ext cx="7190788" cy="93662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84929DA-4C6E-7649-B36F-CC5EE7A983DF}" type="datetime4">
              <a:rPr lang="en-US" smtClean="0"/>
              <a:t>May 20, 2016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5"/>
          </p:nvPr>
        </p:nvSpPr>
        <p:spPr>
          <a:xfrm>
            <a:off x="7113588" y="6397625"/>
            <a:ext cx="2287587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mtClean="0"/>
              <a:t>ALATUNNISTE TÄHÄN</a:t>
            </a:r>
            <a:endParaRPr lang="fi-FI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69DD1D-BEFF-B145-B73D-38D854DEE5F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53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iikka - 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32819" y="1988840"/>
            <a:ext cx="4691852" cy="1440160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Dia Regular"/>
                <a:cs typeface="Dia Regular"/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232817" y="3645024"/>
            <a:ext cx="4691854" cy="9366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alaotsikkoa napsauttamalla</a:t>
            </a:r>
          </a:p>
        </p:txBody>
      </p:sp>
      <p:sp>
        <p:nvSpPr>
          <p:cNvPr id="6" name="Dian numeron paikkamerkki 2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9B75-DE3D-7D43-9CA6-76C7E4E4C931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7" name="Kuva 6" descr="lamk_logo_vaaka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6335176"/>
            <a:ext cx="3175909" cy="262176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F427AA5B-4ED7-4F45-9152-D89D58CF8417}" type="datetime4">
              <a:rPr lang="en-US" smtClean="0"/>
              <a:t>May 20, 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1"/>
          </p:nvPr>
        </p:nvSpPr>
        <p:spPr>
          <a:xfrm>
            <a:off x="7113588" y="6397625"/>
            <a:ext cx="2287587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14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_tekniik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44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Vaihda diapohja uusi dia –valikosta 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24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Metsä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80728"/>
            <a:ext cx="7200800" cy="15121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852936"/>
            <a:ext cx="7200800" cy="936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923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Vaihda diapohja uusi dia –valikosta 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6397314"/>
            <a:ext cx="3168353" cy="2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60" y="188913"/>
            <a:ext cx="5832648" cy="1152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761" y="1484313"/>
            <a:ext cx="5819447" cy="482917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03" y="0"/>
            <a:ext cx="2946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4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60" y="188913"/>
            <a:ext cx="5832648" cy="1152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761" y="1484313"/>
            <a:ext cx="5819447" cy="482917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5" y="0"/>
            <a:ext cx="2449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60" y="188913"/>
            <a:ext cx="5832648" cy="1152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761" y="1484313"/>
            <a:ext cx="5819447" cy="482917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87" y="0"/>
            <a:ext cx="2861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60" y="188913"/>
            <a:ext cx="5832648" cy="1152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761" y="1484313"/>
            <a:ext cx="5819447" cy="482917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94" y="0"/>
            <a:ext cx="2675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769" y="165894"/>
            <a:ext cx="6552727" cy="1152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769" y="1484313"/>
            <a:ext cx="6552728" cy="482917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0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1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968" y="535349"/>
            <a:ext cx="4608513" cy="5357388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13837"/>
          <a:stretch/>
        </p:blipFill>
        <p:spPr>
          <a:xfrm>
            <a:off x="344488" y="535348"/>
            <a:ext cx="3937626" cy="53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0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>
            <a:normAutofit/>
          </a:bodyPr>
          <a:lstStyle>
            <a:lvl1pPr algn="l">
              <a:defRPr sz="2800" b="0" i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231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649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209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Yötaiva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80728"/>
            <a:ext cx="7200800" cy="15121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852936"/>
            <a:ext cx="7200800" cy="936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923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87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8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0" i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435101"/>
            <a:ext cx="5537729" cy="46910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172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0" i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1989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41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5248" y="908720"/>
            <a:ext cx="2225452" cy="521744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45932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2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99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 Pihlaj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6736" y="1340768"/>
            <a:ext cx="4752528" cy="11525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02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 Metsä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6736" y="1340768"/>
            <a:ext cx="4752528" cy="11525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38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 Sireeni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6736" y="1340768"/>
            <a:ext cx="4752528" cy="11525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9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Sireeni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80728"/>
            <a:ext cx="7200800" cy="15121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852936"/>
            <a:ext cx="7200800" cy="936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923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 Yötaiva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6736" y="1340768"/>
            <a:ext cx="4752528" cy="11525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82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petusdia Yötaiv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6736" y="1340768"/>
            <a:ext cx="4752528" cy="11525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3" y="6112583"/>
            <a:ext cx="1962561" cy="5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4728" y="1484784"/>
            <a:ext cx="4896544" cy="11525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pic>
        <p:nvPicPr>
          <p:cNvPr id="6" name="Kuva 5" descr="LAMK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6084054"/>
            <a:ext cx="1991286" cy="5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- Sireen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80728"/>
            <a:ext cx="7200800" cy="15121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852936"/>
            <a:ext cx="7200800" cy="936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6309320"/>
            <a:ext cx="3168353" cy="2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yleinen otsikkodia 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08720"/>
            <a:ext cx="7200800" cy="144016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i-FI" dirty="0" smtClean="0"/>
              <a:t>Lisää otsikko naps.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636838"/>
            <a:ext cx="7200800" cy="936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50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Sireen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80728"/>
            <a:ext cx="7200800" cy="15121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852936"/>
            <a:ext cx="7200800" cy="936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6309320"/>
            <a:ext cx="3168353" cy="27204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22700" r="8396" b="23751"/>
          <a:stretch/>
        </p:blipFill>
        <p:spPr>
          <a:xfrm rot="21036520">
            <a:off x="6305722" y="3495728"/>
            <a:ext cx="4032447" cy="36724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402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- Yötaiva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80728"/>
            <a:ext cx="7200800" cy="15121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852936"/>
            <a:ext cx="7200800" cy="936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alaotsikko napsauttamalla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22700" r="8396" b="23751"/>
          <a:stretch/>
        </p:blipFill>
        <p:spPr>
          <a:xfrm rot="21036520">
            <a:off x="6305722" y="3495728"/>
            <a:ext cx="4032447" cy="36724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836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3907-ABAE-41F9-92DE-89E7DAC371B6}" type="datetime4">
              <a:rPr lang="en-US" smtClean="0"/>
              <a:t>May 20, 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3588" y="6397625"/>
            <a:ext cx="2287587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Mari Kokkonen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4027"/>
            <a:ext cx="560512" cy="2746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08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2560" y="188913"/>
            <a:ext cx="6840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5761" y="1484313"/>
            <a:ext cx="8242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488" y="6396038"/>
            <a:ext cx="1617662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096392A0-F071-5748-9B7B-C48224CE2670}" type="datetime4">
              <a:rPr lang="en-US" smtClean="0"/>
              <a:pPr>
                <a:defRPr/>
              </a:pPr>
              <a:t>May 20, 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5" y="6396038"/>
            <a:ext cx="36036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F65CF53E-B3D8-D040-9B5A-0170EF34D53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6" r:id="rId2"/>
    <p:sldLayoutId id="2147483727" r:id="rId3"/>
    <p:sldLayoutId id="2147483728" r:id="rId4"/>
    <p:sldLayoutId id="2147483852" r:id="rId5"/>
    <p:sldLayoutId id="2147483748" r:id="rId6"/>
    <p:sldLayoutId id="2147483854" r:id="rId7"/>
    <p:sldLayoutId id="2147483855" r:id="rId8"/>
    <p:sldLayoutId id="2147483856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Dia Regular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6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4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2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2560" y="188913"/>
            <a:ext cx="6840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0129" y="1484313"/>
            <a:ext cx="8242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488" y="6396038"/>
            <a:ext cx="1617662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096392A0-F071-5748-9B7B-C48224CE2670}" type="datetime4">
              <a:rPr lang="en-US" smtClean="0"/>
              <a:pPr>
                <a:defRPr/>
              </a:pPr>
              <a:t>May 20, 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5" y="6396038"/>
            <a:ext cx="36036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F65CF53E-B3D8-D040-9B5A-0170EF34D53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8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6" r:id="rId2"/>
    <p:sldLayoutId id="2147483790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Dia Regular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6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4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2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2560" y="188913"/>
            <a:ext cx="6840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0129" y="1484313"/>
            <a:ext cx="8242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488" y="6396038"/>
            <a:ext cx="1617662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096392A0-F071-5748-9B7B-C48224CE2670}" type="datetime4">
              <a:rPr lang="en-US" smtClean="0"/>
              <a:pPr>
                <a:defRPr/>
              </a:pPr>
              <a:t>May 20, 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5" y="6396038"/>
            <a:ext cx="36036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F65CF53E-B3D8-D040-9B5A-0170EF34D53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9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0" r:id="rId2"/>
    <p:sldLayoutId id="2147483791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Dia Regular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6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4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2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2560" y="188913"/>
            <a:ext cx="6840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0129" y="1484313"/>
            <a:ext cx="8242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488" y="6396038"/>
            <a:ext cx="1617662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096392A0-F071-5748-9B7B-C48224CE2670}" type="datetime4">
              <a:rPr lang="en-US" smtClean="0"/>
              <a:pPr>
                <a:defRPr/>
              </a:pPr>
              <a:t>May 20, 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5" y="6396038"/>
            <a:ext cx="36036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F65CF53E-B3D8-D040-9B5A-0170EF34D53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40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Dia Regular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6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4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2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2560" y="188913"/>
            <a:ext cx="6840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1727" y="1484313"/>
            <a:ext cx="8242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488" y="6396038"/>
            <a:ext cx="1617662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096392A0-F071-5748-9B7B-C48224CE2670}" type="datetime4">
              <a:rPr lang="en-US" smtClean="0"/>
              <a:pPr>
                <a:defRPr/>
              </a:pPr>
              <a:t>May 20, 2016</a:t>
            </a:fld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0" y="6396039"/>
            <a:ext cx="5984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5CF53E-B3D8-D040-9B5A-0170EF34D53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90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51" r:id="rId2"/>
    <p:sldLayoutId id="2147483810" r:id="rId3"/>
    <p:sldLayoutId id="2147483811" r:id="rId4"/>
    <p:sldLayoutId id="2147483813" r:id="rId5"/>
    <p:sldLayoutId id="2147483814" r:id="rId6"/>
    <p:sldLayoutId id="2147483815" r:id="rId7"/>
    <p:sldLayoutId id="2147483812" r:id="rId8"/>
    <p:sldLayoutId id="2147483710" r:id="rId9"/>
    <p:sldLayoutId id="2147483711" r:id="rId10"/>
    <p:sldLayoutId id="2147483712" r:id="rId11"/>
    <p:sldLayoutId id="2147483713" r:id="rId12"/>
    <p:sldLayoutId id="2147483720" r:id="rId13"/>
    <p:sldLayoutId id="2147483714" r:id="rId14"/>
    <p:sldLayoutId id="2147483715" r:id="rId15"/>
    <p:sldLayoutId id="2147483716" r:id="rId16"/>
    <p:sldLayoutId id="2147483717" r:id="rId17"/>
    <p:sldLayoutId id="214748372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Dia Regular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6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4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2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2560" y="188913"/>
            <a:ext cx="6840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2560" y="1484313"/>
            <a:ext cx="8242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488" y="6396038"/>
            <a:ext cx="1617662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096392A0-F071-5748-9B7B-C48224CE2670}" type="datetime4">
              <a:rPr lang="en-US" smtClean="0"/>
              <a:pPr>
                <a:defRPr/>
              </a:pPr>
              <a:t>May 20, 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5" y="6396038"/>
            <a:ext cx="36036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F65CF53E-B3D8-D040-9B5A-0170EF34D53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1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53" r:id="rId5"/>
    <p:sldLayoutId id="214748384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Dia Regular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6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4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2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Intercultural</a:t>
            </a:r>
            <a:r>
              <a:rPr lang="fi-FI" dirty="0"/>
              <a:t> </a:t>
            </a:r>
            <a:r>
              <a:rPr lang="fi-FI" dirty="0" err="1" smtClean="0"/>
              <a:t>communication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Cross-cultural management</a:t>
            </a:r>
          </a:p>
          <a:p>
            <a:r>
              <a:rPr lang="en-US" dirty="0"/>
              <a:t>issues in contemporary Social</a:t>
            </a:r>
          </a:p>
          <a:p>
            <a:r>
              <a:rPr lang="en-US" dirty="0"/>
              <a:t>and Healthcare </a:t>
            </a:r>
            <a:r>
              <a:rPr lang="en-US" dirty="0" smtClean="0"/>
              <a:t>Services</a:t>
            </a:r>
          </a:p>
          <a:p>
            <a:endParaRPr lang="en-US" dirty="0"/>
          </a:p>
          <a:p>
            <a:r>
              <a:rPr lang="en-US" dirty="0" smtClean="0"/>
              <a:t>Mari Kokkonen 23.5.2016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3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24"/>
            <a:ext cx="9906000" cy="65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5" y="338150"/>
            <a:ext cx="7992888" cy="5994666"/>
          </a:xfrm>
          <a:prstGeom prst="rect">
            <a:avLst/>
          </a:prstGeom>
        </p:spPr>
      </p:pic>
      <p:sp>
        <p:nvSpPr>
          <p:cNvPr id="5" name="Kuvaselite-ellipsi 4"/>
          <p:cNvSpPr/>
          <p:nvPr/>
        </p:nvSpPr>
        <p:spPr>
          <a:xfrm>
            <a:off x="2072680" y="332656"/>
            <a:ext cx="5904656" cy="1656184"/>
          </a:xfrm>
          <a:prstGeom prst="wedgeEllipseCallout">
            <a:avLst>
              <a:gd name="adj1" fmla="val -27600"/>
              <a:gd name="adj2" fmla="val 12576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 err="1" smtClean="0">
                <a:latin typeface="Book Antiqua" panose="02040602050305030304" pitchFamily="18" charset="0"/>
              </a:rPr>
              <a:t>Any</a:t>
            </a:r>
            <a:r>
              <a:rPr lang="fi-FI" sz="4000" dirty="0" smtClean="0">
                <a:latin typeface="Book Antiqua" panose="02040602050305030304" pitchFamily="18" charset="0"/>
              </a:rPr>
              <a:t> </a:t>
            </a:r>
            <a:r>
              <a:rPr lang="fi-FI" sz="4000" dirty="0" err="1" smtClean="0">
                <a:latin typeface="Book Antiqua" panose="02040602050305030304" pitchFamily="18" charset="0"/>
              </a:rPr>
              <a:t>questions</a:t>
            </a:r>
            <a:r>
              <a:rPr lang="fi-FI" sz="4000" dirty="0" smtClean="0">
                <a:latin typeface="Book Antiqua" panose="02040602050305030304" pitchFamily="18" charset="0"/>
              </a:rPr>
              <a:t>?</a:t>
            </a:r>
            <a:endParaRPr lang="fi-FI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Literature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Aycan</a:t>
            </a:r>
            <a:r>
              <a:rPr lang="en-US" dirty="0"/>
              <a:t>, Z., </a:t>
            </a:r>
            <a:r>
              <a:rPr lang="en-US" dirty="0" err="1"/>
              <a:t>Kanungo</a:t>
            </a:r>
            <a:r>
              <a:rPr lang="en-US" dirty="0"/>
              <a:t>, R. &amp; </a:t>
            </a:r>
            <a:r>
              <a:rPr lang="en-US" dirty="0" err="1"/>
              <a:t>Mendonca</a:t>
            </a:r>
            <a:r>
              <a:rPr lang="en-US" dirty="0"/>
              <a:t>, M. 2014. Organization and management in cross-cultural context. London: Sage</a:t>
            </a:r>
            <a:endParaRPr lang="fi-FI" dirty="0"/>
          </a:p>
          <a:p>
            <a:r>
              <a:rPr lang="en-US" dirty="0" err="1"/>
              <a:t>Berlo</a:t>
            </a:r>
            <a:r>
              <a:rPr lang="en-US" dirty="0"/>
              <a:t>, D.K. 1960. The process of communication. New York: Holt, Rinehart &amp; Winston</a:t>
            </a:r>
            <a:endParaRPr lang="fi-FI" dirty="0"/>
          </a:p>
          <a:p>
            <a:r>
              <a:rPr lang="en-US" dirty="0" err="1"/>
              <a:t>Browaeys</a:t>
            </a:r>
            <a:r>
              <a:rPr lang="en-US" dirty="0"/>
              <a:t>, M-J. &amp; Price, R. 2015. Understanding cross-cultural management. Harlow: Pearson</a:t>
            </a:r>
            <a:endParaRPr lang="fi-FI" dirty="0"/>
          </a:p>
          <a:p>
            <a:r>
              <a:rPr lang="en-US" dirty="0"/>
              <a:t>Garten, F. 2015. The international manager. A guide for communication, cooperating and negotiating with worldwide colleagues. Baca Raton: CRC Press</a:t>
            </a:r>
            <a:endParaRPr lang="fi-FI" dirty="0"/>
          </a:p>
          <a:p>
            <a:r>
              <a:rPr lang="en-US" dirty="0"/>
              <a:t>Hofstede, G. 1980. Culture’s consequences: International differences in work related values. Beverly Hills: Sage</a:t>
            </a:r>
            <a:endParaRPr lang="fi-FI" dirty="0"/>
          </a:p>
          <a:p>
            <a:r>
              <a:rPr lang="en-US" dirty="0"/>
              <a:t>Thomas, D. &amp; Peterson, M. 2015. Cross-cultural management. Essential concepts. London: Sage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Nightmares</a:t>
            </a:r>
            <a:r>
              <a:rPr lang="fi-FI" dirty="0"/>
              <a:t> - http://</a:t>
            </a:r>
            <a:r>
              <a:rPr lang="fi-FI" dirty="0" smtClean="0"/>
              <a:t>finnishnightmares.blogspot.fi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9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waiting</a:t>
            </a:r>
            <a:r>
              <a:rPr lang="fi-FI" dirty="0" smtClean="0"/>
              <a:t> for a </a:t>
            </a:r>
            <a:r>
              <a:rPr lang="fi-FI" dirty="0" err="1" smtClean="0"/>
              <a:t>bus</a:t>
            </a:r>
            <a:r>
              <a:rPr lang="fi-FI" dirty="0" smtClean="0"/>
              <a:t>…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8" y="1453357"/>
            <a:ext cx="7919847" cy="4829175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C3907-ABAE-41F9-92DE-89E7DAC371B6}" type="datetime4">
              <a:rPr lang="en-US" smtClean="0"/>
              <a:t>May 20,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Mari Kokkonen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2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Definition of INTERCULTURAL COMMUNICATION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ln>
            <a:solidFill>
              <a:srgbClr val="FFFF99"/>
            </a:solidFill>
          </a:ln>
        </p:spPr>
        <p:txBody>
          <a:bodyPr/>
          <a:lstStyle/>
          <a:p>
            <a:r>
              <a:rPr lang="en-US" i="1" dirty="0" smtClean="0"/>
              <a:t>”Communication is the act of transmitting messages, including information about the nature of the relationship, to another person who interprets these messages and gives them meaning”  </a:t>
            </a:r>
            <a:r>
              <a:rPr lang="en-US" dirty="0" err="1" smtClean="0"/>
              <a:t>Berlo</a:t>
            </a:r>
            <a:r>
              <a:rPr lang="en-US" dirty="0" smtClean="0"/>
              <a:t> 1960</a:t>
            </a:r>
          </a:p>
          <a:p>
            <a:r>
              <a:rPr lang="en-US" dirty="0" smtClean="0"/>
              <a:t>Communication process involves </a:t>
            </a:r>
          </a:p>
          <a:p>
            <a:pPr lvl="1"/>
            <a:r>
              <a:rPr lang="en-US" dirty="0"/>
              <a:t>the meaning that is to be transmitted, </a:t>
            </a: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the sender of the message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 channel through which the message is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transmitted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the receiver of the message 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C3907-ABAE-41F9-92DE-89E7DAC371B6}" type="datetime4">
              <a:rPr lang="en-US" smtClean="0"/>
              <a:t>May 20,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Mari Kokkonen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8" name="Ellipsi 7"/>
          <p:cNvSpPr/>
          <p:nvPr/>
        </p:nvSpPr>
        <p:spPr>
          <a:xfrm>
            <a:off x="1208584" y="4293096"/>
            <a:ext cx="2376264" cy="1944216"/>
          </a:xfrm>
          <a:prstGeom prst="ellipse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Cultural Field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Sender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Ellipsi 8"/>
          <p:cNvSpPr/>
          <p:nvPr/>
        </p:nvSpPr>
        <p:spPr>
          <a:xfrm>
            <a:off x="5817096" y="4293096"/>
            <a:ext cx="2592288" cy="1944216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Cultural Field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Receiver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4016896" y="4482828"/>
            <a:ext cx="1584176" cy="1754484"/>
          </a:xfrm>
          <a:prstGeom prst="ellipse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6-kärkinen tähti 10"/>
          <p:cNvSpPr/>
          <p:nvPr/>
        </p:nvSpPr>
        <p:spPr>
          <a:xfrm>
            <a:off x="1939516" y="4798046"/>
            <a:ext cx="1213284" cy="935210"/>
          </a:xfrm>
          <a:prstGeom prst="star6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MESSAGE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6-kärkinen tähti 11"/>
          <p:cNvSpPr/>
          <p:nvPr/>
        </p:nvSpPr>
        <p:spPr>
          <a:xfrm>
            <a:off x="6609184" y="4725144"/>
            <a:ext cx="1368152" cy="1008112"/>
          </a:xfrm>
          <a:prstGeom prst="star6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MESSAGE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Nuoli oikealle 15"/>
          <p:cNvSpPr/>
          <p:nvPr/>
        </p:nvSpPr>
        <p:spPr>
          <a:xfrm>
            <a:off x="3289168" y="5117754"/>
            <a:ext cx="86409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uoli vasemmalle 16"/>
          <p:cNvSpPr/>
          <p:nvPr/>
        </p:nvSpPr>
        <p:spPr>
          <a:xfrm>
            <a:off x="5398178" y="511775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Kuvaselitepilvi 17"/>
          <p:cNvSpPr/>
          <p:nvPr/>
        </p:nvSpPr>
        <p:spPr>
          <a:xfrm>
            <a:off x="6105127" y="2204864"/>
            <a:ext cx="3296047" cy="1944216"/>
          </a:xfrm>
          <a:prstGeom prst="cloudCallout">
            <a:avLst>
              <a:gd name="adj1" fmla="val -62222"/>
              <a:gd name="adj2" fmla="val -321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Intercultural </a:t>
            </a:r>
            <a:r>
              <a:rPr lang="en-US" sz="1600" dirty="0">
                <a:solidFill>
                  <a:schemeClr val="tx1"/>
                </a:solidFill>
              </a:rPr>
              <a:t>communication refers to exchanging information between people from different cultures</a:t>
            </a:r>
          </a:p>
        </p:txBody>
      </p:sp>
    </p:spTree>
    <p:extLst>
      <p:ext uri="{BB962C8B-B14F-4D97-AF65-F5344CB8AC3E}">
        <p14:creationId xmlns:p14="http://schemas.microsoft.com/office/powerpoint/2010/main" val="12695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Intercultural</a:t>
            </a:r>
            <a:r>
              <a:rPr lang="fi-FI" dirty="0" smtClean="0"/>
              <a:t> </a:t>
            </a:r>
            <a:r>
              <a:rPr lang="fi-FI" dirty="0" err="1" smtClean="0"/>
              <a:t>communication</a:t>
            </a:r>
            <a:r>
              <a:rPr lang="fi-FI" dirty="0" smtClean="0"/>
              <a:t> is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demanding</a:t>
            </a:r>
            <a:r>
              <a:rPr lang="fi-FI" dirty="0" smtClean="0"/>
              <a:t>, </a:t>
            </a:r>
            <a:r>
              <a:rPr lang="fi-FI" dirty="0" err="1" smtClean="0"/>
              <a:t>because</a:t>
            </a:r>
            <a:r>
              <a:rPr lang="fi-FI" dirty="0" smtClean="0"/>
              <a:t>..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err="1" smtClean="0">
                <a:solidFill>
                  <a:srgbClr val="0070C0"/>
                </a:solidFill>
              </a:rPr>
              <a:t>Culturally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different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individuals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have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less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common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information</a:t>
            </a:r>
            <a:r>
              <a:rPr lang="fi-FI" sz="2000" dirty="0" smtClean="0">
                <a:solidFill>
                  <a:srgbClr val="0070C0"/>
                </a:solidFill>
              </a:rPr>
              <a:t> and </a:t>
            </a:r>
            <a:r>
              <a:rPr lang="fi-FI" sz="2000" dirty="0" err="1" smtClean="0">
                <a:solidFill>
                  <a:srgbClr val="0070C0"/>
                </a:solidFill>
              </a:rPr>
              <a:t>grounding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due</a:t>
            </a:r>
            <a:r>
              <a:rPr lang="fi-FI" sz="2000" dirty="0" smtClean="0">
                <a:solidFill>
                  <a:srgbClr val="0070C0"/>
                </a:solidFill>
              </a:rPr>
              <a:t> to </a:t>
            </a:r>
            <a:r>
              <a:rPr lang="fi-FI" sz="2000" dirty="0" err="1" smtClean="0">
                <a:solidFill>
                  <a:srgbClr val="0070C0"/>
                </a:solidFill>
              </a:rPr>
              <a:t>their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differences</a:t>
            </a:r>
            <a:r>
              <a:rPr lang="fi-FI" sz="2000" dirty="0" smtClean="0">
                <a:solidFill>
                  <a:srgbClr val="0070C0"/>
                </a:solidFill>
              </a:rPr>
              <a:t> in </a:t>
            </a:r>
            <a:r>
              <a:rPr lang="fi-FI" sz="2000" dirty="0" err="1" smtClean="0">
                <a:solidFill>
                  <a:srgbClr val="0070C0"/>
                </a:solidFill>
              </a:rPr>
              <a:t>their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fields</a:t>
            </a:r>
            <a:r>
              <a:rPr lang="fi-FI" sz="2000" dirty="0" smtClean="0">
                <a:solidFill>
                  <a:srgbClr val="0070C0"/>
                </a:solidFill>
              </a:rPr>
              <a:t> of </a:t>
            </a:r>
            <a:r>
              <a:rPr lang="fi-FI" sz="2000" dirty="0" err="1" smtClean="0">
                <a:solidFill>
                  <a:srgbClr val="0070C0"/>
                </a:solidFill>
              </a:rPr>
              <a:t>expertise</a:t>
            </a:r>
            <a:endParaRPr lang="fi-FI" sz="2000" dirty="0" smtClean="0">
              <a:solidFill>
                <a:srgbClr val="0070C0"/>
              </a:solidFill>
            </a:endParaRPr>
          </a:p>
          <a:p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Cultural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fields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Refer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of a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person’s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background</a:t>
            </a:r>
            <a:endParaRPr lang="fi-FI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fi-FI" sz="2000" b="1" dirty="0" err="1" smtClean="0">
                <a:solidFill>
                  <a:schemeClr val="accent6">
                    <a:lumMod val="75000"/>
                  </a:schemeClr>
                </a:solidFill>
              </a:rPr>
              <a:t>Education</a:t>
            </a:r>
            <a:r>
              <a:rPr lang="fi-FI" sz="2000" b="1" dirty="0" smtClean="0">
                <a:solidFill>
                  <a:schemeClr val="accent6">
                    <a:lumMod val="75000"/>
                  </a:schemeClr>
                </a:solidFill>
              </a:rPr>
              <a:t> , </a:t>
            </a:r>
            <a:r>
              <a:rPr lang="fi-FI" sz="2000" b="1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fi-FI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i-FI" sz="2000" b="1" dirty="0" err="1" smtClean="0">
                <a:solidFill>
                  <a:schemeClr val="accent6">
                    <a:lumMod val="75000"/>
                  </a:schemeClr>
                </a:solidFill>
              </a:rPr>
              <a:t>attitudes</a:t>
            </a:r>
            <a:endParaRPr lang="fi-FI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particular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filter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through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which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pass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lead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incomprehension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endParaRPr lang="fi-FI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fi-FI" sz="2000" dirty="0" err="1" smtClean="0">
                <a:solidFill>
                  <a:srgbClr val="00B050"/>
                </a:solidFill>
              </a:rPr>
              <a:t>Distortions</a:t>
            </a:r>
            <a:r>
              <a:rPr lang="fi-FI" sz="2000" dirty="0" smtClean="0">
                <a:solidFill>
                  <a:srgbClr val="00B050"/>
                </a:solidFill>
              </a:rPr>
              <a:t> and </a:t>
            </a:r>
            <a:r>
              <a:rPr lang="fi-FI" sz="2000" dirty="0" err="1" smtClean="0">
                <a:solidFill>
                  <a:srgbClr val="00B050"/>
                </a:solidFill>
              </a:rPr>
              <a:t>misunderstandings</a:t>
            </a:r>
            <a:endParaRPr lang="fi-FI" sz="2000" dirty="0" smtClean="0">
              <a:solidFill>
                <a:srgbClr val="00B050"/>
              </a:solidFill>
            </a:endParaRPr>
          </a:p>
          <a:p>
            <a:pPr lvl="2"/>
            <a:r>
              <a:rPr lang="fi-FI" sz="2000" dirty="0" err="1" smtClean="0">
                <a:solidFill>
                  <a:srgbClr val="00B050"/>
                </a:solidFill>
              </a:rPr>
              <a:t>Potential</a:t>
            </a:r>
            <a:r>
              <a:rPr lang="fi-FI" sz="2000" dirty="0" smtClean="0">
                <a:solidFill>
                  <a:srgbClr val="00B050"/>
                </a:solidFill>
              </a:rPr>
              <a:t> for </a:t>
            </a:r>
            <a:r>
              <a:rPr lang="fi-FI" sz="2000" dirty="0" err="1" smtClean="0">
                <a:solidFill>
                  <a:srgbClr val="00B050"/>
                </a:solidFill>
              </a:rPr>
              <a:t>inaccurate</a:t>
            </a:r>
            <a:r>
              <a:rPr lang="fi-FI" sz="2000" dirty="0" smtClean="0">
                <a:solidFill>
                  <a:srgbClr val="00B050"/>
                </a:solidFill>
              </a:rPr>
              <a:t> and </a:t>
            </a:r>
            <a:r>
              <a:rPr lang="fi-FI" sz="2000" dirty="0" err="1" smtClean="0">
                <a:solidFill>
                  <a:srgbClr val="00B050"/>
                </a:solidFill>
              </a:rPr>
              <a:t>incomplete</a:t>
            </a:r>
            <a:r>
              <a:rPr lang="fi-FI" sz="2000" dirty="0" smtClean="0">
                <a:solidFill>
                  <a:srgbClr val="00B050"/>
                </a:solidFill>
              </a:rPr>
              <a:t> </a:t>
            </a:r>
            <a:r>
              <a:rPr lang="fi-FI" sz="2000" dirty="0" err="1" smtClean="0">
                <a:solidFill>
                  <a:srgbClr val="00B050"/>
                </a:solidFill>
              </a:rPr>
              <a:t>information</a:t>
            </a:r>
            <a:r>
              <a:rPr lang="fi-FI" sz="2000" dirty="0" smtClean="0">
                <a:solidFill>
                  <a:srgbClr val="00B050"/>
                </a:solidFill>
              </a:rPr>
              <a:t>, </a:t>
            </a:r>
            <a:r>
              <a:rPr lang="fi-FI" sz="2000" dirty="0" err="1" smtClean="0">
                <a:solidFill>
                  <a:srgbClr val="00B050"/>
                </a:solidFill>
              </a:rPr>
              <a:t>even</a:t>
            </a:r>
            <a:r>
              <a:rPr lang="fi-FI" sz="2000" dirty="0" smtClean="0">
                <a:solidFill>
                  <a:srgbClr val="00B050"/>
                </a:solidFill>
              </a:rPr>
              <a:t> a </a:t>
            </a:r>
            <a:r>
              <a:rPr lang="fi-FI" sz="2000" dirty="0" err="1" smtClean="0">
                <a:solidFill>
                  <a:srgbClr val="00B050"/>
                </a:solidFill>
              </a:rPr>
              <a:t>total</a:t>
            </a:r>
            <a:r>
              <a:rPr lang="fi-FI" sz="2000" dirty="0" smtClean="0">
                <a:solidFill>
                  <a:srgbClr val="00B050"/>
                </a:solidFill>
              </a:rPr>
              <a:t> </a:t>
            </a:r>
            <a:r>
              <a:rPr lang="fi-FI" sz="2000" dirty="0" err="1" smtClean="0">
                <a:solidFill>
                  <a:srgbClr val="00B050"/>
                </a:solidFill>
              </a:rPr>
              <a:t>disruption</a:t>
            </a:r>
            <a:r>
              <a:rPr lang="fi-FI" sz="2000" dirty="0" smtClean="0">
                <a:solidFill>
                  <a:srgbClr val="00B050"/>
                </a:solidFill>
              </a:rPr>
              <a:t> of </a:t>
            </a:r>
            <a:r>
              <a:rPr lang="fi-FI" sz="2000" dirty="0" err="1" smtClean="0">
                <a:solidFill>
                  <a:srgbClr val="00B050"/>
                </a:solidFill>
              </a:rPr>
              <a:t>communication</a:t>
            </a:r>
            <a:endParaRPr lang="fi-FI" sz="2000" dirty="0" smtClean="0">
              <a:solidFill>
                <a:srgbClr val="00B050"/>
              </a:solidFill>
            </a:endParaRPr>
          </a:p>
          <a:p>
            <a:pPr lvl="2"/>
            <a:r>
              <a:rPr lang="fi-FI" sz="2000" dirty="0" smtClean="0">
                <a:solidFill>
                  <a:srgbClr val="00B050"/>
                </a:solidFill>
              </a:rPr>
              <a:t>Can </a:t>
            </a:r>
            <a:r>
              <a:rPr lang="fi-FI" sz="2000" dirty="0" err="1" smtClean="0">
                <a:solidFill>
                  <a:srgbClr val="00B050"/>
                </a:solidFill>
              </a:rPr>
              <a:t>lead</a:t>
            </a:r>
            <a:r>
              <a:rPr lang="fi-FI" sz="2000" dirty="0" smtClean="0">
                <a:solidFill>
                  <a:srgbClr val="00B050"/>
                </a:solidFill>
              </a:rPr>
              <a:t> to </a:t>
            </a:r>
            <a:r>
              <a:rPr lang="fi-FI" sz="2000" dirty="0" err="1" smtClean="0">
                <a:solidFill>
                  <a:srgbClr val="00B050"/>
                </a:solidFill>
              </a:rPr>
              <a:t>misunderstand</a:t>
            </a:r>
            <a:r>
              <a:rPr lang="fi-FI" sz="2000" dirty="0" smtClean="0">
                <a:solidFill>
                  <a:srgbClr val="00B050"/>
                </a:solidFill>
              </a:rPr>
              <a:t> </a:t>
            </a:r>
            <a:r>
              <a:rPr lang="fi-FI" sz="2000" dirty="0" err="1" smtClean="0">
                <a:solidFill>
                  <a:srgbClr val="00B050"/>
                </a:solidFill>
              </a:rPr>
              <a:t>the</a:t>
            </a:r>
            <a:r>
              <a:rPr lang="fi-FI" sz="2000" dirty="0" smtClean="0">
                <a:solidFill>
                  <a:srgbClr val="00B050"/>
                </a:solidFill>
              </a:rPr>
              <a:t> </a:t>
            </a:r>
            <a:r>
              <a:rPr lang="fi-FI" sz="2000" dirty="0" err="1" smtClean="0">
                <a:solidFill>
                  <a:srgbClr val="00B050"/>
                </a:solidFill>
              </a:rPr>
              <a:t>goal</a:t>
            </a:r>
            <a:r>
              <a:rPr lang="fi-FI" sz="2000" dirty="0" smtClean="0">
                <a:solidFill>
                  <a:srgbClr val="00B050"/>
                </a:solidFill>
              </a:rPr>
              <a:t> and </a:t>
            </a:r>
            <a:r>
              <a:rPr lang="fi-FI" sz="2000" dirty="0" err="1" smtClean="0">
                <a:solidFill>
                  <a:srgbClr val="00B050"/>
                </a:solidFill>
              </a:rPr>
              <a:t>interests</a:t>
            </a:r>
            <a:r>
              <a:rPr lang="fi-FI" sz="2000" dirty="0" smtClean="0">
                <a:solidFill>
                  <a:srgbClr val="00B050"/>
                </a:solidFill>
              </a:rPr>
              <a:t> of </a:t>
            </a:r>
            <a:r>
              <a:rPr lang="fi-FI" sz="2000" dirty="0" err="1" smtClean="0">
                <a:solidFill>
                  <a:srgbClr val="00B050"/>
                </a:solidFill>
              </a:rPr>
              <a:t>each</a:t>
            </a:r>
            <a:r>
              <a:rPr lang="fi-FI" sz="2000" dirty="0" smtClean="0">
                <a:solidFill>
                  <a:srgbClr val="00B050"/>
                </a:solidFill>
              </a:rPr>
              <a:t> </a:t>
            </a:r>
            <a:r>
              <a:rPr lang="fi-FI" sz="2000" dirty="0" err="1" smtClean="0">
                <a:solidFill>
                  <a:srgbClr val="00B050"/>
                </a:solidFill>
              </a:rPr>
              <a:t>other</a:t>
            </a:r>
            <a:endParaRPr lang="fi-FI" sz="2000" dirty="0" smtClean="0">
              <a:solidFill>
                <a:srgbClr val="00B05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C3907-ABAE-41F9-92DE-89E7DAC371B6}" type="datetime4">
              <a:rPr lang="en-US" smtClean="0"/>
              <a:t>May 20,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Mari Kokkonen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0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Verbal</a:t>
            </a:r>
            <a:r>
              <a:rPr lang="fi-FI" dirty="0" smtClean="0"/>
              <a:t> </a:t>
            </a:r>
            <a:r>
              <a:rPr lang="fi-FI" dirty="0" err="1" smtClean="0"/>
              <a:t>communication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6833964" cy="4525963"/>
          </a:xfrm>
        </p:spPr>
        <p:txBody>
          <a:bodyPr/>
          <a:lstStyle/>
          <a:p>
            <a:r>
              <a:rPr lang="fi-FI" dirty="0" smtClean="0"/>
              <a:t>Language: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obvious</a:t>
            </a:r>
            <a:r>
              <a:rPr lang="fi-FI" dirty="0" smtClean="0"/>
              <a:t> </a:t>
            </a:r>
            <a:r>
              <a:rPr lang="fi-FI" dirty="0" err="1" smtClean="0"/>
              <a:t>consideration</a:t>
            </a:r>
            <a:r>
              <a:rPr lang="fi-FI" dirty="0" smtClean="0"/>
              <a:t> in </a:t>
            </a:r>
            <a:r>
              <a:rPr lang="fi-FI" dirty="0" err="1" smtClean="0"/>
              <a:t>intercultural</a:t>
            </a:r>
            <a:r>
              <a:rPr lang="fi-FI" dirty="0" smtClean="0"/>
              <a:t> </a:t>
            </a:r>
            <a:r>
              <a:rPr lang="fi-FI" dirty="0" err="1" smtClean="0"/>
              <a:t>communication</a:t>
            </a:r>
            <a:endParaRPr lang="fi-FI" dirty="0" smtClean="0"/>
          </a:p>
          <a:p>
            <a:pPr lvl="1"/>
            <a:r>
              <a:rPr lang="fi-FI" dirty="0" err="1" smtClean="0">
                <a:solidFill>
                  <a:srgbClr val="00B050"/>
                </a:solidFill>
              </a:rPr>
              <a:t>Symbolic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code</a:t>
            </a:r>
            <a:r>
              <a:rPr lang="fi-FI" dirty="0" smtClean="0">
                <a:solidFill>
                  <a:srgbClr val="00B050"/>
                </a:solidFill>
              </a:rPr>
              <a:t> of </a:t>
            </a:r>
            <a:r>
              <a:rPr lang="fi-FI" dirty="0" err="1" smtClean="0">
                <a:solidFill>
                  <a:srgbClr val="00B050"/>
                </a:solidFill>
              </a:rPr>
              <a:t>communication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consisting</a:t>
            </a:r>
            <a:r>
              <a:rPr lang="fi-FI" dirty="0" smtClean="0">
                <a:solidFill>
                  <a:srgbClr val="00B050"/>
                </a:solidFill>
              </a:rPr>
              <a:t> of a set of </a:t>
            </a:r>
            <a:r>
              <a:rPr lang="fi-FI" dirty="0" err="1" smtClean="0">
                <a:solidFill>
                  <a:srgbClr val="00B050"/>
                </a:solidFill>
              </a:rPr>
              <a:t>sounds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with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understood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meanings</a:t>
            </a:r>
            <a:r>
              <a:rPr lang="fi-FI" dirty="0" smtClean="0">
                <a:solidFill>
                  <a:srgbClr val="00B050"/>
                </a:solidFill>
              </a:rPr>
              <a:t> and set of </a:t>
            </a:r>
            <a:r>
              <a:rPr lang="fi-FI" dirty="0" err="1" smtClean="0">
                <a:solidFill>
                  <a:srgbClr val="00B050"/>
                </a:solidFill>
              </a:rPr>
              <a:t>rules</a:t>
            </a:r>
            <a:r>
              <a:rPr lang="fi-FI" dirty="0" smtClean="0">
                <a:solidFill>
                  <a:srgbClr val="00B050"/>
                </a:solidFill>
              </a:rPr>
              <a:t> for </a:t>
            </a:r>
            <a:r>
              <a:rPr lang="fi-FI" dirty="0" err="1" smtClean="0">
                <a:solidFill>
                  <a:srgbClr val="00B050"/>
                </a:solidFill>
              </a:rPr>
              <a:t>constructing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messages</a:t>
            </a:r>
            <a:endParaRPr lang="fi-FI" dirty="0" smtClean="0">
              <a:solidFill>
                <a:srgbClr val="00B050"/>
              </a:solidFill>
            </a:endParaRPr>
          </a:p>
          <a:p>
            <a:pPr lvl="1"/>
            <a:r>
              <a:rPr lang="fi-FI" dirty="0" smtClean="0">
                <a:solidFill>
                  <a:srgbClr val="0070C0"/>
                </a:solidFill>
              </a:rPr>
              <a:t>Using </a:t>
            </a:r>
            <a:r>
              <a:rPr lang="fi-FI" dirty="0" err="1" smtClean="0">
                <a:solidFill>
                  <a:srgbClr val="0070C0"/>
                </a:solidFill>
              </a:rPr>
              <a:t>second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language</a:t>
            </a:r>
            <a:r>
              <a:rPr lang="fi-FI" dirty="0" smtClean="0">
                <a:solidFill>
                  <a:srgbClr val="0070C0"/>
                </a:solidFill>
              </a:rPr>
              <a:t>:</a:t>
            </a:r>
          </a:p>
          <a:p>
            <a:pPr lvl="2"/>
            <a:r>
              <a:rPr lang="fi-FI" dirty="0" err="1" smtClean="0">
                <a:solidFill>
                  <a:srgbClr val="0070C0"/>
                </a:solidFill>
              </a:rPr>
              <a:t>Causes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cognitive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strain</a:t>
            </a:r>
            <a:r>
              <a:rPr lang="fi-FI" dirty="0" smtClean="0">
                <a:solidFill>
                  <a:srgbClr val="0070C0"/>
                </a:solidFill>
              </a:rPr>
              <a:t> and is </a:t>
            </a:r>
            <a:r>
              <a:rPr lang="fi-FI" dirty="0" err="1" smtClean="0">
                <a:solidFill>
                  <a:srgbClr val="0070C0"/>
                </a:solidFill>
              </a:rPr>
              <a:t>exhausting</a:t>
            </a:r>
            <a:endParaRPr lang="fi-FI" dirty="0">
              <a:solidFill>
                <a:srgbClr val="0070C0"/>
              </a:solidFill>
            </a:endParaRPr>
          </a:p>
          <a:p>
            <a:pPr lvl="2"/>
            <a:r>
              <a:rPr lang="fi-FI" dirty="0" err="1" smtClean="0">
                <a:solidFill>
                  <a:srgbClr val="0070C0"/>
                </a:solidFill>
              </a:rPr>
              <a:t>Fluency</a:t>
            </a:r>
            <a:r>
              <a:rPr lang="fi-FI" dirty="0" smtClean="0">
                <a:solidFill>
                  <a:srgbClr val="0070C0"/>
                </a:solidFill>
              </a:rPr>
              <a:t> of </a:t>
            </a:r>
            <a:r>
              <a:rPr lang="fi-FI" dirty="0" err="1" smtClean="0">
                <a:solidFill>
                  <a:srgbClr val="0070C0"/>
                </a:solidFill>
              </a:rPr>
              <a:t>second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language</a:t>
            </a:r>
            <a:r>
              <a:rPr lang="fi-FI" dirty="0" smtClean="0">
                <a:solidFill>
                  <a:srgbClr val="0070C0"/>
                </a:solidFill>
              </a:rPr>
              <a:t> is </a:t>
            </a:r>
            <a:r>
              <a:rPr lang="fi-FI" dirty="0" err="1" smtClean="0">
                <a:solidFill>
                  <a:srgbClr val="0070C0"/>
                </a:solidFill>
              </a:rPr>
              <a:t>seen</a:t>
            </a:r>
            <a:r>
              <a:rPr lang="fi-FI" dirty="0" smtClean="0">
                <a:solidFill>
                  <a:srgbClr val="0070C0"/>
                </a:solidFill>
              </a:rPr>
              <a:t> as </a:t>
            </a:r>
            <a:r>
              <a:rPr lang="fi-FI" dirty="0" err="1" smtClean="0">
                <a:solidFill>
                  <a:srgbClr val="0070C0"/>
                </a:solidFill>
              </a:rPr>
              <a:t>competent</a:t>
            </a:r>
            <a:r>
              <a:rPr lang="fi-FI" dirty="0" smtClean="0">
                <a:solidFill>
                  <a:srgbClr val="0070C0"/>
                </a:solidFill>
              </a:rPr>
              <a:t> in </a:t>
            </a:r>
            <a:r>
              <a:rPr lang="fi-FI" dirty="0" err="1" smtClean="0">
                <a:solidFill>
                  <a:srgbClr val="0070C0"/>
                </a:solidFill>
              </a:rPr>
              <a:t>other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respects</a:t>
            </a:r>
            <a:endParaRPr lang="fi-FI" dirty="0" smtClean="0">
              <a:solidFill>
                <a:srgbClr val="0070C0"/>
              </a:solidFill>
            </a:endParaRPr>
          </a:p>
          <a:p>
            <a:pPr lvl="2"/>
            <a:r>
              <a:rPr lang="fi-FI" dirty="0" err="1" smtClean="0">
                <a:solidFill>
                  <a:srgbClr val="0070C0"/>
                </a:solidFill>
              </a:rPr>
              <a:t>Modification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by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first-language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speakers</a:t>
            </a:r>
            <a:r>
              <a:rPr lang="fi-FI" dirty="0" smtClean="0">
                <a:solidFill>
                  <a:srgbClr val="0070C0"/>
                </a:solidFill>
              </a:rPr>
              <a:t> (</a:t>
            </a:r>
            <a:r>
              <a:rPr lang="fi-FI" dirty="0" err="1" smtClean="0">
                <a:solidFill>
                  <a:srgbClr val="0070C0"/>
                </a:solidFill>
              </a:rPr>
              <a:t>slowing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their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speech</a:t>
            </a:r>
            <a:r>
              <a:rPr lang="fi-FI" dirty="0" smtClean="0">
                <a:solidFill>
                  <a:srgbClr val="0070C0"/>
                </a:solidFill>
              </a:rPr>
              <a:t> and </a:t>
            </a:r>
            <a:r>
              <a:rPr lang="fi-FI" dirty="0" err="1" smtClean="0">
                <a:solidFill>
                  <a:srgbClr val="0070C0"/>
                </a:solidFill>
              </a:rPr>
              <a:t>reducing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sentence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complexity</a:t>
            </a:r>
            <a:r>
              <a:rPr lang="fi-FI" dirty="0" smtClean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fi-FI" dirty="0" smtClean="0">
                <a:solidFill>
                  <a:srgbClr val="0070C0"/>
                </a:solidFill>
              </a:rPr>
              <a:t>Can </a:t>
            </a:r>
            <a:r>
              <a:rPr lang="fi-FI" dirty="0" err="1" smtClean="0">
                <a:solidFill>
                  <a:srgbClr val="0070C0"/>
                </a:solidFill>
              </a:rPr>
              <a:t>be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perceived</a:t>
            </a:r>
            <a:r>
              <a:rPr lang="fi-FI" dirty="0" smtClean="0">
                <a:solidFill>
                  <a:srgbClr val="0070C0"/>
                </a:solidFill>
              </a:rPr>
              <a:t> as </a:t>
            </a:r>
            <a:r>
              <a:rPr lang="fi-FI" dirty="0" err="1" smtClean="0">
                <a:solidFill>
                  <a:srgbClr val="0070C0"/>
                </a:solidFill>
              </a:rPr>
              <a:t>patronizing</a:t>
            </a:r>
            <a:r>
              <a:rPr lang="fi-FI" dirty="0" smtClean="0">
                <a:solidFill>
                  <a:srgbClr val="0070C0"/>
                </a:solidFill>
              </a:rPr>
              <a:t> and </a:t>
            </a:r>
            <a:r>
              <a:rPr lang="fi-FI" dirty="0" err="1" smtClean="0">
                <a:solidFill>
                  <a:srgbClr val="0070C0"/>
                </a:solidFill>
              </a:rPr>
              <a:t>might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not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be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well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received</a:t>
            </a:r>
            <a:endParaRPr lang="fi-FI" dirty="0" smtClean="0">
              <a:solidFill>
                <a:srgbClr val="0070C0"/>
              </a:solidFill>
            </a:endParaRPr>
          </a:p>
          <a:p>
            <a:pPr lvl="2"/>
            <a:r>
              <a:rPr lang="fi-FI" dirty="0" err="1" smtClean="0">
                <a:solidFill>
                  <a:srgbClr val="0070C0"/>
                </a:solidFill>
              </a:rPr>
              <a:t>Pretend</a:t>
            </a:r>
            <a:r>
              <a:rPr lang="fi-FI" dirty="0" smtClean="0">
                <a:solidFill>
                  <a:srgbClr val="0070C0"/>
                </a:solidFill>
              </a:rPr>
              <a:t> to </a:t>
            </a:r>
            <a:r>
              <a:rPr lang="fi-FI" dirty="0" err="1" smtClean="0">
                <a:solidFill>
                  <a:srgbClr val="0070C0"/>
                </a:solidFill>
              </a:rPr>
              <a:t>understand</a:t>
            </a:r>
            <a:r>
              <a:rPr lang="fi-FI" dirty="0" smtClean="0">
                <a:solidFill>
                  <a:srgbClr val="0070C0"/>
                </a:solidFill>
              </a:rPr>
              <a:t> in </a:t>
            </a:r>
            <a:r>
              <a:rPr lang="fi-FI" dirty="0" err="1" smtClean="0">
                <a:solidFill>
                  <a:srgbClr val="0070C0"/>
                </a:solidFill>
              </a:rPr>
              <a:t>order</a:t>
            </a:r>
            <a:r>
              <a:rPr lang="fi-FI" dirty="0" smtClean="0">
                <a:solidFill>
                  <a:srgbClr val="0070C0"/>
                </a:solidFill>
              </a:rPr>
              <a:t> to </a:t>
            </a:r>
            <a:r>
              <a:rPr lang="fi-FI" dirty="0" err="1" smtClean="0">
                <a:solidFill>
                  <a:srgbClr val="0070C0"/>
                </a:solidFill>
              </a:rPr>
              <a:t>avoid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embarrassment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or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appear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competent</a:t>
            </a:r>
            <a:endParaRPr lang="fi-FI" dirty="0" smtClean="0">
              <a:solidFill>
                <a:srgbClr val="0070C0"/>
              </a:solidFill>
            </a:endParaRPr>
          </a:p>
          <a:p>
            <a:endParaRPr lang="fi-FI" dirty="0" smtClean="0">
              <a:solidFill>
                <a:srgbClr val="0070C0"/>
              </a:solidFill>
            </a:endParaRPr>
          </a:p>
          <a:p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8802" y="2072482"/>
            <a:ext cx="2547302" cy="193258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396038"/>
            <a:ext cx="1617663" cy="273050"/>
          </a:xfrm>
        </p:spPr>
        <p:txBody>
          <a:bodyPr/>
          <a:lstStyle/>
          <a:p>
            <a:pPr>
              <a:defRPr/>
            </a:pPr>
            <a:fld id="{AF3C3907-ABAE-41F9-92DE-89E7DAC371B6}" type="datetime4">
              <a:rPr lang="en-US" smtClean="0"/>
              <a:t>May 20,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7618413" y="6397625"/>
            <a:ext cx="2287587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mtClean="0"/>
              <a:t>Mari Kokkonen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60388" cy="274638"/>
          </a:xfrm>
        </p:spPr>
        <p:txBody>
          <a:bodyPr/>
          <a:lstStyle/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5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Verbal</a:t>
            </a:r>
            <a:r>
              <a:rPr lang="fi-FI" dirty="0" smtClean="0"/>
              <a:t> </a:t>
            </a:r>
            <a:r>
              <a:rPr lang="fi-FI" dirty="0" err="1" smtClean="0"/>
              <a:t>communication</a:t>
            </a:r>
            <a:r>
              <a:rPr lang="fi-FI" dirty="0" smtClean="0"/>
              <a:t>: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accent6">
                    <a:lumMod val="50000"/>
                  </a:schemeClr>
                </a:solidFill>
              </a:rPr>
              <a:t>Communication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6">
                    <a:lumMod val="50000"/>
                  </a:schemeClr>
                </a:solidFill>
              </a:rPr>
              <a:t>styles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lvl="1"/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Present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values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norms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that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people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have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their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cultures</a:t>
            </a:r>
            <a:endParaRPr lang="fi-FI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Often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related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orientation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individualism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collectivism</a:t>
            </a:r>
            <a:endParaRPr lang="fi-FI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How </a:t>
            </a:r>
            <a:r>
              <a:rPr lang="fi-FI" b="1" dirty="0" err="1" smtClean="0">
                <a:solidFill>
                  <a:srgbClr val="0070C0"/>
                </a:solidFill>
              </a:rPr>
              <a:t>language</a:t>
            </a:r>
            <a:r>
              <a:rPr lang="fi-FI" b="1" dirty="0" smtClean="0">
                <a:solidFill>
                  <a:srgbClr val="0070C0"/>
                </a:solidFill>
              </a:rPr>
              <a:t> is </a:t>
            </a:r>
            <a:r>
              <a:rPr lang="fi-FI" b="1" dirty="0" err="1" smtClean="0">
                <a:solidFill>
                  <a:srgbClr val="0070C0"/>
                </a:solidFill>
              </a:rPr>
              <a:t>used</a:t>
            </a:r>
            <a:r>
              <a:rPr lang="fi-FI" b="1" dirty="0" smtClean="0">
                <a:solidFill>
                  <a:srgbClr val="0070C0"/>
                </a:solidFill>
              </a:rPr>
              <a:t> for </a:t>
            </a:r>
            <a:r>
              <a:rPr lang="fi-FI" b="1" dirty="0" err="1" smtClean="0">
                <a:solidFill>
                  <a:srgbClr val="0070C0"/>
                </a:solidFill>
              </a:rPr>
              <a:t>communication</a:t>
            </a:r>
            <a:r>
              <a:rPr lang="fi-FI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fi-FI" dirty="0" err="1" smtClean="0">
                <a:solidFill>
                  <a:srgbClr val="0070C0"/>
                </a:solidFill>
              </a:rPr>
              <a:t>High-context</a:t>
            </a:r>
            <a:r>
              <a:rPr lang="fi-FI" dirty="0" smtClean="0">
                <a:solidFill>
                  <a:srgbClr val="0070C0"/>
                </a:solidFill>
              </a:rPr>
              <a:t>  </a:t>
            </a:r>
            <a:r>
              <a:rPr lang="fi-FI" dirty="0" err="1" smtClean="0">
                <a:solidFill>
                  <a:srgbClr val="0070C0"/>
                </a:solidFill>
              </a:rPr>
              <a:t>style</a:t>
            </a:r>
            <a:r>
              <a:rPr lang="fi-FI" dirty="0" smtClean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fi-FI" dirty="0" err="1" smtClean="0">
                <a:solidFill>
                  <a:srgbClr val="0070C0"/>
                </a:solidFill>
              </a:rPr>
              <a:t>very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little</a:t>
            </a:r>
            <a:r>
              <a:rPr lang="fi-FI" dirty="0" smtClean="0">
                <a:solidFill>
                  <a:srgbClr val="0070C0"/>
                </a:solidFill>
              </a:rPr>
              <a:t> is in </a:t>
            </a:r>
            <a:r>
              <a:rPr lang="fi-FI" dirty="0" err="1" smtClean="0">
                <a:solidFill>
                  <a:srgbClr val="0070C0"/>
                </a:solidFill>
              </a:rPr>
              <a:t>coded</a:t>
            </a:r>
            <a:r>
              <a:rPr lang="fi-FI" dirty="0" smtClean="0">
                <a:solidFill>
                  <a:srgbClr val="0070C0"/>
                </a:solidFill>
              </a:rPr>
              <a:t>, </a:t>
            </a:r>
            <a:r>
              <a:rPr lang="fi-FI" dirty="0" err="1" smtClean="0">
                <a:solidFill>
                  <a:srgbClr val="0070C0"/>
                </a:solidFill>
              </a:rPr>
              <a:t>explicit</a:t>
            </a:r>
            <a:r>
              <a:rPr lang="fi-FI" dirty="0" smtClean="0">
                <a:solidFill>
                  <a:srgbClr val="0070C0"/>
                </a:solidFill>
              </a:rPr>
              <a:t>, </a:t>
            </a:r>
            <a:r>
              <a:rPr lang="fi-FI" dirty="0" err="1" smtClean="0">
                <a:solidFill>
                  <a:srgbClr val="0070C0"/>
                </a:solidFill>
              </a:rPr>
              <a:t>transmitted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part</a:t>
            </a:r>
            <a:r>
              <a:rPr lang="fi-FI" dirty="0" smtClean="0">
                <a:solidFill>
                  <a:srgbClr val="0070C0"/>
                </a:solidFill>
              </a:rPr>
              <a:t> of </a:t>
            </a:r>
            <a:r>
              <a:rPr lang="fi-FI" dirty="0" err="1" smtClean="0">
                <a:solidFill>
                  <a:srgbClr val="0070C0"/>
                </a:solidFill>
              </a:rPr>
              <a:t>the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message</a:t>
            </a:r>
            <a:endParaRPr lang="fi-FI" dirty="0" smtClean="0">
              <a:solidFill>
                <a:srgbClr val="0070C0"/>
              </a:solidFill>
            </a:endParaRPr>
          </a:p>
          <a:p>
            <a:pPr lvl="1"/>
            <a:r>
              <a:rPr lang="fi-FI" dirty="0" err="1" smtClean="0">
                <a:solidFill>
                  <a:srgbClr val="0070C0"/>
                </a:solidFill>
              </a:rPr>
              <a:t>Implicit</a:t>
            </a:r>
            <a:r>
              <a:rPr lang="fi-FI" dirty="0" smtClean="0">
                <a:solidFill>
                  <a:srgbClr val="0070C0"/>
                </a:solidFill>
              </a:rPr>
              <a:t>, </a:t>
            </a:r>
            <a:r>
              <a:rPr lang="fi-FI" dirty="0" err="1" smtClean="0">
                <a:solidFill>
                  <a:srgbClr val="0070C0"/>
                </a:solidFill>
              </a:rPr>
              <a:t>words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convey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only</a:t>
            </a:r>
            <a:r>
              <a:rPr lang="fi-FI" dirty="0" smtClean="0">
                <a:solidFill>
                  <a:srgbClr val="0070C0"/>
                </a:solidFill>
              </a:rPr>
              <a:t> a </a:t>
            </a:r>
            <a:r>
              <a:rPr lang="fi-FI" dirty="0" err="1" smtClean="0">
                <a:solidFill>
                  <a:srgbClr val="0070C0"/>
                </a:solidFill>
              </a:rPr>
              <a:t>small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part</a:t>
            </a:r>
            <a:r>
              <a:rPr lang="fi-FI" dirty="0" smtClean="0">
                <a:solidFill>
                  <a:srgbClr val="0070C0"/>
                </a:solidFill>
              </a:rPr>
              <a:t> of </a:t>
            </a:r>
            <a:r>
              <a:rPr lang="fi-FI" dirty="0" err="1" smtClean="0">
                <a:solidFill>
                  <a:srgbClr val="0070C0"/>
                </a:solidFill>
              </a:rPr>
              <a:t>the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message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err="1" smtClean="0">
                <a:solidFill>
                  <a:srgbClr val="0070C0"/>
                </a:solidFill>
              </a:rPr>
              <a:t>Low-context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style</a:t>
            </a:r>
            <a:r>
              <a:rPr lang="fi-FI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fi-FI" dirty="0" err="1" smtClean="0">
                <a:solidFill>
                  <a:srgbClr val="0070C0"/>
                </a:solidFill>
              </a:rPr>
              <a:t>The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mass</a:t>
            </a:r>
            <a:r>
              <a:rPr lang="fi-FI" dirty="0" smtClean="0">
                <a:solidFill>
                  <a:srgbClr val="0070C0"/>
                </a:solidFill>
              </a:rPr>
              <a:t> of </a:t>
            </a:r>
            <a:r>
              <a:rPr lang="fi-FI" dirty="0" err="1" smtClean="0">
                <a:solidFill>
                  <a:srgbClr val="0070C0"/>
                </a:solidFill>
              </a:rPr>
              <a:t>the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message</a:t>
            </a:r>
            <a:r>
              <a:rPr lang="fi-FI" dirty="0" smtClean="0">
                <a:solidFill>
                  <a:srgbClr val="0070C0"/>
                </a:solidFill>
              </a:rPr>
              <a:t> is </a:t>
            </a:r>
            <a:r>
              <a:rPr lang="fi-FI" dirty="0" err="1" smtClean="0">
                <a:solidFill>
                  <a:srgbClr val="0070C0"/>
                </a:solidFill>
              </a:rPr>
              <a:t>vested</a:t>
            </a:r>
            <a:r>
              <a:rPr lang="fi-FI" dirty="0" smtClean="0">
                <a:solidFill>
                  <a:srgbClr val="0070C0"/>
                </a:solidFill>
              </a:rPr>
              <a:t> in </a:t>
            </a:r>
            <a:r>
              <a:rPr lang="fi-FI" dirty="0" err="1" smtClean="0">
                <a:solidFill>
                  <a:srgbClr val="0070C0"/>
                </a:solidFill>
              </a:rPr>
              <a:t>the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explicit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code</a:t>
            </a:r>
            <a:r>
              <a:rPr lang="fi-FI" dirty="0" smtClean="0">
                <a:solidFill>
                  <a:srgbClr val="0070C0"/>
                </a:solidFill>
              </a:rPr>
              <a:t> – </a:t>
            </a:r>
            <a:r>
              <a:rPr lang="fi-FI" dirty="0" err="1" smtClean="0">
                <a:solidFill>
                  <a:srgbClr val="0070C0"/>
                </a:solidFill>
              </a:rPr>
              <a:t>words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spoken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err="1" smtClean="0">
                <a:solidFill>
                  <a:srgbClr val="00B050"/>
                </a:solidFill>
              </a:rPr>
              <a:t>Directness</a:t>
            </a:r>
            <a:r>
              <a:rPr lang="fi-FI" dirty="0" smtClean="0">
                <a:solidFill>
                  <a:srgbClr val="00B050"/>
                </a:solidFill>
              </a:rPr>
              <a:t>:  </a:t>
            </a:r>
            <a:r>
              <a:rPr lang="fi-FI" dirty="0" err="1" smtClean="0">
                <a:solidFill>
                  <a:srgbClr val="00B050"/>
                </a:solidFill>
              </a:rPr>
              <a:t>the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extent</a:t>
            </a:r>
            <a:r>
              <a:rPr lang="fi-FI" dirty="0" smtClean="0">
                <a:solidFill>
                  <a:srgbClr val="00B050"/>
                </a:solidFill>
              </a:rPr>
              <a:t> to </a:t>
            </a:r>
            <a:r>
              <a:rPr lang="fi-FI" dirty="0" err="1" smtClean="0">
                <a:solidFill>
                  <a:srgbClr val="00B050"/>
                </a:solidFill>
              </a:rPr>
              <a:t>which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communicators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get</a:t>
            </a:r>
            <a:r>
              <a:rPr lang="fi-FI" dirty="0" smtClean="0">
                <a:solidFill>
                  <a:srgbClr val="00B050"/>
                </a:solidFill>
              </a:rPr>
              <a:t> to </a:t>
            </a:r>
            <a:r>
              <a:rPr lang="fi-FI" dirty="0" err="1" smtClean="0">
                <a:solidFill>
                  <a:srgbClr val="00B050"/>
                </a:solidFill>
              </a:rPr>
              <a:t>the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point</a:t>
            </a:r>
            <a:endParaRPr lang="fi-FI" dirty="0" smtClean="0">
              <a:solidFill>
                <a:srgbClr val="00B050"/>
              </a:solidFill>
            </a:endParaRPr>
          </a:p>
          <a:p>
            <a:r>
              <a:rPr lang="fi-FI" dirty="0" err="1" smtClean="0">
                <a:solidFill>
                  <a:schemeClr val="accent5">
                    <a:lumMod val="50000"/>
                  </a:schemeClr>
                </a:solidFill>
              </a:rPr>
              <a:t>Silence-tolerance</a:t>
            </a:r>
            <a:endParaRPr lang="fi-FI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i-FI" dirty="0" err="1" smtClean="0">
                <a:solidFill>
                  <a:srgbClr val="7030A0"/>
                </a:solidFill>
              </a:rPr>
              <a:t>Use</a:t>
            </a:r>
            <a:r>
              <a:rPr lang="fi-FI" dirty="0" smtClean="0">
                <a:solidFill>
                  <a:srgbClr val="7030A0"/>
                </a:solidFill>
              </a:rPr>
              <a:t> of </a:t>
            </a:r>
            <a:r>
              <a:rPr lang="fi-FI" dirty="0" err="1" smtClean="0">
                <a:solidFill>
                  <a:srgbClr val="7030A0"/>
                </a:solidFill>
              </a:rPr>
              <a:t>praise</a:t>
            </a:r>
            <a:r>
              <a:rPr lang="fi-FI" dirty="0" smtClean="0">
                <a:solidFill>
                  <a:srgbClr val="7030A0"/>
                </a:solidFill>
              </a:rPr>
              <a:t> and </a:t>
            </a:r>
            <a:r>
              <a:rPr lang="fi-FI" dirty="0" err="1" smtClean="0">
                <a:solidFill>
                  <a:srgbClr val="7030A0"/>
                </a:solidFill>
              </a:rPr>
              <a:t>response</a:t>
            </a:r>
            <a:r>
              <a:rPr lang="fi-FI" dirty="0" smtClean="0">
                <a:solidFill>
                  <a:srgbClr val="7030A0"/>
                </a:solidFill>
              </a:rPr>
              <a:t> to </a:t>
            </a:r>
            <a:r>
              <a:rPr lang="fi-FI" dirty="0" err="1" smtClean="0">
                <a:solidFill>
                  <a:srgbClr val="7030A0"/>
                </a:solidFill>
              </a:rPr>
              <a:t>praise</a:t>
            </a:r>
            <a:endParaRPr lang="fi-FI" dirty="0" smtClean="0">
              <a:solidFill>
                <a:srgbClr val="7030A0"/>
              </a:solidFill>
            </a:endParaRPr>
          </a:p>
          <a:p>
            <a:r>
              <a:rPr lang="fi-FI" dirty="0" err="1" smtClean="0">
                <a:solidFill>
                  <a:srgbClr val="FFC000"/>
                </a:solidFill>
              </a:rPr>
              <a:t>Use</a:t>
            </a:r>
            <a:r>
              <a:rPr lang="fi-FI" dirty="0" smtClean="0">
                <a:solidFill>
                  <a:srgbClr val="FFC000"/>
                </a:solidFill>
              </a:rPr>
              <a:t> of </a:t>
            </a:r>
            <a:r>
              <a:rPr lang="fi-FI" dirty="0" err="1" smtClean="0">
                <a:solidFill>
                  <a:srgbClr val="FFC000"/>
                </a:solidFill>
              </a:rPr>
              <a:t>slang</a:t>
            </a:r>
            <a:r>
              <a:rPr lang="fi-FI" dirty="0" smtClean="0">
                <a:solidFill>
                  <a:srgbClr val="FFC000"/>
                </a:solidFill>
              </a:rPr>
              <a:t> and jargon</a:t>
            </a:r>
          </a:p>
          <a:p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</a:rPr>
              <a:t>Euphemisms</a:t>
            </a:r>
            <a:r>
              <a:rPr lang="fi-FI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</a:rPr>
              <a:t>idioms</a:t>
            </a:r>
            <a:r>
              <a:rPr lang="fi-FI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i-FI" dirty="0" err="1" smtClean="0">
                <a:solidFill>
                  <a:schemeClr val="accent4">
                    <a:lumMod val="50000"/>
                  </a:schemeClr>
                </a:solidFill>
              </a:rPr>
              <a:t>proverbs</a:t>
            </a:r>
            <a:endParaRPr lang="fi-FI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C3907-ABAE-41F9-92DE-89E7DAC371B6}" type="datetime4">
              <a:rPr lang="en-US" smtClean="0"/>
              <a:t>May 20,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Mari Kokkonen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26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6712"/>
            <a:ext cx="9432540" cy="50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Nonverbal</a:t>
            </a:r>
            <a:r>
              <a:rPr lang="fi-FI" dirty="0" smtClean="0"/>
              <a:t> </a:t>
            </a:r>
            <a:r>
              <a:rPr lang="fi-FI" dirty="0" err="1" smtClean="0"/>
              <a:t>communication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>
                <a:solidFill>
                  <a:srgbClr val="00B050"/>
                </a:solidFill>
              </a:rPr>
              <a:t>Convey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important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messages</a:t>
            </a:r>
            <a:r>
              <a:rPr lang="fi-FI" dirty="0" smtClean="0">
                <a:solidFill>
                  <a:srgbClr val="00B050"/>
                </a:solidFill>
              </a:rPr>
              <a:t> and </a:t>
            </a:r>
            <a:r>
              <a:rPr lang="fi-FI" dirty="0" err="1" smtClean="0">
                <a:solidFill>
                  <a:srgbClr val="00B050"/>
                </a:solidFill>
              </a:rPr>
              <a:t>are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produced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more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automatically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than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words</a:t>
            </a:r>
            <a:endParaRPr lang="fi-FI" dirty="0" smtClean="0">
              <a:solidFill>
                <a:srgbClr val="00B050"/>
              </a:solidFill>
            </a:endParaRPr>
          </a:p>
          <a:p>
            <a:r>
              <a:rPr lang="fi-FI" sz="2000" b="1" dirty="0" err="1" smtClean="0"/>
              <a:t>Body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movements</a:t>
            </a:r>
            <a:r>
              <a:rPr lang="fi-FI" sz="2000" b="1" dirty="0" smtClean="0"/>
              <a:t> and </a:t>
            </a:r>
            <a:r>
              <a:rPr lang="fi-FI" sz="2000" b="1" dirty="0" err="1" smtClean="0"/>
              <a:t>gestures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touching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facial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expressions</a:t>
            </a:r>
            <a:r>
              <a:rPr lang="fi-FI" sz="2000" b="1" dirty="0" smtClean="0"/>
              <a:t>, and </a:t>
            </a:r>
            <a:r>
              <a:rPr lang="fi-FI" sz="2000" b="1" dirty="0" err="1" smtClean="0"/>
              <a:t>facial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gazing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tone</a:t>
            </a:r>
            <a:r>
              <a:rPr lang="fi-FI" sz="2000" b="1" dirty="0" smtClean="0"/>
              <a:t> of </a:t>
            </a:r>
            <a:r>
              <a:rPr lang="fi-FI" sz="2000" b="1" dirty="0" err="1" smtClean="0"/>
              <a:t>voice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space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usage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eye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contact</a:t>
            </a:r>
            <a:r>
              <a:rPr lang="fi-FI" sz="2000" b="1" dirty="0" smtClean="0"/>
              <a:t> 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Three </a:t>
            </a:r>
            <a:r>
              <a:rPr lang="fi-FI" dirty="0" err="1" smtClean="0">
                <a:solidFill>
                  <a:srgbClr val="0070C0"/>
                </a:solidFill>
              </a:rPr>
              <a:t>aspects</a:t>
            </a:r>
            <a:r>
              <a:rPr lang="fi-FI" dirty="0" smtClean="0">
                <a:solidFill>
                  <a:srgbClr val="0070C0"/>
                </a:solidFill>
              </a:rPr>
              <a:t> in </a:t>
            </a:r>
            <a:r>
              <a:rPr lang="fi-FI" dirty="0" err="1" smtClean="0">
                <a:solidFill>
                  <a:srgbClr val="0070C0"/>
                </a:solidFill>
              </a:rPr>
              <a:t>nonverbal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communication</a:t>
            </a:r>
            <a:r>
              <a:rPr lang="fi-FI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fi-FI" b="1" dirty="0" err="1" smtClean="0">
                <a:solidFill>
                  <a:srgbClr val="0070C0"/>
                </a:solidFill>
              </a:rPr>
              <a:t>Nonverbal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communication</a:t>
            </a:r>
            <a:r>
              <a:rPr lang="fi-FI" b="1" dirty="0" smtClean="0">
                <a:solidFill>
                  <a:srgbClr val="0070C0"/>
                </a:solidFill>
              </a:rPr>
              <a:t> is </a:t>
            </a:r>
            <a:r>
              <a:rPr lang="fi-FI" b="1" dirty="0" err="1" smtClean="0">
                <a:solidFill>
                  <a:srgbClr val="0070C0"/>
                </a:solidFill>
              </a:rPr>
              <a:t>unconscious</a:t>
            </a:r>
            <a:endParaRPr lang="fi-FI" b="1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b="1" dirty="0" smtClean="0">
                <a:solidFill>
                  <a:srgbClr val="0070C0"/>
                </a:solidFill>
              </a:rPr>
              <a:t>One </a:t>
            </a:r>
            <a:r>
              <a:rPr lang="fi-FI" b="1" dirty="0" err="1" smtClean="0">
                <a:solidFill>
                  <a:srgbClr val="0070C0"/>
                </a:solidFill>
              </a:rPr>
              <a:t>should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be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aware</a:t>
            </a:r>
            <a:r>
              <a:rPr lang="fi-FI" b="1" dirty="0" smtClean="0">
                <a:solidFill>
                  <a:srgbClr val="0070C0"/>
                </a:solidFill>
              </a:rPr>
              <a:t> of </a:t>
            </a:r>
            <a:r>
              <a:rPr lang="fi-FI" b="1" dirty="0" err="1" smtClean="0">
                <a:solidFill>
                  <a:srgbClr val="0070C0"/>
                </a:solidFill>
              </a:rPr>
              <a:t>the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impact</a:t>
            </a:r>
            <a:r>
              <a:rPr lang="fi-FI" b="1" dirty="0" smtClean="0">
                <a:solidFill>
                  <a:srgbClr val="0070C0"/>
                </a:solidFill>
              </a:rPr>
              <a:t> of </a:t>
            </a:r>
            <a:r>
              <a:rPr lang="fi-FI" b="1" dirty="0" err="1" smtClean="0">
                <a:solidFill>
                  <a:srgbClr val="0070C0"/>
                </a:solidFill>
              </a:rPr>
              <a:t>nonverbal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commucation</a:t>
            </a:r>
            <a:r>
              <a:rPr lang="fi-FI" b="1" dirty="0" smtClean="0">
                <a:solidFill>
                  <a:srgbClr val="0070C0"/>
                </a:solidFill>
              </a:rPr>
              <a:t> on </a:t>
            </a:r>
            <a:r>
              <a:rPr lang="fi-FI" b="1" dirty="0" err="1" smtClean="0">
                <a:solidFill>
                  <a:srgbClr val="0070C0"/>
                </a:solidFill>
              </a:rPr>
              <a:t>others</a:t>
            </a:r>
            <a:endParaRPr lang="fi-FI" b="1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b="1" dirty="0" err="1" smtClean="0">
                <a:solidFill>
                  <a:srgbClr val="0070C0"/>
                </a:solidFill>
              </a:rPr>
              <a:t>Meaning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assigned</a:t>
            </a:r>
            <a:r>
              <a:rPr lang="fi-FI" b="1" dirty="0" smtClean="0">
                <a:solidFill>
                  <a:srgbClr val="0070C0"/>
                </a:solidFill>
              </a:rPr>
              <a:t> for </a:t>
            </a:r>
            <a:r>
              <a:rPr lang="fi-FI" b="1" dirty="0" err="1" smtClean="0">
                <a:solidFill>
                  <a:srgbClr val="0070C0"/>
                </a:solidFill>
              </a:rPr>
              <a:t>nonverbal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expression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differs</a:t>
            </a:r>
            <a:r>
              <a:rPr lang="fi-FI" b="1" dirty="0" smtClean="0">
                <a:solidFill>
                  <a:srgbClr val="0070C0"/>
                </a:solidFill>
              </a:rPr>
              <a:t> per culture</a:t>
            </a:r>
          </a:p>
          <a:p>
            <a:pPr>
              <a:buFont typeface="+mj-lt"/>
              <a:buAutoNum type="arabicPeriod"/>
            </a:pPr>
            <a:endParaRPr lang="fi-FI" b="1" dirty="0"/>
          </a:p>
          <a:p>
            <a:pPr marL="0" indent="0">
              <a:buNone/>
            </a:pPr>
            <a:r>
              <a:rPr lang="fi-FI" dirty="0" err="1" smtClean="0"/>
              <a:t>Within</a:t>
            </a:r>
            <a:r>
              <a:rPr lang="fi-FI" dirty="0" smtClean="0"/>
              <a:t> a culture, 70 % of </a:t>
            </a:r>
            <a:r>
              <a:rPr lang="fi-FI" dirty="0" err="1" smtClean="0"/>
              <a:t>communication</a:t>
            </a:r>
            <a:r>
              <a:rPr lang="fi-FI" dirty="0" smtClean="0"/>
              <a:t> is </a:t>
            </a:r>
            <a:r>
              <a:rPr lang="fi-FI" dirty="0" err="1" smtClean="0"/>
              <a:t>nonverbal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In </a:t>
            </a:r>
            <a:r>
              <a:rPr lang="fi-FI" dirty="0" err="1" smtClean="0"/>
              <a:t>intercultural</a:t>
            </a:r>
            <a:r>
              <a:rPr lang="fi-FI" dirty="0" smtClean="0"/>
              <a:t> </a:t>
            </a:r>
            <a:r>
              <a:rPr lang="fi-FI" dirty="0" err="1" smtClean="0"/>
              <a:t>encountering</a:t>
            </a:r>
            <a:r>
              <a:rPr lang="fi-FI" dirty="0" smtClean="0"/>
              <a:t>, </a:t>
            </a:r>
            <a:r>
              <a:rPr lang="fi-FI" dirty="0" err="1" smtClean="0"/>
              <a:t>nonverbal</a:t>
            </a:r>
            <a:r>
              <a:rPr lang="fi-FI" dirty="0" smtClean="0"/>
              <a:t> is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C3907-ABAE-41F9-92DE-89E7DAC371B6}" type="datetime4">
              <a:rPr lang="en-US" smtClean="0"/>
              <a:t>May 20,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Mari Kokkonen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sikkodiat yleinen">
  <a:themeElements>
    <a:clrScheme name="Mukautettu 5">
      <a:dk1>
        <a:sysClr val="windowText" lastClr="000000"/>
      </a:dk1>
      <a:lt1>
        <a:sysClr val="window" lastClr="FFFFFF"/>
      </a:lt1>
      <a:dk2>
        <a:srgbClr val="B34FC5"/>
      </a:dk2>
      <a:lt2>
        <a:srgbClr val="EEECE1"/>
      </a:lt2>
      <a:accent1>
        <a:srgbClr val="B34FC5"/>
      </a:accent1>
      <a:accent2>
        <a:srgbClr val="F8EB60"/>
      </a:accent2>
      <a:accent3>
        <a:srgbClr val="050E9F"/>
      </a:accent3>
      <a:accent4>
        <a:srgbClr val="FFC999"/>
      </a:accent4>
      <a:accent5>
        <a:srgbClr val="FF5B35"/>
      </a:accent5>
      <a:accent6>
        <a:srgbClr val="00A887"/>
      </a:accent6>
      <a:hlink>
        <a:srgbClr val="00A887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MK" id="{F22868B5-AD4A-4EAE-ADC0-A3AAAF08AFDC}" vid="{59F9B23C-B752-430D-9576-C46C40032570}"/>
    </a:ext>
  </a:extLst>
</a:theme>
</file>

<file path=ppt/theme/theme2.xml><?xml version="1.0" encoding="utf-8"?>
<a:theme xmlns:a="http://schemas.openxmlformats.org/drawingml/2006/main" name="Muotoilu- ja taideinstituutti">
  <a:themeElements>
    <a:clrScheme name="Mukautettu 4">
      <a:dk1>
        <a:sysClr val="windowText" lastClr="000000"/>
      </a:dk1>
      <a:lt1>
        <a:sysClr val="window" lastClr="FFFFFF"/>
      </a:lt1>
      <a:dk2>
        <a:srgbClr val="000000"/>
      </a:dk2>
      <a:lt2>
        <a:srgbClr val="F5F3F6"/>
      </a:lt2>
      <a:accent1>
        <a:srgbClr val="43D29F"/>
      </a:accent1>
      <a:accent2>
        <a:srgbClr val="2735BD"/>
      </a:accent2>
      <a:accent3>
        <a:srgbClr val="C0C0C7"/>
      </a:accent3>
      <a:accent4>
        <a:srgbClr val="FFCFA1"/>
      </a:accent4>
      <a:accent5>
        <a:srgbClr val="EFE8E7"/>
      </a:accent5>
      <a:accent6>
        <a:srgbClr val="AC4CCF"/>
      </a:accent6>
      <a:hlink>
        <a:srgbClr val="4CBC93"/>
      </a:hlink>
      <a:folHlink>
        <a:srgbClr val="2492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MK" id="{F22868B5-AD4A-4EAE-ADC0-A3AAAF08AFDC}" vid="{95ADACFE-5A40-453C-99BF-99E1ABFE6CD2}"/>
    </a:ext>
  </a:extLst>
</a:theme>
</file>

<file path=ppt/theme/theme3.xml><?xml version="1.0" encoding="utf-8"?>
<a:theme xmlns:a="http://schemas.openxmlformats.org/drawingml/2006/main" name="Sosiaali- ja terveysala">
  <a:themeElements>
    <a:clrScheme name="Mukautettu 4">
      <a:dk1>
        <a:sysClr val="windowText" lastClr="000000"/>
      </a:dk1>
      <a:lt1>
        <a:sysClr val="window" lastClr="FFFFFF"/>
      </a:lt1>
      <a:dk2>
        <a:srgbClr val="000000"/>
      </a:dk2>
      <a:lt2>
        <a:srgbClr val="F5F3F6"/>
      </a:lt2>
      <a:accent1>
        <a:srgbClr val="43D29F"/>
      </a:accent1>
      <a:accent2>
        <a:srgbClr val="2735BD"/>
      </a:accent2>
      <a:accent3>
        <a:srgbClr val="C0C0C7"/>
      </a:accent3>
      <a:accent4>
        <a:srgbClr val="FFCFA1"/>
      </a:accent4>
      <a:accent5>
        <a:srgbClr val="EFE8E7"/>
      </a:accent5>
      <a:accent6>
        <a:srgbClr val="AC4CCF"/>
      </a:accent6>
      <a:hlink>
        <a:srgbClr val="4CBC93"/>
      </a:hlink>
      <a:folHlink>
        <a:srgbClr val="2492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MK" id="{F22868B5-AD4A-4EAE-ADC0-A3AAAF08AFDC}" vid="{80BEC07D-91EA-4744-A2A4-34A2AED84317}"/>
    </a:ext>
  </a:extLst>
</a:theme>
</file>

<file path=ppt/theme/theme4.xml><?xml version="1.0" encoding="utf-8"?>
<a:theme xmlns:a="http://schemas.openxmlformats.org/drawingml/2006/main" name="Tekniikan ala">
  <a:themeElements>
    <a:clrScheme name="Mukautettu 4">
      <a:dk1>
        <a:sysClr val="windowText" lastClr="000000"/>
      </a:dk1>
      <a:lt1>
        <a:sysClr val="window" lastClr="FFFFFF"/>
      </a:lt1>
      <a:dk2>
        <a:srgbClr val="000000"/>
      </a:dk2>
      <a:lt2>
        <a:srgbClr val="F5F3F6"/>
      </a:lt2>
      <a:accent1>
        <a:srgbClr val="43D29F"/>
      </a:accent1>
      <a:accent2>
        <a:srgbClr val="2735BD"/>
      </a:accent2>
      <a:accent3>
        <a:srgbClr val="C0C0C7"/>
      </a:accent3>
      <a:accent4>
        <a:srgbClr val="FFCFA1"/>
      </a:accent4>
      <a:accent5>
        <a:srgbClr val="EFE8E7"/>
      </a:accent5>
      <a:accent6>
        <a:srgbClr val="AC4CCF"/>
      </a:accent6>
      <a:hlink>
        <a:srgbClr val="4CBC93"/>
      </a:hlink>
      <a:folHlink>
        <a:srgbClr val="2492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MK" id="{F22868B5-AD4A-4EAE-ADC0-A3AAAF08AFDC}" vid="{DFDE798F-8505-4DED-A290-5D617B1FEE64}"/>
    </a:ext>
  </a:extLst>
</a:theme>
</file>

<file path=ppt/theme/theme5.xml><?xml version="1.0" encoding="utf-8"?>
<a:theme xmlns:a="http://schemas.openxmlformats.org/drawingml/2006/main" name="Sisältödiat">
  <a:themeElements>
    <a:clrScheme name="Mukautettu 5">
      <a:dk1>
        <a:sysClr val="windowText" lastClr="000000"/>
      </a:dk1>
      <a:lt1>
        <a:sysClr val="window" lastClr="FFFFFF"/>
      </a:lt1>
      <a:dk2>
        <a:srgbClr val="B34FC5"/>
      </a:dk2>
      <a:lt2>
        <a:srgbClr val="EEECE1"/>
      </a:lt2>
      <a:accent1>
        <a:srgbClr val="B34FC5"/>
      </a:accent1>
      <a:accent2>
        <a:srgbClr val="F8EB60"/>
      </a:accent2>
      <a:accent3>
        <a:srgbClr val="050E9F"/>
      </a:accent3>
      <a:accent4>
        <a:srgbClr val="FFC999"/>
      </a:accent4>
      <a:accent5>
        <a:srgbClr val="FF5B35"/>
      </a:accent5>
      <a:accent6>
        <a:srgbClr val="00A887"/>
      </a:accent6>
      <a:hlink>
        <a:srgbClr val="00A887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MK" id="{F22868B5-AD4A-4EAE-ADC0-A3AAAF08AFDC}" vid="{5D26E2A3-E299-43FF-AD8C-F6CDC757F6E5}"/>
    </a:ext>
  </a:extLst>
</a:theme>
</file>

<file path=ppt/theme/theme6.xml><?xml version="1.0" encoding="utf-8"?>
<a:theme xmlns:a="http://schemas.openxmlformats.org/drawingml/2006/main" name="Lopetusdiat">
  <a:themeElements>
    <a:clrScheme name="Mukautettu 3">
      <a:dk1>
        <a:sysClr val="windowText" lastClr="000000"/>
      </a:dk1>
      <a:lt1>
        <a:sysClr val="window" lastClr="FFFFFF"/>
      </a:lt1>
      <a:dk2>
        <a:srgbClr val="B34FC5"/>
      </a:dk2>
      <a:lt2>
        <a:srgbClr val="EEECE1"/>
      </a:lt2>
      <a:accent1>
        <a:srgbClr val="B34FC5"/>
      </a:accent1>
      <a:accent2>
        <a:srgbClr val="F8EB60"/>
      </a:accent2>
      <a:accent3>
        <a:srgbClr val="050E9F"/>
      </a:accent3>
      <a:accent4>
        <a:srgbClr val="FFC999"/>
      </a:accent4>
      <a:accent5>
        <a:srgbClr val="FF5B35"/>
      </a:accent5>
      <a:accent6>
        <a:srgbClr val="00A887"/>
      </a:accent6>
      <a:hlink>
        <a:srgbClr val="00A887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MK" id="{F22868B5-AD4A-4EAE-ADC0-A3AAAF08AFDC}" vid="{BD24EDE2-DD4B-44D5-A2B1-3FDBA4EB1DD1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ittelymateriaali" ma:contentTypeID="0x01010038AE8F7D45884955AADC14E78CB8E1E900CABDA442E5F98B4EB880B12D1C79B4D4" ma:contentTypeVersion="1" ma:contentTypeDescription="" ma:contentTypeScope="" ma:versionID="df7fb9c570cdbd1a27fbd819dcbe5ac1">
  <xsd:schema xmlns:xsd="http://www.w3.org/2001/XMLSchema" xmlns:xs="http://www.w3.org/2001/XMLSchema" xmlns:p="http://schemas.microsoft.com/office/2006/metadata/properties" xmlns:ns2="9cfb5275-5e52-4c2a-b542-d0ae1627000c" targetNamespace="http://schemas.microsoft.com/office/2006/metadata/properties" ma:root="true" ma:fieldsID="72b881aeb661f813c2fb09ef97001c73" ns2:_="">
    <xsd:import namespace="9cfb5275-5e52-4c2a-b542-d0ae1627000c"/>
    <xsd:element name="properties">
      <xsd:complexType>
        <xsd:sequence>
          <xsd:element name="documentManagement">
            <xsd:complexType>
              <xsd:all>
                <xsd:element ref="ns2:Brandi" minOccurs="0"/>
                <xsd:element ref="ns2:Asiakirjatyyppi" minOccurs="0"/>
                <xsd:element ref="ns2:Pikaohje" minOccurs="0"/>
                <xsd:element ref="ns2:Kieli" minOccurs="0"/>
                <xsd:element ref="ns2:Ai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b5275-5e52-4c2a-b542-d0ae1627000c" elementFormDefault="qualified">
    <xsd:import namespace="http://schemas.microsoft.com/office/2006/documentManagement/types"/>
    <xsd:import namespace="http://schemas.microsoft.com/office/infopath/2007/PartnerControls"/>
    <xsd:element name="Brandi" ma:index="8" nillable="true" ma:displayName="Brändi" ma:format="Dropdown" ma:internalName="Brandi">
      <xsd:simpleType>
        <xsd:restriction base="dms:Choice">
          <xsd:enumeration value="PHKK"/>
          <xsd:enumeration value="LAMK"/>
          <xsd:enumeration value="Salpaus"/>
          <xsd:enumeration value="Tuoterengas"/>
          <xsd:enumeration value="FUAS"/>
        </xsd:restriction>
      </xsd:simpleType>
    </xsd:element>
    <xsd:element name="Asiakirjatyyppi" ma:index="9" nillable="true" ma:displayName="Asiakirjatyyppi" ma:format="Dropdown" ma:internalName="Asiakirjatyyppi">
      <xsd:simpleType>
        <xsd:restriction base="dms:Choice">
          <xsd:enumeration value="Diaesitys"/>
          <xsd:enumeration value="Esityspohja"/>
        </xsd:restriction>
      </xsd:simpleType>
    </xsd:element>
    <xsd:element name="Pikaohje" ma:index="10" nillable="true" ma:displayName="Pikaohje" ma:internalName="Pikaohje">
      <xsd:simpleType>
        <xsd:restriction base="dms:Text"/>
      </xsd:simpleType>
    </xsd:element>
    <xsd:element name="Kieli" ma:index="11" nillable="true" ma:displayName="Kieli" ma:default="Suomi" ma:format="Dropdown" ma:internalName="Kieli">
      <xsd:simpleType>
        <xsd:restriction base="dms:Choice">
          <xsd:enumeration value="Suomi"/>
          <xsd:enumeration value="Englanti "/>
        </xsd:restriction>
      </xsd:simpleType>
    </xsd:element>
    <xsd:element name="Aihe" ma:index="12" nillable="true" ma:displayName="Aihe" ma:format="Dropdown" ma:internalName="Aihe">
      <xsd:simpleType>
        <xsd:restriction base="dms:Choice">
          <xsd:enumeration value="Ei ole arvoj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kaohje xmlns="9cfb5275-5e52-4c2a-b542-d0ae1627000c">LAMKin PowerPoint-pohja. Tallenna itsellesi ja muokkaa. Uusittu 9/2013</Pikaohje>
    <Aihe xmlns="9cfb5275-5e52-4c2a-b542-d0ae1627000c" xsi:nil="true"/>
    <Brandi xmlns="9cfb5275-5e52-4c2a-b542-d0ae1627000c">LAMK</Brandi>
    <Asiakirjatyyppi xmlns="9cfb5275-5e52-4c2a-b542-d0ae1627000c">Esityspohja</Asiakirjatyyppi>
    <Kieli xmlns="9cfb5275-5e52-4c2a-b542-d0ae1627000c">Suomi</Kieli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3CBC7-A524-4DD3-A213-F23AEF962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b5275-5e52-4c2a-b542-d0ae16270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2A4628-B3D8-4E05-B27E-E4825490E434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9cfb5275-5e52-4c2a-b542-d0ae1627000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B3135D1-B4E1-4F58-B10D-66417D19003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29109CA-B0AF-42F1-BDF0-31833CFC8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LAMK</Template>
  <TotalTime>292</TotalTime>
  <Words>629</Words>
  <Application>Microsoft Office PowerPoint</Application>
  <PresentationFormat>A4 (210 x 297 mm)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12</vt:i4>
      </vt:variant>
    </vt:vector>
  </HeadingPairs>
  <TitlesOfParts>
    <vt:vector size="24" baseType="lpstr">
      <vt:lpstr>ＭＳ Ｐゴシック</vt:lpstr>
      <vt:lpstr>Arial</vt:lpstr>
      <vt:lpstr>Book Antiqua</vt:lpstr>
      <vt:lpstr>Calibri</vt:lpstr>
      <vt:lpstr>Dia Regular</vt:lpstr>
      <vt:lpstr>Wingdings</vt:lpstr>
      <vt:lpstr>Otsikkodiat yleinen</vt:lpstr>
      <vt:lpstr>Muotoilu- ja taideinstituutti</vt:lpstr>
      <vt:lpstr>Sosiaali- ja terveysala</vt:lpstr>
      <vt:lpstr>Tekniikan ala</vt:lpstr>
      <vt:lpstr>Sisältödiat</vt:lpstr>
      <vt:lpstr>Lopetusdiat</vt:lpstr>
      <vt:lpstr>Intercultural communication</vt:lpstr>
      <vt:lpstr>Finnish people waiting for a bus…</vt:lpstr>
      <vt:lpstr>Definition of INTERCULTURAL COMMUNICATION</vt:lpstr>
      <vt:lpstr>Intercultural communication is more demanding, because..</vt:lpstr>
      <vt:lpstr>Verbal communication</vt:lpstr>
      <vt:lpstr>Prezentace aplikace PowerPoint</vt:lpstr>
      <vt:lpstr>Verbal communication: </vt:lpstr>
      <vt:lpstr>Prezentace aplikace PowerPoint</vt:lpstr>
      <vt:lpstr>Nonverbal communication</vt:lpstr>
      <vt:lpstr>Prezentace aplikace PowerPoint</vt:lpstr>
      <vt:lpstr>Prezentace aplikace PowerPoint</vt:lpstr>
      <vt:lpstr>Literature</vt:lpstr>
    </vt:vector>
  </TitlesOfParts>
  <Company>Organization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Kokkonen</dc:creator>
  <cp:keywords>LAMK;Lahden ammattikorkeakoulu</cp:keywords>
  <cp:lastModifiedBy>katedra.rs</cp:lastModifiedBy>
  <cp:revision>25</cp:revision>
  <dcterms:created xsi:type="dcterms:W3CDTF">2016-05-18T08:10:09Z</dcterms:created>
  <dcterms:modified xsi:type="dcterms:W3CDTF">2016-05-20T09:07:43Z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andi">
    <vt:lpwstr>LAMK</vt:lpwstr>
  </property>
  <property fmtid="{D5CDD505-2E9C-101B-9397-08002B2CF9AE}" pid="3" name="Tulostuspaperintyyppi">
    <vt:lpwstr>Tavallinen</vt:lpwstr>
  </property>
  <property fmtid="{D5CDD505-2E9C-101B-9397-08002B2CF9AE}" pid="4" name="Kieli">
    <vt:lpwstr>Suomi</vt:lpwstr>
  </property>
  <property fmtid="{D5CDD505-2E9C-101B-9397-08002B2CF9AE}" pid="5" name="Asiakirjatyyppi">
    <vt:lpwstr>Esityspohja</vt:lpwstr>
  </property>
  <property fmtid="{D5CDD505-2E9C-101B-9397-08002B2CF9AE}" pid="6" name="Aihe">
    <vt:lpwstr/>
  </property>
  <property fmtid="{D5CDD505-2E9C-101B-9397-08002B2CF9AE}" pid="7" name="Pikaohje">
    <vt:lpwstr>LAMKin PowerPoint-pohja. Tallenna itsellesi ja muokkaa. Uusittu 9/2013</vt:lpwstr>
  </property>
  <property fmtid="{D5CDD505-2E9C-101B-9397-08002B2CF9AE}" pid="8" name="Kampanja">
    <vt:lpwstr/>
  </property>
</Properties>
</file>