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62" r:id="rId3"/>
    <p:sldId id="265" r:id="rId4"/>
    <p:sldId id="258" r:id="rId5"/>
    <p:sldId id="264" r:id="rId6"/>
    <p:sldId id="259" r:id="rId7"/>
    <p:sldId id="266" r:id="rId8"/>
    <p:sldId id="270" r:id="rId9"/>
    <p:sldId id="289" r:id="rId10"/>
    <p:sldId id="271" r:id="rId11"/>
    <p:sldId id="272" r:id="rId12"/>
    <p:sldId id="273" r:id="rId13"/>
    <p:sldId id="276" r:id="rId14"/>
    <p:sldId id="268" r:id="rId15"/>
    <p:sldId id="277" r:id="rId16"/>
    <p:sldId id="278" r:id="rId17"/>
    <p:sldId id="280" r:id="rId18"/>
    <p:sldId id="281" r:id="rId19"/>
    <p:sldId id="279" r:id="rId20"/>
    <p:sldId id="282" r:id="rId21"/>
    <p:sldId id="269" r:id="rId22"/>
    <p:sldId id="286" r:id="rId23"/>
    <p:sldId id="285" r:id="rId24"/>
    <p:sldId id="284" r:id="rId25"/>
    <p:sldId id="283" r:id="rId26"/>
    <p:sldId id="287" r:id="rId27"/>
    <p:sldId id="288" r:id="rId28"/>
    <p:sldId id="26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3BE"/>
    <a:srgbClr val="532476"/>
    <a:srgbClr val="006600"/>
    <a:srgbClr val="00CC00"/>
    <a:srgbClr val="FFF6EB"/>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286" autoAdjust="0"/>
  </p:normalViewPr>
  <p:slideViewPr>
    <p:cSldViewPr>
      <p:cViewPr varScale="1">
        <p:scale>
          <a:sx n="81" d="100"/>
          <a:sy n="81" d="100"/>
        </p:scale>
        <p:origin x="-1560" y="-10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3228"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FBE07-E997-4842-9D86-4754667F250E}" type="datetimeFigureOut">
              <a:rPr lang="cs-CZ" smtClean="0"/>
              <a:pPr/>
              <a:t>8. 9. 2018</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FB16A-9F8D-4D97-8135-911BAB4B000D}"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sz="1600" i="1" dirty="0" smtClean="0">
                <a:latin typeface="Sitka Banner" pitchFamily="2" charset="0"/>
              </a:rPr>
              <a:t>Paliativní péče je komplexní, aktivní a na kvalitu života orientovaná péče poskytovaná pacientovi, který trpí nevyléčitelnou chorobou v pokročilém nebo terminálním stadiu. Cílem paliativní péče je zmírnit bolest a další tělesná a duševní strádání, zachovat pacientovu důstojnost a poskytnout podporu jeho blízkým.</a:t>
            </a:r>
          </a:p>
          <a:p>
            <a:endParaRPr lang="cs-CZ" sz="1600" dirty="0"/>
          </a:p>
        </p:txBody>
      </p:sp>
      <p:sp>
        <p:nvSpPr>
          <p:cNvPr id="4" name="Slide Number Placeholder 3"/>
          <p:cNvSpPr>
            <a:spLocks noGrp="1"/>
          </p:cNvSpPr>
          <p:nvPr>
            <p:ph type="sldNum" sz="quarter" idx="10"/>
          </p:nvPr>
        </p:nvSpPr>
        <p:spPr/>
        <p:txBody>
          <a:bodyPr/>
          <a:lstStyle/>
          <a:p>
            <a:fld id="{872FB16A-9F8D-4D97-8135-911BAB4B000D}" type="slidenum">
              <a:rPr lang="cs-CZ" smtClean="0"/>
              <a:pPr/>
              <a:t>2</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11</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12</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13</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14</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15</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16</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17</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18</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19</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20</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872FB16A-9F8D-4D97-8135-911BAB4B000D}" type="slidenum">
              <a:rPr lang="cs-CZ" smtClean="0"/>
              <a:pPr/>
              <a:t>3</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21</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22</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23</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24</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25</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0" kern="1200" dirty="0" smtClean="0">
                <a:solidFill>
                  <a:schemeClr val="tx1"/>
                </a:solidFill>
                <a:latin typeface="+mn-lt"/>
                <a:ea typeface="+mn-ea"/>
                <a:cs typeface="+mn-cs"/>
              </a:rPr>
              <a:t>Kotterův model změny</a:t>
            </a:r>
          </a:p>
          <a:p>
            <a:r>
              <a:rPr lang="cs-CZ" sz="1200" kern="1200" dirty="0" smtClean="0">
                <a:solidFill>
                  <a:schemeClr val="tx1"/>
                </a:solidFill>
                <a:latin typeface="+mn-lt"/>
                <a:ea typeface="+mn-ea"/>
                <a:cs typeface="+mn-cs"/>
              </a:rPr>
              <a:t>Vyvolání pocitu naléhavosti</a:t>
            </a:r>
          </a:p>
          <a:p>
            <a:r>
              <a:rPr lang="cs-CZ" sz="1200" kern="1200" dirty="0" smtClean="0">
                <a:solidFill>
                  <a:schemeClr val="tx1"/>
                </a:solidFill>
                <a:latin typeface="+mn-lt"/>
                <a:ea typeface="+mn-ea"/>
                <a:cs typeface="+mn-cs"/>
              </a:rPr>
              <a:t>Sestavení týmu prosazujícího změnu</a:t>
            </a:r>
          </a:p>
          <a:p>
            <a:r>
              <a:rPr lang="cs-CZ" sz="1200" kern="1200" dirty="0" smtClean="0">
                <a:solidFill>
                  <a:schemeClr val="tx1"/>
                </a:solidFill>
                <a:latin typeface="+mn-lt"/>
                <a:ea typeface="+mn-ea"/>
                <a:cs typeface="+mn-cs"/>
              </a:rPr>
              <a:t>Vytvoření vize a strategie</a:t>
            </a:r>
          </a:p>
          <a:p>
            <a:r>
              <a:rPr lang="cs-CZ" sz="1200" kern="1200" dirty="0" smtClean="0">
                <a:solidFill>
                  <a:schemeClr val="tx1"/>
                </a:solidFill>
                <a:latin typeface="+mn-lt"/>
                <a:ea typeface="+mn-ea"/>
                <a:cs typeface="+mn-cs"/>
              </a:rPr>
              <a:t>Komunikace transformační vize</a:t>
            </a:r>
          </a:p>
          <a:p>
            <a:r>
              <a:rPr lang="cs-CZ" sz="1200" kern="1200" dirty="0" smtClean="0">
                <a:solidFill>
                  <a:schemeClr val="tx1"/>
                </a:solidFill>
                <a:latin typeface="+mn-lt"/>
                <a:ea typeface="+mn-ea"/>
                <a:cs typeface="+mn-cs"/>
              </a:rPr>
              <a:t>Delegování v širokém měřítku</a:t>
            </a:r>
          </a:p>
          <a:p>
            <a:r>
              <a:rPr lang="cs-CZ" sz="1200" kern="1200" dirty="0" smtClean="0">
                <a:solidFill>
                  <a:schemeClr val="tx1"/>
                </a:solidFill>
                <a:latin typeface="+mn-lt"/>
                <a:ea typeface="+mn-ea"/>
                <a:cs typeface="+mn-cs"/>
              </a:rPr>
              <a:t>Vytváření krátkodobých vítězství</a:t>
            </a:r>
          </a:p>
          <a:p>
            <a:r>
              <a:rPr lang="cs-CZ" sz="1200" kern="1200" dirty="0" smtClean="0">
                <a:solidFill>
                  <a:schemeClr val="tx1"/>
                </a:solidFill>
                <a:latin typeface="+mn-lt"/>
                <a:ea typeface="+mn-ea"/>
                <a:cs typeface="+mn-cs"/>
              </a:rPr>
              <a:t>Využití výsledků a podpora dalších změn</a:t>
            </a:r>
          </a:p>
          <a:p>
            <a:r>
              <a:rPr lang="cs-CZ" sz="1200" kern="1200" dirty="0" smtClean="0">
                <a:solidFill>
                  <a:schemeClr val="tx1"/>
                </a:solidFill>
                <a:latin typeface="+mn-lt"/>
                <a:ea typeface="+mn-ea"/>
                <a:cs typeface="+mn-cs"/>
              </a:rPr>
              <a:t>Zakotvení nových přístupů do organizační kultury</a:t>
            </a:r>
          </a:p>
        </p:txBody>
      </p:sp>
      <p:sp>
        <p:nvSpPr>
          <p:cNvPr id="4" name="Slide Number Placeholder 3"/>
          <p:cNvSpPr>
            <a:spLocks noGrp="1"/>
          </p:cNvSpPr>
          <p:nvPr>
            <p:ph type="sldNum" sz="quarter" idx="10"/>
          </p:nvPr>
        </p:nvSpPr>
        <p:spPr/>
        <p:txBody>
          <a:bodyPr/>
          <a:lstStyle/>
          <a:p>
            <a:fld id="{872FB16A-9F8D-4D97-8135-911BAB4B000D}" type="slidenum">
              <a:rPr lang="cs-CZ" smtClean="0"/>
              <a:pPr/>
              <a:t>26</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27</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latin typeface="+mn-lt"/>
                <a:ea typeface="+mn-ea"/>
                <a:cs typeface="+mn-cs"/>
              </a:rPr>
              <a:t>Cílem analýzy implementace paliativní péče bylo identifikovat tyto faktory.</a:t>
            </a:r>
          </a:p>
          <a:p>
            <a:endParaRPr lang="cs-CZ" dirty="0"/>
          </a:p>
        </p:txBody>
      </p:sp>
      <p:sp>
        <p:nvSpPr>
          <p:cNvPr id="4" name="Slide Number Placeholder 3"/>
          <p:cNvSpPr>
            <a:spLocks noGrp="1"/>
          </p:cNvSpPr>
          <p:nvPr>
            <p:ph type="sldNum" sz="quarter" idx="10"/>
          </p:nvPr>
        </p:nvSpPr>
        <p:spPr/>
        <p:txBody>
          <a:bodyPr/>
          <a:lstStyle/>
          <a:p>
            <a:fld id="{872FB16A-9F8D-4D97-8135-911BAB4B000D}"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0" kern="1200" dirty="0" smtClean="0">
                <a:solidFill>
                  <a:schemeClr val="tx1"/>
                </a:solidFill>
                <a:latin typeface="+mn-lt"/>
                <a:ea typeface="+mn-ea"/>
                <a:cs typeface="+mn-cs"/>
              </a:rPr>
              <a:t>  - polostrukturované rozhovory</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0" kern="1200" baseline="0" dirty="0" smtClean="0">
                <a:solidFill>
                  <a:schemeClr val="tx1"/>
                </a:solidFill>
                <a:latin typeface="+mn-lt"/>
                <a:ea typeface="+mn-ea"/>
                <a:cs typeface="+mn-cs"/>
              </a:rPr>
              <a:t>  - j</a:t>
            </a:r>
            <a:r>
              <a:rPr lang="cs-CZ" sz="1200" kern="1200" dirty="0" smtClean="0">
                <a:solidFill>
                  <a:schemeClr val="tx1"/>
                </a:solidFill>
                <a:latin typeface="+mn-lt"/>
                <a:ea typeface="+mn-ea"/>
                <a:cs typeface="+mn-cs"/>
              </a:rPr>
              <a:t>eden rozhovor trval průměrně okolo 15 minut</a:t>
            </a: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dirty="0" smtClean="0">
                <a:latin typeface="Sitka Banner" pitchFamily="2" charset="0"/>
              </a:rPr>
              <a:t>18 zdravotnických zařízení</a:t>
            </a:r>
          </a:p>
          <a:p>
            <a:r>
              <a:rPr lang="cs-CZ" dirty="0" smtClean="0">
                <a:latin typeface="Sitka Banner" pitchFamily="2" charset="0"/>
              </a:rPr>
              <a:t>66 respondentů</a:t>
            </a:r>
          </a:p>
        </p:txBody>
      </p:sp>
      <p:sp>
        <p:nvSpPr>
          <p:cNvPr id="4" name="Slide Number Placeholder 3"/>
          <p:cNvSpPr>
            <a:spLocks noGrp="1"/>
          </p:cNvSpPr>
          <p:nvPr>
            <p:ph type="sldNum" sz="quarter" idx="10"/>
          </p:nvPr>
        </p:nvSpPr>
        <p:spPr/>
        <p:txBody>
          <a:bodyPr/>
          <a:lstStyle/>
          <a:p>
            <a:fld id="{872FB16A-9F8D-4D97-8135-911BAB4B000D}" type="slidenum">
              <a:rPr lang="cs-CZ" smtClean="0"/>
              <a:pPr/>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sz="1200" b="1" kern="1200" dirty="0" smtClean="0">
                <a:solidFill>
                  <a:schemeClr val="tx1"/>
                </a:solidFill>
                <a:latin typeface="+mn-lt"/>
                <a:ea typeface="+mn-ea"/>
                <a:cs typeface="+mn-cs"/>
              </a:rPr>
              <a:t>51  - </a:t>
            </a:r>
            <a:r>
              <a:rPr lang="cs-CZ" sz="1200" b="0" kern="1200" dirty="0" smtClean="0">
                <a:solidFill>
                  <a:schemeClr val="tx1"/>
                </a:solidFill>
                <a:latin typeface="+mn-lt"/>
                <a:ea typeface="+mn-ea"/>
                <a:cs typeface="+mn-cs"/>
              </a:rPr>
              <a:t>ženy</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15  - </a:t>
            </a:r>
            <a:r>
              <a:rPr lang="cs-CZ" sz="1200" b="0" kern="1200" dirty="0" smtClean="0">
                <a:solidFill>
                  <a:schemeClr val="tx1"/>
                </a:solidFill>
                <a:latin typeface="+mn-lt"/>
                <a:ea typeface="+mn-ea"/>
                <a:cs typeface="+mn-cs"/>
              </a:rPr>
              <a:t>muži</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19  - </a:t>
            </a:r>
            <a:r>
              <a:rPr lang="cs-CZ" sz="1200" b="0" kern="1200" dirty="0" smtClean="0">
                <a:solidFill>
                  <a:schemeClr val="tx1"/>
                </a:solidFill>
                <a:latin typeface="+mn-lt"/>
                <a:ea typeface="+mn-ea"/>
                <a:cs typeface="+mn-cs"/>
              </a:rPr>
              <a:t>průměrný počet let praxe</a:t>
            </a:r>
            <a:endParaRPr lang="cs-CZ" sz="1200" kern="1200" dirty="0" smtClean="0">
              <a:solidFill>
                <a:schemeClr val="tx1"/>
              </a:solidFill>
              <a:latin typeface="+mn-lt"/>
              <a:ea typeface="+mn-ea"/>
              <a:cs typeface="+mn-cs"/>
            </a:endParaRPr>
          </a:p>
          <a:p>
            <a:endParaRPr lang="cs-CZ" dirty="0" smtClean="0"/>
          </a:p>
          <a:p>
            <a:r>
              <a:rPr lang="cs-CZ" dirty="0" smtClean="0"/>
              <a:t> - </a:t>
            </a:r>
            <a:r>
              <a:rPr lang="cs-CZ" sz="1200" kern="1200" dirty="0" smtClean="0">
                <a:solidFill>
                  <a:schemeClr val="tx1"/>
                </a:solidFill>
                <a:latin typeface="+mn-lt"/>
                <a:ea typeface="+mn-ea"/>
                <a:cs typeface="+mn-cs"/>
              </a:rPr>
              <a:t>průměrně byly v jedné nemocnici uskutečněny 3–4 rozhovory</a:t>
            </a:r>
          </a:p>
          <a:p>
            <a:r>
              <a:rPr lang="cs-CZ" sz="1200" kern="1200" dirty="0" smtClean="0">
                <a:solidFill>
                  <a:schemeClr val="tx1"/>
                </a:solidFill>
                <a:latin typeface="+mn-lt"/>
                <a:ea typeface="+mn-ea"/>
                <a:cs typeface="+mn-cs"/>
              </a:rPr>
              <a:t> - vytipování klíčových členů paliativních týmů, ideálně o zastoupení osob z různých úrovní systému a odlišných profesí</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baseline="0" dirty="0" smtClean="0">
                <a:solidFill>
                  <a:schemeClr val="tx1"/>
                </a:solidFill>
                <a:latin typeface="+mn-lt"/>
                <a:ea typeface="+mn-ea"/>
                <a:cs typeface="+mn-cs"/>
              </a:rPr>
              <a:t> - p</a:t>
            </a:r>
            <a:r>
              <a:rPr lang="cs-CZ" sz="1200" kern="1200" dirty="0" smtClean="0">
                <a:solidFill>
                  <a:schemeClr val="tx1"/>
                </a:solidFill>
                <a:latin typeface="+mn-lt"/>
                <a:ea typeface="+mn-ea"/>
                <a:cs typeface="+mn-cs"/>
              </a:rPr>
              <a:t>rofesní zastoupení koresponduje s multidisciplinární povahou paliativních týmů</a:t>
            </a:r>
          </a:p>
        </p:txBody>
      </p:sp>
      <p:sp>
        <p:nvSpPr>
          <p:cNvPr id="4" name="Slide Number Placeholder 3"/>
          <p:cNvSpPr>
            <a:spLocks noGrp="1"/>
          </p:cNvSpPr>
          <p:nvPr>
            <p:ph type="sldNum" sz="quarter" idx="10"/>
          </p:nvPr>
        </p:nvSpPr>
        <p:spPr/>
        <p:txBody>
          <a:bodyPr/>
          <a:lstStyle/>
          <a:p>
            <a:fld id="{872FB16A-9F8D-4D97-8135-911BAB4B000D}"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2FB16A-9F8D-4D97-8135-911BAB4B000D}" type="slidenum">
              <a:rPr lang="cs-CZ" smtClean="0"/>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9/8/2018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600200"/>
            <a:ext cx="7391400" cy="2286000"/>
          </a:xfrm>
        </p:spPr>
        <p:txBody>
          <a:bodyPr>
            <a:normAutofit/>
          </a:bodyPr>
          <a:lstStyle/>
          <a:p>
            <a:r>
              <a:rPr lang="cs-CZ" sz="5400" b="1" dirty="0" smtClean="0">
                <a:latin typeface="Sitka Display" pitchFamily="2" charset="0"/>
              </a:rPr>
              <a:t>Implementace paliativní péče do nemocnic</a:t>
            </a:r>
            <a:endParaRPr lang="cs-CZ" sz="5400" dirty="0">
              <a:latin typeface="Sitka Display" pitchFamily="2" charset="0"/>
            </a:endParaRPr>
          </a:p>
        </p:txBody>
      </p:sp>
      <p:sp>
        <p:nvSpPr>
          <p:cNvPr id="3" name="Subtitle 2"/>
          <p:cNvSpPr>
            <a:spLocks noGrp="1"/>
          </p:cNvSpPr>
          <p:nvPr>
            <p:ph type="subTitle" idx="1"/>
          </p:nvPr>
        </p:nvSpPr>
        <p:spPr>
          <a:xfrm>
            <a:off x="1447800" y="4495800"/>
            <a:ext cx="7406640" cy="1752600"/>
          </a:xfrm>
        </p:spPr>
        <p:txBody>
          <a:bodyPr>
            <a:normAutofit/>
          </a:bodyPr>
          <a:lstStyle/>
          <a:p>
            <a:pPr algn="r"/>
            <a:endParaRPr lang="cs-CZ" dirty="0" smtClean="0"/>
          </a:p>
          <a:p>
            <a:pPr algn="r"/>
            <a:endParaRPr lang="cs-CZ" dirty="0" smtClean="0"/>
          </a:p>
          <a:p>
            <a:pPr algn="r"/>
            <a:r>
              <a:rPr lang="cs-CZ" dirty="0" smtClean="0">
                <a:latin typeface="Sitka Banner" pitchFamily="2" charset="0"/>
              </a:rPr>
              <a:t>Julie Kovaříková a Martin Loučka</a:t>
            </a:r>
            <a:endParaRPr lang="cs-CZ" dirty="0">
              <a:latin typeface="Sitka Banner"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buNone/>
            </a:pPr>
            <a:r>
              <a:rPr lang="cs-CZ" i="1" dirty="0" smtClean="0">
                <a:latin typeface="Sitka Banner" pitchFamily="2" charset="0"/>
              </a:rPr>
              <a:t>„Naprosto tam musí být člověk, kterej bude mít ten drive, entuziasmus a udrží lidi i        v těch chvilkách, kdy přestává nálada na lodi být konstruktivní. Jakmile tam ten člověk nebude, nemá nemocnice šanci to udržet.“</a:t>
            </a:r>
          </a:p>
        </p:txBody>
      </p:sp>
      <p:sp>
        <p:nvSpPr>
          <p:cNvPr id="4" name="TextBox 3"/>
          <p:cNvSpPr txBox="1"/>
          <p:nvPr/>
        </p:nvSpPr>
        <p:spPr>
          <a:xfrm>
            <a:off x="1447800" y="457200"/>
            <a:ext cx="7494359" cy="646331"/>
          </a:xfrm>
          <a:prstGeom prst="rect">
            <a:avLst/>
          </a:prstGeom>
          <a:noFill/>
        </p:spPr>
        <p:txBody>
          <a:bodyPr wrap="none" rtlCol="0">
            <a:spAutoFit/>
          </a:bodyPr>
          <a:lstStyle/>
          <a:p>
            <a:r>
              <a:rPr lang="cs-CZ" sz="3600" b="1" dirty="0" smtClean="0">
                <a:latin typeface="Sitka Banner" pitchFamily="2" charset="0"/>
              </a:rPr>
              <a:t>Vůdčí osobnost				 </a:t>
            </a:r>
            <a:r>
              <a:rPr lang="cs-CZ" sz="2000" dirty="0" smtClean="0">
                <a:solidFill>
                  <a:schemeClr val="tx2">
                    <a:lumMod val="60000"/>
                    <a:lumOff val="40000"/>
                  </a:schemeClr>
                </a:solidFill>
                <a:latin typeface="Sitka Banner" pitchFamily="2" charset="0"/>
              </a:rPr>
              <a:t>TÝM</a:t>
            </a:r>
            <a:endParaRPr lang="cs-CZ" sz="2800"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buNone/>
            </a:pPr>
            <a:r>
              <a:rPr lang="cs-CZ" i="1" dirty="0" smtClean="0">
                <a:latin typeface="Sitka Banner" pitchFamily="2" charset="0"/>
              </a:rPr>
              <a:t>„Paliativní péče se nedá dělat jako sám doktor na ambulanci nebo sama sociální pracovnice, ať to myslí sebelíp. Prostě se ve více lidech systémově rozložila zodpovědnost a sdílely se nejenom povinnosti, ale i zážitky z péče    o rodiny, to, že něco nejde, že něco někde vázne. To mně připadá absolutně klíčový.“</a:t>
            </a:r>
          </a:p>
        </p:txBody>
      </p:sp>
      <p:sp>
        <p:nvSpPr>
          <p:cNvPr id="4" name="TextBox 3"/>
          <p:cNvSpPr txBox="1"/>
          <p:nvPr/>
        </p:nvSpPr>
        <p:spPr>
          <a:xfrm>
            <a:off x="1447800" y="457200"/>
            <a:ext cx="7223452" cy="646331"/>
          </a:xfrm>
          <a:prstGeom prst="rect">
            <a:avLst/>
          </a:prstGeom>
          <a:noFill/>
        </p:spPr>
        <p:txBody>
          <a:bodyPr wrap="none" rtlCol="0">
            <a:spAutoFit/>
          </a:bodyPr>
          <a:lstStyle/>
          <a:p>
            <a:r>
              <a:rPr lang="cs-CZ" sz="3600" b="1" dirty="0" smtClean="0">
                <a:latin typeface="Sitka Banner" pitchFamily="2" charset="0"/>
              </a:rPr>
              <a:t>Fungování týmu				</a:t>
            </a:r>
            <a:r>
              <a:rPr lang="cs-CZ" sz="3600" dirty="0" smtClean="0">
                <a:solidFill>
                  <a:schemeClr val="tx1">
                    <a:lumMod val="50000"/>
                    <a:lumOff val="50000"/>
                  </a:schemeClr>
                </a:solidFill>
                <a:latin typeface="Sitka Banner" pitchFamily="2" charset="0"/>
              </a:rPr>
              <a:t> </a:t>
            </a:r>
            <a:r>
              <a:rPr lang="cs-CZ" sz="2000" dirty="0" smtClean="0">
                <a:solidFill>
                  <a:schemeClr val="tx2">
                    <a:lumMod val="60000"/>
                    <a:lumOff val="40000"/>
                  </a:schemeClr>
                </a:solidFill>
                <a:latin typeface="Sitka Banner" pitchFamily="2" charset="0"/>
              </a:rPr>
              <a:t>TÝM</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buNone/>
            </a:pPr>
            <a:r>
              <a:rPr lang="cs-CZ" i="1" dirty="0" smtClean="0">
                <a:latin typeface="Sitka Banner" pitchFamily="2" charset="0"/>
              </a:rPr>
              <a:t>„Člověk si myslí, že jedná podle citu, jedná dobře, ale tohleto vás zocelí a dává vám to jistotu, že jste pacientům prospěšní. Někdy člověk napáchá víc škody než užitku a tohle si myslím, že je pro nás všechny důležitý.“</a:t>
            </a:r>
          </a:p>
        </p:txBody>
      </p:sp>
      <p:sp>
        <p:nvSpPr>
          <p:cNvPr id="4" name="TextBox 3"/>
          <p:cNvSpPr txBox="1"/>
          <p:nvPr/>
        </p:nvSpPr>
        <p:spPr>
          <a:xfrm>
            <a:off x="1447800" y="457200"/>
            <a:ext cx="7223452" cy="646331"/>
          </a:xfrm>
          <a:prstGeom prst="rect">
            <a:avLst/>
          </a:prstGeom>
          <a:noFill/>
        </p:spPr>
        <p:txBody>
          <a:bodyPr wrap="none" rtlCol="0">
            <a:spAutoFit/>
          </a:bodyPr>
          <a:lstStyle/>
          <a:p>
            <a:r>
              <a:rPr lang="cs-CZ" sz="3600" b="1" dirty="0" smtClean="0">
                <a:latin typeface="Sitka Banner" pitchFamily="2" charset="0"/>
              </a:rPr>
              <a:t>Vzdělávání					</a:t>
            </a:r>
            <a:r>
              <a:rPr lang="cs-CZ" sz="3600" dirty="0" smtClean="0">
                <a:solidFill>
                  <a:schemeClr val="tx1">
                    <a:lumMod val="50000"/>
                    <a:lumOff val="50000"/>
                  </a:schemeClr>
                </a:solidFill>
                <a:latin typeface="Sitka Banner" pitchFamily="2" charset="0"/>
              </a:rPr>
              <a:t> </a:t>
            </a:r>
            <a:r>
              <a:rPr lang="cs-CZ" sz="2000" dirty="0" smtClean="0">
                <a:solidFill>
                  <a:schemeClr val="tx2">
                    <a:lumMod val="60000"/>
                    <a:lumOff val="40000"/>
                  </a:schemeClr>
                </a:solidFill>
                <a:latin typeface="Sitka Banner" pitchFamily="2" charset="0"/>
              </a:rPr>
              <a:t>TÝM</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fontScale="92500" lnSpcReduction="20000"/>
          </a:bodyPr>
          <a:lstStyle/>
          <a:p>
            <a:pPr algn="ctr">
              <a:lnSpc>
                <a:spcPct val="110000"/>
              </a:lnSpc>
              <a:buNone/>
            </a:pPr>
            <a:r>
              <a:rPr lang="cs-CZ" i="1" dirty="0" smtClean="0">
                <a:latin typeface="Sitka Banner" pitchFamily="2" charset="0"/>
              </a:rPr>
              <a:t>„Byla tu pacientova manželka, byla s ním celou dobu až do konce, a potom nám říkala, že hrozně děkuje a že by to jinak nezvládla. A my jsme si najednou říkali, že to je vlastně ono. My máme radost z toho, že ona je spokojená.“</a:t>
            </a:r>
          </a:p>
          <a:p>
            <a:pPr algn="ctr">
              <a:lnSpc>
                <a:spcPct val="110000"/>
              </a:lnSpc>
              <a:buNone/>
            </a:pPr>
            <a:r>
              <a:rPr lang="cs-CZ" i="1" dirty="0" smtClean="0">
                <a:latin typeface="Sitka Banner" pitchFamily="2" charset="0"/>
              </a:rPr>
              <a:t>„Čím déle jedeme, tím větší je počet zdravotníků, kteří dokážou ocenit, v čem je ta naše péče užitečná, jedinečná a v čem těm jejich pacientům reálně pomůžeme. Udělají zkušenost a z té pak radí dalším lidem. Čím dýl jedeme, tím srozumitelnější pro to zdravotnické okolí jsme.“</a:t>
            </a:r>
          </a:p>
        </p:txBody>
      </p:sp>
      <p:sp>
        <p:nvSpPr>
          <p:cNvPr id="4" name="TextBox 3"/>
          <p:cNvSpPr txBox="1"/>
          <p:nvPr/>
        </p:nvSpPr>
        <p:spPr>
          <a:xfrm>
            <a:off x="1447800" y="457200"/>
            <a:ext cx="7223452" cy="646331"/>
          </a:xfrm>
          <a:prstGeom prst="rect">
            <a:avLst/>
          </a:prstGeom>
          <a:noFill/>
        </p:spPr>
        <p:txBody>
          <a:bodyPr wrap="none" rtlCol="0">
            <a:spAutoFit/>
          </a:bodyPr>
          <a:lstStyle/>
          <a:p>
            <a:r>
              <a:rPr lang="cs-CZ" sz="3600" b="1" dirty="0" smtClean="0">
                <a:latin typeface="Sitka Banner" pitchFamily="2" charset="0"/>
              </a:rPr>
              <a:t>Pozitivní zpětná vazba			</a:t>
            </a:r>
            <a:r>
              <a:rPr lang="cs-CZ" sz="3600" dirty="0" smtClean="0">
                <a:solidFill>
                  <a:schemeClr val="tx1">
                    <a:lumMod val="50000"/>
                    <a:lumOff val="50000"/>
                  </a:schemeClr>
                </a:solidFill>
                <a:latin typeface="Sitka Banner" pitchFamily="2" charset="0"/>
              </a:rPr>
              <a:t> </a:t>
            </a:r>
            <a:r>
              <a:rPr lang="cs-CZ" sz="2000" dirty="0" smtClean="0">
                <a:solidFill>
                  <a:schemeClr val="tx2">
                    <a:lumMod val="60000"/>
                    <a:lumOff val="40000"/>
                  </a:schemeClr>
                </a:solidFill>
                <a:latin typeface="Sitka Banner" pitchFamily="2" charset="0"/>
              </a:rPr>
              <a:t>TÝM</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a:buClr>
                <a:schemeClr val="tx2">
                  <a:lumMod val="60000"/>
                  <a:lumOff val="40000"/>
                </a:schemeClr>
              </a:buClr>
            </a:pPr>
            <a:r>
              <a:rPr lang="cs-CZ" dirty="0" smtClean="0">
                <a:latin typeface="Sitka Banner" pitchFamily="2" charset="0"/>
              </a:rPr>
              <a:t>Podpora vedení nemocnice</a:t>
            </a:r>
          </a:p>
          <a:p>
            <a:pPr>
              <a:buClr>
                <a:schemeClr val="tx2">
                  <a:lumMod val="60000"/>
                  <a:lumOff val="40000"/>
                </a:schemeClr>
              </a:buClr>
            </a:pPr>
            <a:r>
              <a:rPr lang="cs-CZ" dirty="0" smtClean="0">
                <a:latin typeface="Sitka Banner" pitchFamily="2" charset="0"/>
              </a:rPr>
              <a:t>Plánování</a:t>
            </a:r>
          </a:p>
          <a:p>
            <a:pPr>
              <a:buClr>
                <a:schemeClr val="tx2">
                  <a:lumMod val="60000"/>
                  <a:lumOff val="40000"/>
                </a:schemeClr>
              </a:buClr>
            </a:pPr>
            <a:r>
              <a:rPr lang="cs-CZ" dirty="0" smtClean="0">
                <a:latin typeface="Sitka Banner" pitchFamily="2" charset="0"/>
              </a:rPr>
              <a:t>Systémové zakotvení paliativní péče</a:t>
            </a:r>
          </a:p>
          <a:p>
            <a:pPr>
              <a:buClr>
                <a:schemeClr val="tx2">
                  <a:lumMod val="60000"/>
                  <a:lumOff val="40000"/>
                </a:schemeClr>
              </a:buClr>
            </a:pPr>
            <a:r>
              <a:rPr lang="cs-CZ" dirty="0" smtClean="0">
                <a:latin typeface="Sitka Banner" pitchFamily="2" charset="0"/>
              </a:rPr>
              <a:t>Materiální zázemí a prostory</a:t>
            </a:r>
          </a:p>
          <a:p>
            <a:pPr>
              <a:buClr>
                <a:schemeClr val="tx2">
                  <a:lumMod val="60000"/>
                  <a:lumOff val="40000"/>
                </a:schemeClr>
              </a:buClr>
            </a:pPr>
            <a:r>
              <a:rPr lang="cs-CZ" dirty="0" smtClean="0">
                <a:latin typeface="Sitka Banner" pitchFamily="2" charset="0"/>
              </a:rPr>
              <a:t>Vnímání paliativní péče v nemocnici</a:t>
            </a:r>
          </a:p>
          <a:p>
            <a:pPr>
              <a:buClr>
                <a:schemeClr val="tx2">
                  <a:lumMod val="60000"/>
                  <a:lumOff val="40000"/>
                </a:schemeClr>
              </a:buClr>
            </a:pPr>
            <a:r>
              <a:rPr lang="cs-CZ" dirty="0" smtClean="0">
                <a:latin typeface="Sitka Banner" pitchFamily="2" charset="0"/>
              </a:rPr>
              <a:t>Čas</a:t>
            </a:r>
          </a:p>
        </p:txBody>
      </p:sp>
      <p:sp>
        <p:nvSpPr>
          <p:cNvPr id="4" name="TextBox 3"/>
          <p:cNvSpPr txBox="1"/>
          <p:nvPr/>
        </p:nvSpPr>
        <p:spPr>
          <a:xfrm>
            <a:off x="1447800" y="457200"/>
            <a:ext cx="3079689" cy="646331"/>
          </a:xfrm>
          <a:prstGeom prst="rect">
            <a:avLst/>
          </a:prstGeom>
          <a:noFill/>
        </p:spPr>
        <p:txBody>
          <a:bodyPr wrap="none" rtlCol="0">
            <a:spAutoFit/>
          </a:bodyPr>
          <a:lstStyle/>
          <a:p>
            <a:r>
              <a:rPr lang="cs-CZ" sz="3600" dirty="0" smtClean="0">
                <a:solidFill>
                  <a:schemeClr val="tx2">
                    <a:lumMod val="60000"/>
                    <a:lumOff val="40000"/>
                  </a:schemeClr>
                </a:solidFill>
                <a:latin typeface="Sitka Banner" pitchFamily="2" charset="0"/>
              </a:rPr>
              <a:t>2.</a:t>
            </a:r>
            <a:r>
              <a:rPr lang="cs-CZ" sz="3600" b="1" dirty="0" smtClean="0">
                <a:latin typeface="Sitka Banner" pitchFamily="2" charset="0"/>
              </a:rPr>
              <a:t> NEMOCNICE</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Autofit/>
          </a:bodyPr>
          <a:lstStyle/>
          <a:p>
            <a:pPr algn="ctr">
              <a:lnSpc>
                <a:spcPct val="110000"/>
              </a:lnSpc>
              <a:buNone/>
            </a:pPr>
            <a:r>
              <a:rPr lang="cs-CZ" sz="3000" i="1" dirty="0" smtClean="0">
                <a:latin typeface="Sitka Banner" pitchFamily="2" charset="0"/>
              </a:rPr>
              <a:t>„Nešlo by to bez lidí, který jsou ve vedení. Protože jsem zažil předchozí vedení, který mě nechtělo ani vidět. Byl jsem další lékař do počtu. Teď je to úplně někde jinde, velmi vstřícný jednání z managementu, dají prostor, potažmo i finance a nechají člověka rozvinout se, což hodnotím velmi pozitivně. Člověk ještě furt nějakou sílu má a chce udělat něco navíc. Vždycky mě ušlapávalo a neskutečně štvalo, že jsem byl bržděnej. Takže vedení, to je asi to stěžejní.</a:t>
            </a:r>
          </a:p>
        </p:txBody>
      </p:sp>
      <p:sp>
        <p:nvSpPr>
          <p:cNvPr id="4" name="TextBox 3"/>
          <p:cNvSpPr txBox="1"/>
          <p:nvPr/>
        </p:nvSpPr>
        <p:spPr>
          <a:xfrm>
            <a:off x="1447800" y="457200"/>
            <a:ext cx="7513595" cy="1077218"/>
          </a:xfrm>
          <a:prstGeom prst="rect">
            <a:avLst/>
          </a:prstGeom>
          <a:noFill/>
        </p:spPr>
        <p:txBody>
          <a:bodyPr wrap="none" rtlCol="0">
            <a:spAutoFit/>
          </a:bodyPr>
          <a:lstStyle/>
          <a:p>
            <a:r>
              <a:rPr lang="cs-CZ" sz="3600" b="1" dirty="0" smtClean="0">
                <a:latin typeface="Sitka Banner" pitchFamily="2" charset="0"/>
              </a:rPr>
              <a:t>Podpora vedení nemocnice	</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NEMOCNICE</a:t>
            </a:r>
            <a:endParaRPr lang="cs-CZ" sz="36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lnSpc>
                <a:spcPct val="110000"/>
              </a:lnSpc>
              <a:buNone/>
            </a:pPr>
            <a:r>
              <a:rPr lang="cs-CZ" i="1" dirty="0" smtClean="0">
                <a:latin typeface="Sitka Banner" pitchFamily="2" charset="0"/>
              </a:rPr>
              <a:t>„Je potřeba, aby si definovali, co umí, co reálně můžou dělat, jak tuhle práci obhájí a jak udrží její funkčnost. Tohle je potřeba si říct dřív, než se ta aktivita rozjede. Když se to podaří definovat a přesvědčit se o tom, že jsme schopný to tak dělat, pak má smysl tu aktivitu zahájit.“</a:t>
            </a:r>
          </a:p>
        </p:txBody>
      </p:sp>
      <p:sp>
        <p:nvSpPr>
          <p:cNvPr id="4" name="TextBox 3"/>
          <p:cNvSpPr txBox="1"/>
          <p:nvPr/>
        </p:nvSpPr>
        <p:spPr>
          <a:xfrm>
            <a:off x="1447800" y="457200"/>
            <a:ext cx="7513595" cy="1077218"/>
          </a:xfrm>
          <a:prstGeom prst="rect">
            <a:avLst/>
          </a:prstGeom>
          <a:noFill/>
        </p:spPr>
        <p:txBody>
          <a:bodyPr wrap="none" rtlCol="0">
            <a:spAutoFit/>
          </a:bodyPr>
          <a:lstStyle/>
          <a:p>
            <a:r>
              <a:rPr lang="cs-CZ" sz="3600" b="1" dirty="0" smtClean="0">
                <a:latin typeface="Sitka Banner" pitchFamily="2" charset="0"/>
              </a:rPr>
              <a:t>Plánování				</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NEMOCNICE</a:t>
            </a:r>
            <a:endParaRPr lang="cs-CZ" sz="2800" b="1" dirty="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Autofit/>
          </a:bodyPr>
          <a:lstStyle/>
          <a:p>
            <a:pPr algn="ctr">
              <a:lnSpc>
                <a:spcPct val="110000"/>
              </a:lnSpc>
              <a:buNone/>
            </a:pPr>
            <a:r>
              <a:rPr lang="cs-CZ" sz="2900" i="1" dirty="0" smtClean="0">
                <a:latin typeface="Sitka Banner" pitchFamily="2" charset="0"/>
              </a:rPr>
              <a:t>„Klíčové je mít něco jako řídící dokument, který by tohle téma řešil. Podobně jako jsou zpracovány všechny ostatní procesy v nemocnici – formou metodických pokynů a směrnic. Tenhle dokument mi připadá zásadně důležitý a nemůže to nemocnici vytvořit třeba Česká společnost paliativní medicíny. Aby to fungovalo, musí tento dokument vzniknout z reflexe pracovní skupiny, kterou si nemocnice ustaví.“</a:t>
            </a:r>
          </a:p>
        </p:txBody>
      </p:sp>
      <p:sp>
        <p:nvSpPr>
          <p:cNvPr id="4" name="TextBox 3"/>
          <p:cNvSpPr txBox="1"/>
          <p:nvPr/>
        </p:nvSpPr>
        <p:spPr>
          <a:xfrm>
            <a:off x="1447800" y="457200"/>
            <a:ext cx="7513595" cy="1508105"/>
          </a:xfrm>
          <a:prstGeom prst="rect">
            <a:avLst/>
          </a:prstGeom>
          <a:noFill/>
        </p:spPr>
        <p:txBody>
          <a:bodyPr wrap="none" rtlCol="0">
            <a:spAutoFit/>
          </a:bodyPr>
          <a:lstStyle/>
          <a:p>
            <a:r>
              <a:rPr lang="cs-CZ" sz="3600" b="1" dirty="0" smtClean="0">
                <a:latin typeface="Sitka Banner" pitchFamily="2" charset="0"/>
              </a:rPr>
              <a:t>Systémové zakotvení paliativní péče</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NEMOCNICE</a:t>
            </a:r>
            <a:endParaRPr lang="cs-CZ" sz="3600" b="1" dirty="0" smtClean="0">
              <a:solidFill>
                <a:schemeClr val="tx2">
                  <a:lumMod val="60000"/>
                  <a:lumOff val="40000"/>
                </a:schemeClr>
              </a:solidFill>
              <a:latin typeface="Sitka Banner" pitchFamily="2" charset="0"/>
            </a:endParaRPr>
          </a:p>
          <a:p>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lnSpc>
                <a:spcPct val="110000"/>
              </a:lnSpc>
              <a:buNone/>
            </a:pPr>
            <a:r>
              <a:rPr lang="cs-CZ" i="1" dirty="0" smtClean="0">
                <a:latin typeface="Sitka Banner" pitchFamily="2" charset="0"/>
              </a:rPr>
              <a:t> „Je to řada věcí, vlastně i přítomnost květin na oddělení, vybavení těch pokojů jako takové, protože jsme chtěli co nejcivilnější nábytek. Prostě všechno aby připomínalo skutečně domov, v uvozovkách.“ </a:t>
            </a:r>
          </a:p>
        </p:txBody>
      </p:sp>
      <p:sp>
        <p:nvSpPr>
          <p:cNvPr id="4" name="TextBox 3"/>
          <p:cNvSpPr txBox="1"/>
          <p:nvPr/>
        </p:nvSpPr>
        <p:spPr>
          <a:xfrm>
            <a:off x="1447800" y="457200"/>
            <a:ext cx="7513595" cy="1077218"/>
          </a:xfrm>
          <a:prstGeom prst="rect">
            <a:avLst/>
          </a:prstGeom>
          <a:noFill/>
        </p:spPr>
        <p:txBody>
          <a:bodyPr wrap="none" rtlCol="0">
            <a:spAutoFit/>
          </a:bodyPr>
          <a:lstStyle/>
          <a:p>
            <a:r>
              <a:rPr lang="cs-CZ" sz="3600" b="1" dirty="0" smtClean="0">
                <a:latin typeface="Sitka Banner" pitchFamily="2" charset="0"/>
              </a:rPr>
              <a:t>Materiální zázemí a prostory	</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NEMOCNICE</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Autofit/>
          </a:bodyPr>
          <a:lstStyle/>
          <a:p>
            <a:pPr algn="ctr">
              <a:lnSpc>
                <a:spcPct val="120000"/>
              </a:lnSpc>
              <a:buNone/>
            </a:pPr>
            <a:r>
              <a:rPr lang="cs-CZ" sz="2600" i="1" dirty="0" smtClean="0">
                <a:latin typeface="Sitka Banner" pitchFamily="2" charset="0"/>
              </a:rPr>
              <a:t>„To jste vy, co děláte tu paliativu. V podstatě nic neumíš, tak si běž dělat, šmrdlat s těma umírajícíma, tam nic nezkazíš. My tady, co děláme tu top vědu a top psychologii, my tady děláme výzkum a diagnostiku na vysoké úrovni a sem paliativa nepatří.“ </a:t>
            </a:r>
          </a:p>
          <a:p>
            <a:pPr algn="ctr">
              <a:lnSpc>
                <a:spcPct val="120000"/>
              </a:lnSpc>
              <a:buNone/>
            </a:pPr>
            <a:r>
              <a:rPr lang="cs-CZ" sz="2600" i="1" dirty="0" smtClean="0">
                <a:latin typeface="Sitka Banner" pitchFamily="2" charset="0"/>
              </a:rPr>
              <a:t>„Atmosféra tady byla víc k vítězné medicíně. Cílem je pacienta vyléčit, hlavně nebrat naději, hlavně do poslední chvíle dělat všecko pro to, aby měl pocit, že se furt ještě něco děje. A pak umře. Jo a mezitím se nebude dělat nic, abychom neprohráli.“</a:t>
            </a:r>
          </a:p>
        </p:txBody>
      </p:sp>
      <p:sp>
        <p:nvSpPr>
          <p:cNvPr id="4" name="TextBox 3"/>
          <p:cNvSpPr txBox="1"/>
          <p:nvPr/>
        </p:nvSpPr>
        <p:spPr>
          <a:xfrm>
            <a:off x="1447800" y="457200"/>
            <a:ext cx="7513595" cy="1077218"/>
          </a:xfrm>
          <a:prstGeom prst="rect">
            <a:avLst/>
          </a:prstGeom>
          <a:noFill/>
        </p:spPr>
        <p:txBody>
          <a:bodyPr wrap="none" rtlCol="0">
            <a:spAutoFit/>
          </a:bodyPr>
          <a:lstStyle/>
          <a:p>
            <a:r>
              <a:rPr lang="cs-CZ" sz="3600" b="1" dirty="0" smtClean="0">
                <a:latin typeface="Sitka Banner" pitchFamily="2" charset="0"/>
              </a:rPr>
              <a:t>Vnímání paliativní péče v nemocnici</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NEMOCNICE</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0"/>
            <a:duotone>
              <a:schemeClr val="bg2">
                <a:shade val="9000"/>
                <a:satMod val="300000"/>
              </a:schemeClr>
              <a:schemeClr val="bg2">
                <a:tint val="90000"/>
                <a:satMod val="225000"/>
              </a:schemeClr>
            </a:duotone>
            <a:lum/>
          </a:blip>
          <a:srcRect/>
          <a:tile tx="0" ty="0" sx="90000" sy="90000" flip="xy" algn="tl"/>
        </a:blipFill>
        <a:effectLst/>
      </p:bgPr>
    </p:bg>
    <p:spTree>
      <p:nvGrpSpPr>
        <p:cNvPr id="1" name=""/>
        <p:cNvGrpSpPr/>
        <p:nvPr/>
      </p:nvGrpSpPr>
      <p:grpSpPr>
        <a:xfrm>
          <a:off x="0" y="0"/>
          <a:ext cx="0" cy="0"/>
          <a:chOff x="0" y="0"/>
          <a:chExt cx="0" cy="0"/>
        </a:xfrm>
      </p:grpSpPr>
      <p:pic>
        <p:nvPicPr>
          <p:cNvPr id="1026" name="Picture 2" descr="C:\Users\Julietta\Downloads\illness-progression-chart.png"/>
          <p:cNvPicPr>
            <a:picLocks noChangeAspect="1" noChangeArrowheads="1"/>
          </p:cNvPicPr>
          <p:nvPr/>
        </p:nvPicPr>
        <p:blipFill>
          <a:blip r:embed="rId4"/>
          <a:srcRect t="12408"/>
          <a:stretch>
            <a:fillRect/>
          </a:stretch>
        </p:blipFill>
        <p:spPr bwMode="auto">
          <a:xfrm>
            <a:off x="152400" y="1066800"/>
            <a:ext cx="8865601" cy="4343400"/>
          </a:xfrm>
          <a:prstGeom prst="rect">
            <a:avLst/>
          </a:prstGeom>
          <a:noFill/>
        </p:spPr>
      </p:pic>
      <p:sp>
        <p:nvSpPr>
          <p:cNvPr id="4" name="TextBox 3"/>
          <p:cNvSpPr txBox="1"/>
          <p:nvPr/>
        </p:nvSpPr>
        <p:spPr>
          <a:xfrm>
            <a:off x="5181600" y="6183868"/>
            <a:ext cx="3618298" cy="369332"/>
          </a:xfrm>
          <a:prstGeom prst="rect">
            <a:avLst/>
          </a:prstGeom>
          <a:noFill/>
        </p:spPr>
        <p:txBody>
          <a:bodyPr wrap="none" rtlCol="0">
            <a:spAutoFit/>
          </a:bodyPr>
          <a:lstStyle/>
          <a:p>
            <a:r>
              <a:rPr lang="cs-CZ" dirty="0" smtClean="0">
                <a:latin typeface="Sitka Banner" pitchFamily="2" charset="0"/>
                <a:ea typeface="Calibri"/>
              </a:rPr>
              <a:t>Center to Advance Palliative Care, 2014</a:t>
            </a:r>
            <a:endParaRPr lang="cs-CZ" dirty="0">
              <a:latin typeface="Sitka Banner"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lnSpc>
                <a:spcPct val="120000"/>
              </a:lnSpc>
              <a:buNone/>
            </a:pPr>
            <a:r>
              <a:rPr lang="cs-CZ" i="1" dirty="0" smtClean="0">
                <a:latin typeface="Sitka Banner" pitchFamily="2" charset="0"/>
              </a:rPr>
              <a:t>„Když přijdeme do zdravotnickýho zařízení, kde to všechno takzvaně odsejpá, a pokud možno rychle a vlastně včera bylo pozdě,      a my do toho přijdeme s tím naším klidem    a pomalostí, nejsme úplně vítaný. Takže překážky byly takový – vy si tady jdete povídat, ale my nemáme čas na to vaše povídání.“</a:t>
            </a:r>
          </a:p>
        </p:txBody>
      </p:sp>
      <p:sp>
        <p:nvSpPr>
          <p:cNvPr id="4" name="TextBox 3"/>
          <p:cNvSpPr txBox="1"/>
          <p:nvPr/>
        </p:nvSpPr>
        <p:spPr>
          <a:xfrm>
            <a:off x="1447800" y="457200"/>
            <a:ext cx="7513595" cy="1077218"/>
          </a:xfrm>
          <a:prstGeom prst="rect">
            <a:avLst/>
          </a:prstGeom>
          <a:noFill/>
        </p:spPr>
        <p:txBody>
          <a:bodyPr wrap="none" rtlCol="0">
            <a:spAutoFit/>
          </a:bodyPr>
          <a:lstStyle/>
          <a:p>
            <a:r>
              <a:rPr lang="cs-CZ" sz="3600" b="1" dirty="0" smtClean="0">
                <a:latin typeface="Sitka Banner" pitchFamily="2" charset="0"/>
              </a:rPr>
              <a:t>Čas						</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NEMOCNICE</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a:buClr>
                <a:schemeClr val="tx2">
                  <a:lumMod val="60000"/>
                  <a:lumOff val="40000"/>
                </a:schemeClr>
              </a:buClr>
            </a:pPr>
            <a:r>
              <a:rPr lang="cs-CZ" dirty="0" smtClean="0">
                <a:latin typeface="Sitka Banner" pitchFamily="2" charset="0"/>
              </a:rPr>
              <a:t>Finance</a:t>
            </a:r>
          </a:p>
          <a:p>
            <a:pPr>
              <a:buClr>
                <a:schemeClr val="tx2">
                  <a:lumMod val="60000"/>
                  <a:lumOff val="40000"/>
                </a:schemeClr>
              </a:buClr>
            </a:pPr>
            <a:r>
              <a:rPr lang="cs-CZ" dirty="0" smtClean="0">
                <a:latin typeface="Sitka Banner" pitchFamily="2" charset="0"/>
              </a:rPr>
              <a:t>Předávání pacientů</a:t>
            </a:r>
          </a:p>
          <a:p>
            <a:pPr>
              <a:buClr>
                <a:schemeClr val="tx2">
                  <a:lumMod val="60000"/>
                  <a:lumOff val="40000"/>
                </a:schemeClr>
              </a:buClr>
            </a:pPr>
            <a:r>
              <a:rPr lang="cs-CZ" dirty="0" smtClean="0">
                <a:latin typeface="Sitka Banner" pitchFamily="2" charset="0"/>
              </a:rPr>
              <a:t>Sdílení zkušeností</a:t>
            </a:r>
          </a:p>
          <a:p>
            <a:pPr>
              <a:buClr>
                <a:schemeClr val="tx2">
                  <a:lumMod val="60000"/>
                  <a:lumOff val="40000"/>
                </a:schemeClr>
              </a:buClr>
            </a:pPr>
            <a:r>
              <a:rPr lang="cs-CZ" dirty="0" smtClean="0">
                <a:latin typeface="Sitka Banner" pitchFamily="2" charset="0"/>
              </a:rPr>
              <a:t>Informovanost veřejnosti</a:t>
            </a:r>
          </a:p>
          <a:p>
            <a:pPr>
              <a:buClr>
                <a:schemeClr val="tx2">
                  <a:lumMod val="60000"/>
                  <a:lumOff val="40000"/>
                </a:schemeClr>
              </a:buClr>
            </a:pPr>
            <a:r>
              <a:rPr lang="cs-CZ" dirty="0" smtClean="0">
                <a:latin typeface="Sitka Banner" pitchFamily="2" charset="0"/>
              </a:rPr>
              <a:t>Nedostatek personálu ve zdravotnictví</a:t>
            </a:r>
          </a:p>
        </p:txBody>
      </p:sp>
      <p:sp>
        <p:nvSpPr>
          <p:cNvPr id="4" name="TextBox 3"/>
          <p:cNvSpPr txBox="1"/>
          <p:nvPr/>
        </p:nvSpPr>
        <p:spPr>
          <a:xfrm>
            <a:off x="1447800" y="457200"/>
            <a:ext cx="4400564" cy="646331"/>
          </a:xfrm>
          <a:prstGeom prst="rect">
            <a:avLst/>
          </a:prstGeom>
          <a:noFill/>
        </p:spPr>
        <p:txBody>
          <a:bodyPr wrap="none" rtlCol="0">
            <a:spAutoFit/>
          </a:bodyPr>
          <a:lstStyle/>
          <a:p>
            <a:r>
              <a:rPr lang="cs-CZ" sz="3600" dirty="0" smtClean="0">
                <a:solidFill>
                  <a:schemeClr val="tx2">
                    <a:lumMod val="60000"/>
                    <a:lumOff val="40000"/>
                  </a:schemeClr>
                </a:solidFill>
                <a:latin typeface="Sitka Banner" pitchFamily="2" charset="0"/>
              </a:rPr>
              <a:t>3.</a:t>
            </a:r>
            <a:r>
              <a:rPr lang="cs-CZ" sz="3600" b="1" dirty="0" smtClean="0">
                <a:latin typeface="Sitka Banner" pitchFamily="2" charset="0"/>
              </a:rPr>
              <a:t> VNĚJŠÍ PROSTŘEDÍ</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lnSpc>
                <a:spcPct val="120000"/>
              </a:lnSpc>
              <a:buNone/>
            </a:pPr>
            <a:r>
              <a:rPr lang="cs-CZ" i="1" dirty="0" smtClean="0">
                <a:latin typeface="Sitka Banner" pitchFamily="2" charset="0"/>
              </a:rPr>
              <a:t>„Chybí začlenění do systému z hlediska pojišťoven, jak se ty výkony budou odrážet ve zdravotním systému, to vůbec není nastavené. Aby ta práce nebyla čistě na ochotnickým podkladě, ale aby ti lidi za to byli ohodnoceni, aby to byla řádná součást dobré péče o pacienty.“</a:t>
            </a:r>
          </a:p>
        </p:txBody>
      </p:sp>
      <p:sp>
        <p:nvSpPr>
          <p:cNvPr id="4" name="TextBox 3"/>
          <p:cNvSpPr txBox="1"/>
          <p:nvPr/>
        </p:nvSpPr>
        <p:spPr>
          <a:xfrm>
            <a:off x="1447800" y="457200"/>
            <a:ext cx="7681911" cy="1077218"/>
          </a:xfrm>
          <a:prstGeom prst="rect">
            <a:avLst/>
          </a:prstGeom>
          <a:noFill/>
        </p:spPr>
        <p:txBody>
          <a:bodyPr wrap="none" rtlCol="0">
            <a:spAutoFit/>
          </a:bodyPr>
          <a:lstStyle/>
          <a:p>
            <a:r>
              <a:rPr lang="cs-CZ" sz="3600" b="1" dirty="0" smtClean="0">
                <a:latin typeface="Sitka Banner" pitchFamily="2" charset="0"/>
              </a:rPr>
              <a:t>Finance				</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VNĚJŠÍ PROSTŘEDÍ</a:t>
            </a:r>
            <a:endParaRPr lang="cs-CZ" sz="2000" dirty="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lnSpc>
                <a:spcPct val="120000"/>
              </a:lnSpc>
              <a:buNone/>
            </a:pPr>
            <a:r>
              <a:rPr lang="cs-CZ" i="1" dirty="0" smtClean="0">
                <a:latin typeface="Sitka Banner" pitchFamily="2" charset="0"/>
              </a:rPr>
              <a:t>„Někdy má rodina zájem se o nemocného starat, ale my jim nemáme co nabídnout, nikdo tam nedojíždí. Nebo je tam služba, která si třeba dává na web informaci, že poskytuje tu službu 24 hodin denně, ale pak zjistíte, že teda lékař tam nedojede, když budete potřebovat. Tak to nás brzdí.“</a:t>
            </a:r>
          </a:p>
        </p:txBody>
      </p:sp>
      <p:sp>
        <p:nvSpPr>
          <p:cNvPr id="5" name="TextBox 4"/>
          <p:cNvSpPr txBox="1"/>
          <p:nvPr/>
        </p:nvSpPr>
        <p:spPr>
          <a:xfrm>
            <a:off x="1447800" y="457200"/>
            <a:ext cx="7681911" cy="1077218"/>
          </a:xfrm>
          <a:prstGeom prst="rect">
            <a:avLst/>
          </a:prstGeom>
          <a:noFill/>
        </p:spPr>
        <p:txBody>
          <a:bodyPr wrap="none" rtlCol="0">
            <a:spAutoFit/>
          </a:bodyPr>
          <a:lstStyle/>
          <a:p>
            <a:r>
              <a:rPr lang="cs-CZ" sz="3600" b="1" dirty="0" smtClean="0">
                <a:latin typeface="Sitka Banner" pitchFamily="2" charset="0"/>
              </a:rPr>
              <a:t>Předávání pacientů				</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VNĚJŠÍ PROSTŘEDÍ</a:t>
            </a:r>
            <a:endParaRPr lang="cs-CZ" sz="2800" dirty="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Autofit/>
          </a:bodyPr>
          <a:lstStyle/>
          <a:p>
            <a:pPr algn="ctr">
              <a:lnSpc>
                <a:spcPct val="120000"/>
              </a:lnSpc>
              <a:buNone/>
            </a:pPr>
            <a:r>
              <a:rPr lang="cs-CZ" i="1" dirty="0" smtClean="0">
                <a:latin typeface="Sitka Banner" pitchFamily="2" charset="0"/>
              </a:rPr>
              <a:t>„Myslím si, že hodně pomáhá setkání s ostatníma z nemocnic, s tím personálem, protože si ty zkušenosti navzájem předáváme. A je to pro mě i dost motivující, že vidím, že to někde nešlo, a pak to jde. Tím pádem nám se tady pak líp chápe třeba to, že to nechtějí ostatní oddělení přijmout. Ale víme, že to půjde. Takže bojujeme.“</a:t>
            </a:r>
          </a:p>
        </p:txBody>
      </p:sp>
      <p:sp>
        <p:nvSpPr>
          <p:cNvPr id="4" name="TextBox 3"/>
          <p:cNvSpPr txBox="1"/>
          <p:nvPr/>
        </p:nvSpPr>
        <p:spPr>
          <a:xfrm>
            <a:off x="1447800" y="457200"/>
            <a:ext cx="7681911" cy="1077218"/>
          </a:xfrm>
          <a:prstGeom prst="rect">
            <a:avLst/>
          </a:prstGeom>
          <a:noFill/>
        </p:spPr>
        <p:txBody>
          <a:bodyPr wrap="none" rtlCol="0">
            <a:spAutoFit/>
          </a:bodyPr>
          <a:lstStyle/>
          <a:p>
            <a:r>
              <a:rPr lang="cs-CZ" sz="3600" b="1" dirty="0" smtClean="0">
                <a:latin typeface="Sitka Banner" pitchFamily="2" charset="0"/>
              </a:rPr>
              <a:t>Sdílení zkušeností		</a:t>
            </a:r>
            <a:endParaRPr lang="cs-CZ" sz="2800" dirty="0" smtClean="0">
              <a:solidFill>
                <a:schemeClr val="tx2">
                  <a:lumMod val="60000"/>
                  <a:lumOff val="40000"/>
                </a:schemeClr>
              </a:solidFill>
              <a:latin typeface="Sitka Banner" pitchFamily="2" charset="0"/>
            </a:endParaRP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VNĚJŠÍ PROSTŘEDÍ</a:t>
            </a:r>
            <a:endParaRPr lang="cs-CZ" sz="36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rmAutofit/>
          </a:bodyPr>
          <a:lstStyle/>
          <a:p>
            <a:pPr algn="ctr">
              <a:lnSpc>
                <a:spcPct val="120000"/>
              </a:lnSpc>
              <a:buNone/>
            </a:pPr>
            <a:r>
              <a:rPr lang="cs-CZ" i="1" dirty="0" smtClean="0">
                <a:latin typeface="Sitka Banner" pitchFamily="2" charset="0"/>
              </a:rPr>
              <a:t>„Když budeme tým, o kterým nebudou vědět, my tady budeme super proškolený a profíci znalý toho, jak s pacienty a rodinami zacházet, ale oni o nás nebudou vědět, tak to tady taky můžeme jen tak sedět. To PR je prostě hrozně nutný.“</a:t>
            </a:r>
          </a:p>
        </p:txBody>
      </p:sp>
      <p:sp>
        <p:nvSpPr>
          <p:cNvPr id="4" name="TextBox 3"/>
          <p:cNvSpPr txBox="1"/>
          <p:nvPr/>
        </p:nvSpPr>
        <p:spPr>
          <a:xfrm>
            <a:off x="1447800" y="457200"/>
            <a:ext cx="7681911" cy="1077218"/>
          </a:xfrm>
          <a:prstGeom prst="rect">
            <a:avLst/>
          </a:prstGeom>
          <a:noFill/>
        </p:spPr>
        <p:txBody>
          <a:bodyPr wrap="none" rtlCol="0">
            <a:spAutoFit/>
          </a:bodyPr>
          <a:lstStyle/>
          <a:p>
            <a:r>
              <a:rPr lang="cs-CZ" sz="3600" b="1" dirty="0" smtClean="0">
                <a:latin typeface="Sitka Banner" pitchFamily="2" charset="0"/>
              </a:rPr>
              <a:t>Informovanost veřejnosti</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VNĚJŠÍ PROSTŘEDÍ</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chor="ctr">
            <a:noAutofit/>
          </a:bodyPr>
          <a:lstStyle/>
          <a:p>
            <a:pPr algn="ctr">
              <a:lnSpc>
                <a:spcPct val="120000"/>
              </a:lnSpc>
              <a:buNone/>
            </a:pPr>
            <a:r>
              <a:rPr lang="cs-CZ" i="1" dirty="0" smtClean="0">
                <a:latin typeface="Sitka Banner" pitchFamily="2" charset="0"/>
              </a:rPr>
              <a:t>„Když budete mít čtyřicet pacientů na oddělení a budou tam na ně dvě, tak i kdyby se rozkrájely, tak to nebude mít žádnou úroveň. Nejen v paliativní péči, ale obecně, když nebude dostatek personálu, tak to bude špatný. A to taky znamená, že musí být zaplacení, musí mít nějaké další výhody, třeba benefitový, aby v tý nemocnici zůstali.“ </a:t>
            </a:r>
          </a:p>
        </p:txBody>
      </p:sp>
      <p:sp>
        <p:nvSpPr>
          <p:cNvPr id="4" name="TextBox 3"/>
          <p:cNvSpPr txBox="1"/>
          <p:nvPr/>
        </p:nvSpPr>
        <p:spPr>
          <a:xfrm>
            <a:off x="1447800" y="457200"/>
            <a:ext cx="7681911" cy="1077218"/>
          </a:xfrm>
          <a:prstGeom prst="rect">
            <a:avLst/>
          </a:prstGeom>
          <a:noFill/>
        </p:spPr>
        <p:txBody>
          <a:bodyPr wrap="none" rtlCol="0">
            <a:spAutoFit/>
          </a:bodyPr>
          <a:lstStyle/>
          <a:p>
            <a:r>
              <a:rPr lang="cs-CZ" sz="3600" b="1" dirty="0" smtClean="0">
                <a:latin typeface="Sitka Banner" pitchFamily="2" charset="0"/>
              </a:rPr>
              <a:t>Nedostatek personálu ve zdravotnictví</a:t>
            </a:r>
          </a:p>
          <a:p>
            <a:r>
              <a:rPr lang="cs-CZ" sz="2800" dirty="0" smtClean="0">
                <a:solidFill>
                  <a:schemeClr val="tx2">
                    <a:lumMod val="60000"/>
                    <a:lumOff val="40000"/>
                  </a:schemeClr>
                </a:solidFill>
                <a:latin typeface="Sitka Banner" pitchFamily="2" charset="0"/>
              </a:rPr>
              <a:t>						</a:t>
            </a:r>
            <a:r>
              <a:rPr lang="cs-CZ" sz="2000" dirty="0" smtClean="0">
                <a:solidFill>
                  <a:schemeClr val="tx2">
                    <a:lumMod val="60000"/>
                    <a:lumOff val="40000"/>
                  </a:schemeClr>
                </a:solidFill>
                <a:latin typeface="Sitka Banner" pitchFamily="2" charset="0"/>
              </a:rPr>
              <a:t>VNĚJŠÍ PROSTŘEDÍ</a:t>
            </a:r>
            <a:endParaRPr lang="cs-CZ" sz="2800" b="1" dirty="0" smtClean="0">
              <a:solidFill>
                <a:schemeClr val="tx2">
                  <a:lumMod val="60000"/>
                  <a:lumOff val="40000"/>
                </a:schemeClr>
              </a:solidFill>
              <a:latin typeface="Sitka Banner" pitchFamily="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a:buClr>
                <a:schemeClr val="tx2">
                  <a:lumMod val="60000"/>
                  <a:lumOff val="40000"/>
                </a:schemeClr>
              </a:buClr>
            </a:pPr>
            <a:r>
              <a:rPr lang="cs-CZ" dirty="0" smtClean="0">
                <a:latin typeface="Sitka Banner" pitchFamily="2" charset="0"/>
              </a:rPr>
              <a:t>Financování</a:t>
            </a:r>
          </a:p>
          <a:p>
            <a:pPr>
              <a:buClr>
                <a:schemeClr val="tx2">
                  <a:lumMod val="60000"/>
                  <a:lumOff val="40000"/>
                </a:schemeClr>
              </a:buClr>
            </a:pPr>
            <a:r>
              <a:rPr lang="cs-CZ" dirty="0" smtClean="0">
                <a:latin typeface="Sitka Banner" pitchFamily="2" charset="0"/>
              </a:rPr>
              <a:t>Standardy	</a:t>
            </a:r>
          </a:p>
          <a:p>
            <a:pPr>
              <a:buClr>
                <a:schemeClr val="tx2">
                  <a:lumMod val="60000"/>
                  <a:lumOff val="40000"/>
                </a:schemeClr>
              </a:buClr>
            </a:pPr>
            <a:r>
              <a:rPr lang="cs-CZ" dirty="0" smtClean="0">
                <a:latin typeface="Sitka Banner" pitchFamily="2" charset="0"/>
              </a:rPr>
              <a:t>Rozvoj týmů</a:t>
            </a:r>
          </a:p>
          <a:p>
            <a:pPr>
              <a:buClr>
                <a:schemeClr val="tx2">
                  <a:lumMod val="60000"/>
                  <a:lumOff val="40000"/>
                </a:schemeClr>
              </a:buClr>
            </a:pPr>
            <a:r>
              <a:rPr lang="cs-CZ" dirty="0" smtClean="0">
                <a:latin typeface="Sitka Banner" pitchFamily="2" charset="0"/>
              </a:rPr>
              <a:t>Výzkum</a:t>
            </a:r>
          </a:p>
          <a:p>
            <a:pPr>
              <a:buClr>
                <a:schemeClr val="tx2">
                  <a:lumMod val="60000"/>
                  <a:lumOff val="40000"/>
                </a:schemeClr>
              </a:buClr>
            </a:pPr>
            <a:r>
              <a:rPr lang="cs-CZ" dirty="0" smtClean="0">
                <a:latin typeface="Sitka Banner" pitchFamily="2" charset="0"/>
              </a:rPr>
              <a:t>Vzdělávání</a:t>
            </a:r>
          </a:p>
        </p:txBody>
      </p:sp>
      <p:sp>
        <p:nvSpPr>
          <p:cNvPr id="4" name="TextBox 3"/>
          <p:cNvSpPr txBox="1"/>
          <p:nvPr/>
        </p:nvSpPr>
        <p:spPr>
          <a:xfrm>
            <a:off x="1447800" y="457200"/>
            <a:ext cx="4334841" cy="646331"/>
          </a:xfrm>
          <a:prstGeom prst="rect">
            <a:avLst/>
          </a:prstGeom>
          <a:noFill/>
        </p:spPr>
        <p:txBody>
          <a:bodyPr wrap="none" rtlCol="0">
            <a:spAutoFit/>
          </a:bodyPr>
          <a:lstStyle/>
          <a:p>
            <a:r>
              <a:rPr lang="cs-CZ" sz="3600" b="1" dirty="0" smtClean="0">
                <a:latin typeface="Sitka Banner" pitchFamily="2" charset="0"/>
              </a:rPr>
              <a:t>Výzvy pro budoucnost</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lstStyle/>
          <a:p>
            <a:pPr algn="just">
              <a:buClr>
                <a:schemeClr val="tx2">
                  <a:lumMod val="60000"/>
                  <a:lumOff val="40000"/>
                </a:schemeClr>
              </a:buClr>
            </a:pPr>
            <a:r>
              <a:rPr lang="en-US" sz="1800" dirty="0" smtClean="0">
                <a:latin typeface="Sitka Banner" pitchFamily="2" charset="0"/>
              </a:rPr>
              <a:t>CENTER TO ADVANCE PALLIATIVE CARE. </a:t>
            </a:r>
            <a:r>
              <a:rPr lang="en-US" sz="1800" i="1" dirty="0" smtClean="0">
                <a:latin typeface="Sitka Banner" pitchFamily="2" charset="0"/>
              </a:rPr>
              <a:t>Improving Care for People with Serious Illness Through Innovative Payer-Provider Partnerships: A Palliative Care Toolkit and Resource Guide</a:t>
            </a:r>
            <a:r>
              <a:rPr lang="en-US" sz="1800" dirty="0" smtClean="0">
                <a:latin typeface="Sitka Banner" pitchFamily="2" charset="0"/>
              </a:rPr>
              <a:t>. [online]. 2014 [cit. 2018-04-17]. </a:t>
            </a:r>
            <a:r>
              <a:rPr lang="cs-CZ" sz="1800" dirty="0" smtClean="0">
                <a:latin typeface="Sitka Banner" pitchFamily="2" charset="0"/>
              </a:rPr>
              <a:t>       </a:t>
            </a:r>
            <a:r>
              <a:rPr lang="en-US" sz="1800" dirty="0" err="1" smtClean="0">
                <a:latin typeface="Sitka Banner" pitchFamily="2" charset="0"/>
              </a:rPr>
              <a:t>Dostupné</a:t>
            </a:r>
            <a:r>
              <a:rPr lang="en-US" sz="1800" dirty="0" smtClean="0">
                <a:latin typeface="Sitka Banner" pitchFamily="2" charset="0"/>
              </a:rPr>
              <a:t> z: https://media.capc.org/filer_public/0f/2f/0f2f8662-15cf-4680-baa8-215dd97fbde6/payer-providertoolkit-2015.pdf</a:t>
            </a:r>
            <a:endParaRPr lang="cs-CZ" sz="1800" dirty="0" smtClean="0">
              <a:latin typeface="Sitka Banner" pitchFamily="2" charset="0"/>
            </a:endParaRPr>
          </a:p>
          <a:p>
            <a:pPr algn="just">
              <a:buClr>
                <a:schemeClr val="tx2">
                  <a:lumMod val="60000"/>
                  <a:lumOff val="40000"/>
                </a:schemeClr>
              </a:buClr>
            </a:pPr>
            <a:r>
              <a:rPr lang="en-US" sz="1800" dirty="0" smtClean="0">
                <a:latin typeface="Sitka Banner" pitchFamily="2" charset="0"/>
              </a:rPr>
              <a:t>LOUČKA, Martin, Julie KOVAŘÍKOVÁ et al</a:t>
            </a:r>
            <a:r>
              <a:rPr lang="en-US" sz="1800" i="1" dirty="0" smtClean="0">
                <a:latin typeface="Sitka Banner" pitchFamily="2" charset="0"/>
              </a:rPr>
              <a:t>. </a:t>
            </a:r>
            <a:r>
              <a:rPr lang="en-US" sz="1800" i="1" dirty="0" err="1" smtClean="0">
                <a:latin typeface="Sitka Banner" pitchFamily="2" charset="0"/>
              </a:rPr>
              <a:t>Rozvoj</a:t>
            </a:r>
            <a:r>
              <a:rPr lang="en-US" sz="1800" i="1" dirty="0" smtClean="0">
                <a:latin typeface="Sitka Banner" pitchFamily="2" charset="0"/>
              </a:rPr>
              <a:t> </a:t>
            </a:r>
            <a:r>
              <a:rPr lang="en-US" sz="1800" i="1" dirty="0" err="1" smtClean="0">
                <a:latin typeface="Sitka Banner" pitchFamily="2" charset="0"/>
              </a:rPr>
              <a:t>paliativní</a:t>
            </a:r>
            <a:r>
              <a:rPr lang="en-US" sz="1800" i="1" dirty="0" smtClean="0">
                <a:latin typeface="Sitka Banner" pitchFamily="2" charset="0"/>
              </a:rPr>
              <a:t> </a:t>
            </a:r>
            <a:r>
              <a:rPr lang="en-US" sz="1800" i="1" dirty="0" err="1" smtClean="0">
                <a:latin typeface="Sitka Banner" pitchFamily="2" charset="0"/>
              </a:rPr>
              <a:t>péče</a:t>
            </a:r>
            <a:r>
              <a:rPr lang="en-US" sz="1800" i="1" dirty="0" smtClean="0">
                <a:latin typeface="Sitka Banner" pitchFamily="2" charset="0"/>
              </a:rPr>
              <a:t> v </a:t>
            </a:r>
            <a:r>
              <a:rPr lang="en-US" sz="1800" i="1" dirty="0" err="1" smtClean="0">
                <a:latin typeface="Sitka Banner" pitchFamily="2" charset="0"/>
              </a:rPr>
              <a:t>nemocnicích</a:t>
            </a:r>
            <a:r>
              <a:rPr lang="en-US" sz="1800" i="1" dirty="0" smtClean="0">
                <a:latin typeface="Sitka Banner" pitchFamily="2" charset="0"/>
              </a:rPr>
              <a:t>: </a:t>
            </a:r>
            <a:r>
              <a:rPr lang="en-US" sz="1800" i="1" dirty="0" err="1" smtClean="0">
                <a:latin typeface="Sitka Banner" pitchFamily="2" charset="0"/>
              </a:rPr>
              <a:t>Zkušenosti</a:t>
            </a:r>
            <a:r>
              <a:rPr lang="en-US" sz="1800" i="1" dirty="0" smtClean="0">
                <a:latin typeface="Sitka Banner" pitchFamily="2" charset="0"/>
              </a:rPr>
              <a:t> z </a:t>
            </a:r>
            <a:r>
              <a:rPr lang="en-US" sz="1800" i="1" dirty="0" err="1" smtClean="0">
                <a:latin typeface="Sitka Banner" pitchFamily="2" charset="0"/>
              </a:rPr>
              <a:t>pilotního</a:t>
            </a:r>
            <a:r>
              <a:rPr lang="en-US" sz="1800" i="1" dirty="0" smtClean="0">
                <a:latin typeface="Sitka Banner" pitchFamily="2" charset="0"/>
              </a:rPr>
              <a:t> </a:t>
            </a:r>
            <a:r>
              <a:rPr lang="en-US" sz="1800" i="1" dirty="0" err="1" smtClean="0">
                <a:latin typeface="Sitka Banner" pitchFamily="2" charset="0"/>
              </a:rPr>
              <a:t>programu</a:t>
            </a:r>
            <a:r>
              <a:rPr lang="en-US" sz="1800" i="1" dirty="0" smtClean="0">
                <a:latin typeface="Sitka Banner" pitchFamily="2" charset="0"/>
              </a:rPr>
              <a:t> </a:t>
            </a:r>
            <a:r>
              <a:rPr lang="en-US" sz="1800" i="1" dirty="0" err="1" smtClean="0">
                <a:latin typeface="Sitka Banner" pitchFamily="2" charset="0"/>
              </a:rPr>
              <a:t>Spolu</a:t>
            </a:r>
            <a:r>
              <a:rPr lang="en-US" sz="1800" i="1" dirty="0" smtClean="0">
                <a:latin typeface="Sitka Banner" pitchFamily="2" charset="0"/>
              </a:rPr>
              <a:t> </a:t>
            </a:r>
            <a:r>
              <a:rPr lang="en-US" sz="1800" i="1" dirty="0" err="1" smtClean="0">
                <a:latin typeface="Sitka Banner" pitchFamily="2" charset="0"/>
              </a:rPr>
              <a:t>až</a:t>
            </a:r>
            <a:r>
              <a:rPr lang="en-US" sz="1800" i="1" dirty="0" smtClean="0">
                <a:latin typeface="Sitka Banner" pitchFamily="2" charset="0"/>
              </a:rPr>
              <a:t> do </a:t>
            </a:r>
            <a:r>
              <a:rPr lang="en-US" sz="1800" i="1" dirty="0" err="1" smtClean="0">
                <a:latin typeface="Sitka Banner" pitchFamily="2" charset="0"/>
              </a:rPr>
              <a:t>konce</a:t>
            </a:r>
            <a:r>
              <a:rPr lang="en-US" sz="1800" i="1" dirty="0" smtClean="0">
                <a:latin typeface="Sitka Banner" pitchFamily="2" charset="0"/>
              </a:rPr>
              <a:t> </a:t>
            </a:r>
            <a:r>
              <a:rPr lang="en-US" sz="1800" i="1" dirty="0" err="1" smtClean="0">
                <a:latin typeface="Sitka Banner" pitchFamily="2" charset="0"/>
              </a:rPr>
              <a:t>Nadačního</a:t>
            </a:r>
            <a:r>
              <a:rPr lang="en-US" sz="1800" i="1" dirty="0" smtClean="0">
                <a:latin typeface="Sitka Banner" pitchFamily="2" charset="0"/>
              </a:rPr>
              <a:t> </a:t>
            </a:r>
            <a:r>
              <a:rPr lang="en-US" sz="1800" i="1" dirty="0" err="1" smtClean="0">
                <a:latin typeface="Sitka Banner" pitchFamily="2" charset="0"/>
              </a:rPr>
              <a:t>fondu</a:t>
            </a:r>
            <a:r>
              <a:rPr lang="en-US" sz="1800" i="1" dirty="0" smtClean="0">
                <a:latin typeface="Sitka Banner" pitchFamily="2" charset="0"/>
              </a:rPr>
              <a:t> </a:t>
            </a:r>
            <a:r>
              <a:rPr lang="en-US" sz="1800" i="1" dirty="0" err="1" smtClean="0">
                <a:latin typeface="Sitka Banner" pitchFamily="2" charset="0"/>
              </a:rPr>
              <a:t>Avast</a:t>
            </a:r>
            <a:r>
              <a:rPr lang="en-US" sz="1800" dirty="0" smtClean="0">
                <a:latin typeface="Sitka Banner" pitchFamily="2" charset="0"/>
              </a:rPr>
              <a:t>. </a:t>
            </a:r>
            <a:r>
              <a:rPr lang="en-US" sz="1800" dirty="0" err="1" smtClean="0">
                <a:latin typeface="Sitka Banner" pitchFamily="2" charset="0"/>
              </a:rPr>
              <a:t>Praha</a:t>
            </a:r>
            <a:r>
              <a:rPr lang="en-US" sz="1800" dirty="0" smtClean="0">
                <a:latin typeface="Sitka Banner" pitchFamily="2" charset="0"/>
              </a:rPr>
              <a:t>: Centrum </a:t>
            </a:r>
            <a:r>
              <a:rPr lang="en-US" sz="1800" dirty="0" err="1" smtClean="0">
                <a:latin typeface="Sitka Banner" pitchFamily="2" charset="0"/>
              </a:rPr>
              <a:t>paliativní</a:t>
            </a:r>
            <a:r>
              <a:rPr lang="en-US" sz="1800" dirty="0" smtClean="0">
                <a:latin typeface="Sitka Banner" pitchFamily="2" charset="0"/>
              </a:rPr>
              <a:t> </a:t>
            </a:r>
            <a:r>
              <a:rPr lang="en-US" sz="1800" dirty="0" err="1" smtClean="0">
                <a:latin typeface="Sitka Banner" pitchFamily="2" charset="0"/>
              </a:rPr>
              <a:t>péče</a:t>
            </a:r>
            <a:r>
              <a:rPr lang="en-US" sz="1800" dirty="0" smtClean="0">
                <a:latin typeface="Sitka Banner" pitchFamily="2" charset="0"/>
              </a:rPr>
              <a:t>, 2018.</a:t>
            </a:r>
          </a:p>
          <a:p>
            <a:pPr algn="just"/>
            <a:endParaRPr lang="cs-CZ" dirty="0" smtClean="0">
              <a:latin typeface="Sitka Banner" pitchFamily="2" charset="0"/>
            </a:endParaRPr>
          </a:p>
        </p:txBody>
      </p:sp>
      <p:sp>
        <p:nvSpPr>
          <p:cNvPr id="4" name="TextBox 3"/>
          <p:cNvSpPr txBox="1"/>
          <p:nvPr/>
        </p:nvSpPr>
        <p:spPr>
          <a:xfrm>
            <a:off x="1447800" y="457200"/>
            <a:ext cx="1271502" cy="584775"/>
          </a:xfrm>
          <a:prstGeom prst="rect">
            <a:avLst/>
          </a:prstGeom>
          <a:noFill/>
        </p:spPr>
        <p:txBody>
          <a:bodyPr wrap="none" rtlCol="0">
            <a:spAutoFit/>
          </a:bodyPr>
          <a:lstStyle/>
          <a:p>
            <a:r>
              <a:rPr lang="cs-CZ" sz="3200" b="1" dirty="0" smtClean="0">
                <a:latin typeface="Sitka Banner" pitchFamily="2" charset="0"/>
              </a:rPr>
              <a:t>Zdroje</a:t>
            </a:r>
            <a:endParaRPr lang="cs-CZ" b="1" dirty="0">
              <a:latin typeface="Sitka Banner"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a:buClr>
                <a:schemeClr val="tx2">
                  <a:lumMod val="60000"/>
                  <a:lumOff val="40000"/>
                </a:schemeClr>
              </a:buClr>
            </a:pPr>
            <a:r>
              <a:rPr lang="cs-CZ" dirty="0" smtClean="0">
                <a:latin typeface="Sitka Banner" pitchFamily="2" charset="0"/>
              </a:rPr>
              <a:t>obecná</a:t>
            </a:r>
          </a:p>
          <a:p>
            <a:pPr>
              <a:buClr>
                <a:schemeClr val="tx2">
                  <a:lumMod val="60000"/>
                  <a:lumOff val="40000"/>
                </a:schemeClr>
              </a:buClr>
            </a:pPr>
            <a:r>
              <a:rPr lang="cs-CZ" dirty="0" smtClean="0">
                <a:latin typeface="Sitka Banner" pitchFamily="2" charset="0"/>
              </a:rPr>
              <a:t>specializovaná</a:t>
            </a:r>
          </a:p>
          <a:p>
            <a:pPr lvl="1">
              <a:buClr>
                <a:schemeClr val="tx2">
                  <a:lumMod val="60000"/>
                  <a:lumOff val="40000"/>
                </a:schemeClr>
              </a:buClr>
            </a:pPr>
            <a:r>
              <a:rPr lang="cs-CZ" sz="3200" dirty="0" smtClean="0">
                <a:latin typeface="Sitka Banner" pitchFamily="2" charset="0"/>
              </a:rPr>
              <a:t>konziliární paliativní tým</a:t>
            </a:r>
          </a:p>
          <a:p>
            <a:pPr lvl="1">
              <a:buClr>
                <a:schemeClr val="tx2">
                  <a:lumMod val="60000"/>
                  <a:lumOff val="40000"/>
                </a:schemeClr>
              </a:buClr>
            </a:pPr>
            <a:r>
              <a:rPr lang="cs-CZ" sz="3200" dirty="0" smtClean="0">
                <a:latin typeface="Sitka Banner" pitchFamily="2" charset="0"/>
              </a:rPr>
              <a:t>ambulance paliativní medicíny</a:t>
            </a:r>
          </a:p>
          <a:p>
            <a:pPr lvl="1">
              <a:buClr>
                <a:schemeClr val="tx2">
                  <a:lumMod val="60000"/>
                  <a:lumOff val="40000"/>
                </a:schemeClr>
              </a:buClr>
            </a:pPr>
            <a:r>
              <a:rPr lang="cs-CZ" sz="3200" dirty="0" smtClean="0">
                <a:latin typeface="Sitka Banner" pitchFamily="2" charset="0"/>
              </a:rPr>
              <a:t>lůžkové paliativní oddělení</a:t>
            </a:r>
          </a:p>
          <a:p>
            <a:pPr lvl="1">
              <a:buClr>
                <a:schemeClr val="tx2">
                  <a:lumMod val="60000"/>
                  <a:lumOff val="40000"/>
                </a:schemeClr>
              </a:buClr>
            </a:pPr>
            <a:r>
              <a:rPr lang="cs-CZ" sz="3200" dirty="0" smtClean="0">
                <a:latin typeface="Sitka Banner" pitchFamily="2" charset="0"/>
              </a:rPr>
              <a:t>lůžková stanice paliativní medicíny</a:t>
            </a:r>
          </a:p>
        </p:txBody>
      </p:sp>
      <p:sp>
        <p:nvSpPr>
          <p:cNvPr id="4" name="TextBox 3"/>
          <p:cNvSpPr txBox="1"/>
          <p:nvPr/>
        </p:nvSpPr>
        <p:spPr>
          <a:xfrm>
            <a:off x="1447800" y="457200"/>
            <a:ext cx="5694188" cy="646331"/>
          </a:xfrm>
          <a:prstGeom prst="rect">
            <a:avLst/>
          </a:prstGeom>
          <a:noFill/>
        </p:spPr>
        <p:txBody>
          <a:bodyPr wrap="none" rtlCol="0">
            <a:spAutoFit/>
          </a:bodyPr>
          <a:lstStyle/>
          <a:p>
            <a:r>
              <a:rPr lang="cs-CZ" sz="3600" b="1" dirty="0" smtClean="0">
                <a:latin typeface="Sitka Banner" pitchFamily="2" charset="0"/>
              </a:rPr>
              <a:t>Paliativní péče v nemocnicích	</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562600"/>
          </a:xfrm>
        </p:spPr>
        <p:txBody>
          <a:bodyPr>
            <a:normAutofit/>
          </a:bodyPr>
          <a:lstStyle/>
          <a:p>
            <a:pPr algn="ctr">
              <a:buNone/>
            </a:pPr>
            <a:endParaRPr lang="cs-CZ" sz="4000" dirty="0" smtClean="0">
              <a:latin typeface="Sitka Banner" pitchFamily="2" charset="0"/>
            </a:endParaRPr>
          </a:p>
          <a:p>
            <a:pPr algn="ctr">
              <a:buNone/>
            </a:pPr>
            <a:endParaRPr lang="cs-CZ" sz="4000" dirty="0" smtClean="0">
              <a:latin typeface="Sitka Banner" pitchFamily="2" charset="0"/>
            </a:endParaRPr>
          </a:p>
          <a:p>
            <a:pPr algn="ctr">
              <a:buNone/>
            </a:pPr>
            <a:r>
              <a:rPr lang="cs-CZ" sz="4400" i="1" dirty="0" smtClean="0">
                <a:latin typeface="Sitka Banner" pitchFamily="2" charset="0"/>
              </a:rPr>
              <a:t>Jaké faktory </a:t>
            </a:r>
            <a:r>
              <a:rPr lang="cs-CZ" sz="4400" b="1" i="1" dirty="0" smtClean="0">
                <a:latin typeface="Sitka Banner" pitchFamily="2" charset="0"/>
              </a:rPr>
              <a:t>podporují</a:t>
            </a:r>
            <a:r>
              <a:rPr lang="cs-CZ" sz="4400" i="1" dirty="0" smtClean="0">
                <a:latin typeface="Sitka Banner" pitchFamily="2" charset="0"/>
              </a:rPr>
              <a:t> a jaké faktory </a:t>
            </a:r>
            <a:r>
              <a:rPr lang="cs-CZ" sz="4400" b="1" i="1" dirty="0" smtClean="0">
                <a:latin typeface="Sitka Banner" pitchFamily="2" charset="0"/>
              </a:rPr>
              <a:t>brání</a:t>
            </a:r>
            <a:r>
              <a:rPr lang="cs-CZ" sz="4400" i="1" dirty="0" smtClean="0">
                <a:latin typeface="Sitka Banner" pitchFamily="2" charset="0"/>
              </a:rPr>
              <a:t> implementaci paliativní péče do nemocnic v České republice?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a:buClr>
                <a:schemeClr val="tx2">
                  <a:lumMod val="60000"/>
                  <a:lumOff val="40000"/>
                </a:schemeClr>
              </a:buClr>
            </a:pPr>
            <a:r>
              <a:rPr lang="cs-CZ" dirty="0" smtClean="0">
                <a:latin typeface="Sitka Banner" pitchFamily="2" charset="0"/>
              </a:rPr>
              <a:t>kvalitativní výzkum</a:t>
            </a:r>
          </a:p>
          <a:p>
            <a:pPr>
              <a:buClr>
                <a:schemeClr val="tx2">
                  <a:lumMod val="60000"/>
                  <a:lumOff val="40000"/>
                </a:schemeClr>
              </a:buClr>
            </a:pPr>
            <a:r>
              <a:rPr lang="cs-CZ" dirty="0" smtClean="0">
                <a:latin typeface="Sitka Banner" pitchFamily="2" charset="0"/>
              </a:rPr>
              <a:t>květen 2017 – březen 2018</a:t>
            </a:r>
          </a:p>
          <a:p>
            <a:pPr>
              <a:buClr>
                <a:schemeClr val="tx2">
                  <a:lumMod val="60000"/>
                  <a:lumOff val="40000"/>
                </a:schemeClr>
              </a:buClr>
            </a:pPr>
            <a:r>
              <a:rPr lang="cs-CZ" dirty="0" smtClean="0">
                <a:latin typeface="Sitka Banner" pitchFamily="2" charset="0"/>
              </a:rPr>
              <a:t>framework analysis</a:t>
            </a:r>
          </a:p>
          <a:p>
            <a:pPr>
              <a:buClr>
                <a:schemeClr val="tx2">
                  <a:lumMod val="60000"/>
                  <a:lumOff val="40000"/>
                </a:schemeClr>
              </a:buClr>
            </a:pPr>
            <a:r>
              <a:rPr lang="cs-CZ" dirty="0" smtClean="0">
                <a:latin typeface="Sitka Banner" pitchFamily="2" charset="0"/>
              </a:rPr>
              <a:t>zakotvená teorie</a:t>
            </a:r>
          </a:p>
          <a:p>
            <a:pPr>
              <a:buClr>
                <a:schemeClr val="tx2">
                  <a:lumMod val="60000"/>
                  <a:lumOff val="40000"/>
                </a:schemeClr>
              </a:buClr>
            </a:pPr>
            <a:r>
              <a:rPr lang="cs-CZ" dirty="0" smtClean="0">
                <a:latin typeface="Sitka Banner" pitchFamily="2" charset="0"/>
              </a:rPr>
              <a:t>Nadační fond Avast </a:t>
            </a:r>
          </a:p>
          <a:p>
            <a:pPr>
              <a:buClr>
                <a:schemeClr val="tx2">
                  <a:lumMod val="60000"/>
                  <a:lumOff val="40000"/>
                </a:schemeClr>
              </a:buClr>
            </a:pPr>
            <a:r>
              <a:rPr lang="cs-CZ" dirty="0" smtClean="0">
                <a:latin typeface="Sitka Banner" pitchFamily="2" charset="0"/>
              </a:rPr>
              <a:t>Centrum paliativní péče</a:t>
            </a:r>
          </a:p>
          <a:p>
            <a:pPr>
              <a:buClr>
                <a:schemeClr val="tx2">
                  <a:lumMod val="60000"/>
                  <a:lumOff val="40000"/>
                </a:schemeClr>
              </a:buClr>
            </a:pPr>
            <a:r>
              <a:rPr lang="cs-CZ" dirty="0" smtClean="0">
                <a:latin typeface="Sitka Banner" pitchFamily="2" charset="0"/>
              </a:rPr>
              <a:t>Spolu až do konce</a:t>
            </a:r>
          </a:p>
          <a:p>
            <a:pPr>
              <a:buClr>
                <a:schemeClr val="tx2">
                  <a:lumMod val="60000"/>
                  <a:lumOff val="40000"/>
                </a:schemeClr>
              </a:buClr>
            </a:pPr>
            <a:endParaRPr lang="cs-CZ" dirty="0" smtClean="0">
              <a:latin typeface="Sitka Banner" pitchFamily="2" charset="0"/>
            </a:endParaRPr>
          </a:p>
        </p:txBody>
      </p:sp>
      <p:sp>
        <p:nvSpPr>
          <p:cNvPr id="4" name="TextBox 3"/>
          <p:cNvSpPr txBox="1"/>
          <p:nvPr/>
        </p:nvSpPr>
        <p:spPr>
          <a:xfrm>
            <a:off x="1447800" y="457200"/>
            <a:ext cx="4892686" cy="646331"/>
          </a:xfrm>
          <a:prstGeom prst="rect">
            <a:avLst/>
          </a:prstGeom>
          <a:noFill/>
        </p:spPr>
        <p:txBody>
          <a:bodyPr wrap="none" rtlCol="0">
            <a:spAutoFit/>
          </a:bodyPr>
          <a:lstStyle/>
          <a:p>
            <a:r>
              <a:rPr lang="cs-CZ" sz="3600" b="1" dirty="0" smtClean="0">
                <a:latin typeface="Sitka Banner" pitchFamily="2" charset="0"/>
              </a:rPr>
              <a:t>Základní data o výzkumu</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0"/>
            <a:duotone>
              <a:schemeClr val="bg2">
                <a:shade val="9000"/>
                <a:satMod val="300000"/>
              </a:schemeClr>
              <a:schemeClr val="bg2">
                <a:tint val="90000"/>
                <a:satMod val="225000"/>
              </a:schemeClr>
            </a:duotone>
            <a:lum/>
          </a:blip>
          <a:srcRect/>
          <a:tile tx="0" ty="0" sx="90000" sy="90000" flip="xy" algn="tl"/>
        </a:blipFill>
        <a:effectLst/>
      </p:bgPr>
    </p:bg>
    <p:spTree>
      <p:nvGrpSpPr>
        <p:cNvPr id="1" name=""/>
        <p:cNvGrpSpPr/>
        <p:nvPr/>
      </p:nvGrpSpPr>
      <p:grpSpPr>
        <a:xfrm>
          <a:off x="0" y="0"/>
          <a:ext cx="0" cy="0"/>
          <a:chOff x="0" y="0"/>
          <a:chExt cx="0" cy="0"/>
        </a:xfrm>
      </p:grpSpPr>
      <p:pic>
        <p:nvPicPr>
          <p:cNvPr id="5" name="Picture 4"/>
          <p:cNvPicPr/>
          <p:nvPr/>
        </p:nvPicPr>
        <p:blipFill>
          <a:blip r:embed="rId4"/>
          <a:srcRect l="22538" t="9091" r="1214" b="7955"/>
          <a:stretch>
            <a:fillRect/>
          </a:stretch>
        </p:blipFill>
        <p:spPr bwMode="auto">
          <a:xfrm>
            <a:off x="76200" y="609600"/>
            <a:ext cx="9144000" cy="5715000"/>
          </a:xfrm>
          <a:prstGeom prst="rect">
            <a:avLst/>
          </a:prstGeom>
          <a:noFill/>
          <a:ln w="9525">
            <a:noFill/>
            <a:miter lim="800000"/>
            <a:headEnd/>
            <a:tailEnd/>
          </a:ln>
        </p:spPr>
      </p:pic>
      <p:sp>
        <p:nvSpPr>
          <p:cNvPr id="3" name="TextBox 2"/>
          <p:cNvSpPr txBox="1"/>
          <p:nvPr/>
        </p:nvSpPr>
        <p:spPr>
          <a:xfrm>
            <a:off x="5181600" y="6183868"/>
            <a:ext cx="2890535" cy="369332"/>
          </a:xfrm>
          <a:prstGeom prst="rect">
            <a:avLst/>
          </a:prstGeom>
          <a:noFill/>
        </p:spPr>
        <p:txBody>
          <a:bodyPr wrap="none" rtlCol="0">
            <a:spAutoFit/>
          </a:bodyPr>
          <a:lstStyle/>
          <a:p>
            <a:r>
              <a:rPr lang="cs-CZ" dirty="0" smtClean="0">
                <a:latin typeface="Sitka Banner" pitchFamily="2" charset="0"/>
                <a:ea typeface="Calibri"/>
              </a:rPr>
              <a:t>Loučka, Kovaříková et al., 2018</a:t>
            </a:r>
            <a:endParaRPr lang="cs-CZ" dirty="0">
              <a:latin typeface="Sitka Banner"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447800" y="311963"/>
          <a:ext cx="6096000" cy="6074588"/>
        </p:xfrm>
        <a:graphic>
          <a:graphicData uri="http://schemas.openxmlformats.org/drawingml/2006/table">
            <a:tbl>
              <a:tblPr firstRow="1" bandRow="1">
                <a:tableStyleId>{5C22544A-7EE6-4342-B048-85BDC9FD1C3A}</a:tableStyleId>
              </a:tblPr>
              <a:tblGrid>
                <a:gridCol w="1678609"/>
                <a:gridCol w="971826"/>
                <a:gridCol w="2473739"/>
                <a:gridCol w="971826"/>
              </a:tblGrid>
              <a:tr h="552371">
                <a:tc>
                  <a:txBody>
                    <a:bodyPr/>
                    <a:lstStyle/>
                    <a:p>
                      <a:pPr>
                        <a:lnSpc>
                          <a:spcPct val="115000"/>
                        </a:lnSpc>
                        <a:spcAft>
                          <a:spcPts val="0"/>
                        </a:spcAft>
                      </a:pPr>
                      <a:r>
                        <a:rPr lang="cs-CZ" sz="1400" b="1" dirty="0">
                          <a:solidFill>
                            <a:schemeClr val="tx1"/>
                          </a:solidFill>
                          <a:latin typeface="Sitka Display" pitchFamily="2" charset="0"/>
                          <a:ea typeface="Calibri"/>
                          <a:cs typeface="Times New Roman"/>
                        </a:rPr>
                        <a:t>Profese</a:t>
                      </a:r>
                      <a:endParaRPr lang="cs-CZ" sz="1400" dirty="0">
                        <a:solidFill>
                          <a:schemeClr val="tx1"/>
                        </a:solidFill>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rgbClr val="FEE3BE"/>
                    </a:solidFill>
                  </a:tcPr>
                </a:tc>
                <a:tc>
                  <a:txBody>
                    <a:bodyPr/>
                    <a:lstStyle/>
                    <a:p>
                      <a:pPr>
                        <a:lnSpc>
                          <a:spcPct val="115000"/>
                        </a:lnSpc>
                        <a:spcAft>
                          <a:spcPts val="0"/>
                        </a:spcAft>
                      </a:pPr>
                      <a:r>
                        <a:rPr lang="cs-CZ" sz="1400" b="1" dirty="0">
                          <a:solidFill>
                            <a:schemeClr val="tx1"/>
                          </a:solidFill>
                          <a:latin typeface="Sitka Display" pitchFamily="2" charset="0"/>
                          <a:ea typeface="Calibri"/>
                          <a:cs typeface="Times New Roman"/>
                        </a:rPr>
                        <a:t>Počet</a:t>
                      </a:r>
                      <a:endParaRPr lang="cs-CZ" sz="1400" dirty="0">
                        <a:solidFill>
                          <a:schemeClr val="tx1"/>
                        </a:solidFill>
                        <a:latin typeface="Sitka Display" pitchFamily="2" charset="0"/>
                        <a:ea typeface="Calibri"/>
                        <a:cs typeface="Times New Roman"/>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rgbClr val="FEE3BE"/>
                    </a:solidFill>
                  </a:tcPr>
                </a:tc>
                <a:tc>
                  <a:txBody>
                    <a:bodyPr/>
                    <a:lstStyle/>
                    <a:p>
                      <a:pPr>
                        <a:lnSpc>
                          <a:spcPct val="115000"/>
                        </a:lnSpc>
                        <a:spcAft>
                          <a:spcPts val="0"/>
                        </a:spcAft>
                      </a:pPr>
                      <a:r>
                        <a:rPr lang="cs-CZ" sz="1400" b="1" dirty="0">
                          <a:solidFill>
                            <a:schemeClr val="tx1"/>
                          </a:solidFill>
                          <a:latin typeface="Sitka Display" pitchFamily="2" charset="0"/>
                          <a:ea typeface="Calibri"/>
                          <a:cs typeface="Times New Roman"/>
                        </a:rPr>
                        <a:t>Konkrétní pracovní pozice</a:t>
                      </a:r>
                      <a:endParaRPr lang="cs-CZ" sz="1400" dirty="0">
                        <a:solidFill>
                          <a:schemeClr val="tx1"/>
                        </a:solidFill>
                        <a:latin typeface="Sitka Display" pitchFamily="2" charset="0"/>
                        <a:ea typeface="Calibri"/>
                        <a:cs typeface="Times New Roman"/>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rgbClr val="FEE3BE"/>
                    </a:solidFill>
                  </a:tcPr>
                </a:tc>
                <a:tc>
                  <a:txBody>
                    <a:bodyPr/>
                    <a:lstStyle/>
                    <a:p>
                      <a:pPr>
                        <a:lnSpc>
                          <a:spcPct val="115000"/>
                        </a:lnSpc>
                        <a:spcAft>
                          <a:spcPts val="0"/>
                        </a:spcAft>
                      </a:pPr>
                      <a:r>
                        <a:rPr lang="cs-CZ" sz="1400" b="1" dirty="0">
                          <a:solidFill>
                            <a:schemeClr val="tx1"/>
                          </a:solidFill>
                          <a:latin typeface="Sitka Display" pitchFamily="2" charset="0"/>
                          <a:ea typeface="Calibri"/>
                          <a:cs typeface="Times New Roman"/>
                        </a:rPr>
                        <a:t>Počet</a:t>
                      </a:r>
                      <a:endParaRPr lang="cs-CZ" sz="1400" dirty="0">
                        <a:solidFill>
                          <a:schemeClr val="tx1"/>
                        </a:solidFill>
                        <a:latin typeface="Sitka Display" pitchFamily="2" charset="0"/>
                        <a:ea typeface="Calibri"/>
                        <a:cs typeface="Times New Roman"/>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rgbClr val="FEE3BE"/>
                    </a:solidFill>
                  </a:tcPr>
                </a:tc>
              </a:tr>
              <a:tr h="276185">
                <a:tc rowSpan="3">
                  <a:txBody>
                    <a:bodyPr/>
                    <a:lstStyle/>
                    <a:p>
                      <a:pPr>
                        <a:lnSpc>
                          <a:spcPct val="115000"/>
                        </a:lnSpc>
                        <a:spcAft>
                          <a:spcPts val="0"/>
                        </a:spcAft>
                      </a:pPr>
                      <a:r>
                        <a:rPr lang="cs-CZ" sz="1200" b="1" dirty="0" smtClean="0">
                          <a:solidFill>
                            <a:schemeClr val="tx1"/>
                          </a:solidFill>
                          <a:latin typeface="Sitka Display" pitchFamily="2" charset="0"/>
                          <a:ea typeface="Calibri"/>
                          <a:cs typeface="Times New Roman"/>
                        </a:rPr>
                        <a:t>Lékaři</a:t>
                      </a:r>
                      <a:endParaRPr lang="cs-CZ" sz="1200" dirty="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rowSpan="3">
                  <a:txBody>
                    <a:bodyPr/>
                    <a:lstStyle/>
                    <a:p>
                      <a:pPr>
                        <a:lnSpc>
                          <a:spcPct val="115000"/>
                        </a:lnSpc>
                        <a:spcAft>
                          <a:spcPts val="0"/>
                        </a:spcAft>
                      </a:pPr>
                      <a:r>
                        <a:rPr lang="cs-CZ" sz="1400" b="0" dirty="0" smtClean="0">
                          <a:latin typeface="Sitka Display" pitchFamily="2" charset="0"/>
                          <a:ea typeface="Calibri"/>
                          <a:cs typeface="Times New Roman"/>
                        </a:rPr>
                        <a:t>22</a:t>
                      </a:r>
                      <a:endParaRPr lang="cs-CZ" sz="1400" b="0" dirty="0">
                        <a:latin typeface="Sitka Display" pitchFamily="2" charset="0"/>
                        <a:ea typeface="Calibri"/>
                        <a:cs typeface="Times New Roman"/>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0" dirty="0">
                          <a:solidFill>
                            <a:schemeClr val="tx1"/>
                          </a:solidFill>
                          <a:latin typeface="Sitka Display" pitchFamily="2" charset="0"/>
                          <a:ea typeface="Calibri"/>
                          <a:cs typeface="Times New Roman"/>
                        </a:rPr>
                        <a:t>Lékař</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solidFill>
                            <a:schemeClr val="tx1"/>
                          </a:solidFill>
                          <a:latin typeface="Sitka Display" pitchFamily="2" charset="0"/>
                          <a:ea typeface="Calibri"/>
                          <a:cs typeface="Times New Roman"/>
                        </a:rPr>
                        <a:t>15</a:t>
                      </a:r>
                      <a:endParaRPr lang="cs-CZ" sz="1200" dirty="0">
                        <a:solidFill>
                          <a:schemeClr val="tx1"/>
                        </a:solidFill>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28575"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44751">
                <a:tc vMerge="1">
                  <a:txBody>
                    <a:bodyPr/>
                    <a:lstStyle/>
                    <a:p>
                      <a:pPr>
                        <a:lnSpc>
                          <a:spcPct val="115000"/>
                        </a:lnSpc>
                        <a:spcAft>
                          <a:spcPts val="0"/>
                        </a:spcAft>
                      </a:pPr>
                      <a:endParaRPr lang="cs-CZ" sz="1100" dirty="0">
                        <a:latin typeface="Calibri"/>
                        <a:ea typeface="Calibri"/>
                        <a:cs typeface="Times New Roman"/>
                      </a:endParaRPr>
                    </a:p>
                  </a:txBody>
                  <a:tcPr marL="68580" marR="68580" marT="0" marB="0" anchor="ctr">
                    <a:solidFill>
                      <a:schemeClr val="bg1">
                        <a:lumMod val="85000"/>
                      </a:schemeClr>
                    </a:solidFill>
                  </a:tcPr>
                </a:tc>
                <a:tc vMerge="1">
                  <a:txBody>
                    <a:bodyPr/>
                    <a:lstStyle/>
                    <a:p>
                      <a:pPr>
                        <a:lnSpc>
                          <a:spcPct val="115000"/>
                        </a:lnSpc>
                        <a:spcAft>
                          <a:spcPts val="0"/>
                        </a:spcAft>
                      </a:pPr>
                      <a:endParaRPr lang="cs-CZ" sz="1100" dirty="0">
                        <a:latin typeface="Calibri"/>
                        <a:ea typeface="Calibri"/>
                        <a:cs typeface="Times New Roman"/>
                      </a:endParaRPr>
                    </a:p>
                  </a:txBody>
                  <a:tcPr marL="68580" marR="68580" marT="0" marB="0" anchor="ctr">
                    <a:solidFill>
                      <a:schemeClr val="bg1">
                        <a:lumMod val="85000"/>
                      </a:schemeClr>
                    </a:solidFill>
                  </a:tcPr>
                </a:tc>
                <a:tc>
                  <a:txBody>
                    <a:bodyPr/>
                    <a:lstStyle/>
                    <a:p>
                      <a:pPr>
                        <a:lnSpc>
                          <a:spcPct val="115000"/>
                        </a:lnSpc>
                        <a:spcAft>
                          <a:spcPts val="0"/>
                        </a:spcAft>
                      </a:pPr>
                      <a:r>
                        <a:rPr lang="cs-CZ" sz="1200" dirty="0">
                          <a:solidFill>
                            <a:schemeClr val="tx1"/>
                          </a:solidFill>
                          <a:latin typeface="Sitka Display" pitchFamily="2" charset="0"/>
                          <a:ea typeface="Calibri"/>
                          <a:cs typeface="Times New Roman"/>
                        </a:rPr>
                        <a:t>Vedoucí lékař</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solidFill>
                            <a:schemeClr val="tx1"/>
                          </a:solidFill>
                          <a:latin typeface="Sitka Display" pitchFamily="2" charset="0"/>
                          <a:ea typeface="Calibri"/>
                          <a:cs typeface="Times New Roman"/>
                        </a:rPr>
                        <a:t>4</a:t>
                      </a:r>
                      <a:endParaRPr lang="cs-CZ" sz="1200" dirty="0">
                        <a:solidFill>
                          <a:schemeClr val="tx1"/>
                        </a:solidFill>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91130">
                <a:tc vMerge="1">
                  <a:txBody>
                    <a:bodyPr/>
                    <a:lstStyle/>
                    <a:p>
                      <a:pPr>
                        <a:lnSpc>
                          <a:spcPct val="115000"/>
                        </a:lnSpc>
                        <a:spcAft>
                          <a:spcPts val="0"/>
                        </a:spcAft>
                      </a:pPr>
                      <a:endParaRPr lang="cs-CZ" sz="1100" dirty="0">
                        <a:latin typeface="Calibri"/>
                        <a:ea typeface="Calibri"/>
                        <a:cs typeface="Times New Roman"/>
                      </a:endParaRPr>
                    </a:p>
                  </a:txBody>
                  <a:tcPr marL="68580" marR="68580" marT="0" marB="0" anchor="ctr">
                    <a:solidFill>
                      <a:schemeClr val="bg1">
                        <a:lumMod val="85000"/>
                      </a:schemeClr>
                    </a:solidFill>
                  </a:tcPr>
                </a:tc>
                <a:tc vMerge="1">
                  <a:txBody>
                    <a:bodyPr/>
                    <a:lstStyle/>
                    <a:p>
                      <a:pPr>
                        <a:lnSpc>
                          <a:spcPct val="115000"/>
                        </a:lnSpc>
                        <a:spcAft>
                          <a:spcPts val="0"/>
                        </a:spcAft>
                      </a:pPr>
                      <a:endParaRPr lang="cs-CZ" sz="1100" dirty="0">
                        <a:latin typeface="Calibri"/>
                        <a:ea typeface="Calibri"/>
                        <a:cs typeface="Times New Roman"/>
                      </a:endParaRPr>
                    </a:p>
                  </a:txBody>
                  <a:tcPr marL="68580" marR="68580" marT="0" marB="0" anchor="ctr">
                    <a:solidFill>
                      <a:schemeClr val="bg1">
                        <a:lumMod val="85000"/>
                      </a:schemeClr>
                    </a:solidFill>
                  </a:tcPr>
                </a:tc>
                <a:tc>
                  <a:txBody>
                    <a:bodyPr/>
                    <a:lstStyle/>
                    <a:p>
                      <a:pPr>
                        <a:lnSpc>
                          <a:spcPct val="115000"/>
                        </a:lnSpc>
                        <a:spcAft>
                          <a:spcPts val="0"/>
                        </a:spcAft>
                      </a:pPr>
                      <a:r>
                        <a:rPr lang="cs-CZ" sz="1200" dirty="0">
                          <a:latin typeface="Sitka Display" pitchFamily="2" charset="0"/>
                          <a:ea typeface="Calibri"/>
                          <a:cs typeface="Times New Roman"/>
                        </a:rPr>
                        <a:t>Primář</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3</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73945">
                <a:tc rowSpan="3">
                  <a:txBody>
                    <a:bodyPr/>
                    <a:lstStyle/>
                    <a:p>
                      <a:pPr>
                        <a:lnSpc>
                          <a:spcPct val="115000"/>
                        </a:lnSpc>
                        <a:spcAft>
                          <a:spcPts val="0"/>
                        </a:spcAft>
                      </a:pPr>
                      <a:r>
                        <a:rPr lang="cs-CZ" sz="1200" b="1" dirty="0">
                          <a:latin typeface="Sitka Display" pitchFamily="2" charset="0"/>
                          <a:ea typeface="Calibri"/>
                          <a:cs typeface="Times New Roman"/>
                        </a:rPr>
                        <a:t>Zdravotní sestry</a:t>
                      </a:r>
                      <a:endParaRPr lang="cs-CZ" sz="1200" dirty="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rowSpan="3">
                  <a:txBody>
                    <a:bodyPr/>
                    <a:lstStyle/>
                    <a:p>
                      <a:pPr>
                        <a:lnSpc>
                          <a:spcPct val="115000"/>
                        </a:lnSpc>
                        <a:spcAft>
                          <a:spcPts val="0"/>
                        </a:spcAft>
                      </a:pPr>
                      <a:r>
                        <a:rPr lang="cs-CZ" sz="1400" b="0" dirty="0">
                          <a:latin typeface="Sitka Display" pitchFamily="2" charset="0"/>
                          <a:ea typeface="Calibri"/>
                          <a:cs typeface="Times New Roman"/>
                        </a:rPr>
                        <a:t>20</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Zdravotní sestra </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10</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42512">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Staniční sestra</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6</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303139">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Vrchní sestra</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4</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316318">
                <a:tc rowSpan="2">
                  <a:txBody>
                    <a:bodyPr/>
                    <a:lstStyle/>
                    <a:p>
                      <a:pPr>
                        <a:lnSpc>
                          <a:spcPct val="115000"/>
                        </a:lnSpc>
                        <a:spcAft>
                          <a:spcPts val="0"/>
                        </a:spcAft>
                      </a:pPr>
                      <a:r>
                        <a:rPr lang="cs-CZ" sz="1200" b="1" dirty="0">
                          <a:latin typeface="Sitka Display" pitchFamily="2" charset="0"/>
                          <a:ea typeface="Calibri"/>
                          <a:cs typeface="Times New Roman"/>
                        </a:rPr>
                        <a:t>Sociální pracovníci</a:t>
                      </a:r>
                      <a:endParaRPr lang="cs-CZ" sz="1200" dirty="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rowSpan="2">
                  <a:txBody>
                    <a:bodyPr/>
                    <a:lstStyle/>
                    <a:p>
                      <a:pPr>
                        <a:lnSpc>
                          <a:spcPct val="115000"/>
                        </a:lnSpc>
                        <a:spcAft>
                          <a:spcPts val="0"/>
                        </a:spcAft>
                      </a:pPr>
                      <a:r>
                        <a:rPr lang="cs-CZ" sz="1400" b="0" dirty="0">
                          <a:latin typeface="Sitka Display" pitchFamily="2" charset="0"/>
                          <a:ea typeface="Calibri"/>
                          <a:cs typeface="Times New Roman"/>
                        </a:rPr>
                        <a:t>8</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Zdravotně sociální pracovník</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6</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85054">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Vedoucí sociální péče</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2</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53621">
                <a:tc rowSpan="2">
                  <a:txBody>
                    <a:bodyPr/>
                    <a:lstStyle/>
                    <a:p>
                      <a:pPr>
                        <a:lnSpc>
                          <a:spcPct val="115000"/>
                        </a:lnSpc>
                        <a:spcAft>
                          <a:spcPts val="0"/>
                        </a:spcAft>
                      </a:pPr>
                      <a:r>
                        <a:rPr lang="cs-CZ" sz="1200" b="1" dirty="0">
                          <a:latin typeface="Sitka Display" pitchFamily="2" charset="0"/>
                          <a:ea typeface="Calibri"/>
                          <a:cs typeface="Times New Roman"/>
                        </a:rPr>
                        <a:t>Psychologové</a:t>
                      </a:r>
                      <a:endParaRPr lang="cs-CZ" sz="1200" dirty="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rowSpan="2">
                  <a:txBody>
                    <a:bodyPr/>
                    <a:lstStyle/>
                    <a:p>
                      <a:pPr>
                        <a:lnSpc>
                          <a:spcPct val="115000"/>
                        </a:lnSpc>
                        <a:spcAft>
                          <a:spcPts val="0"/>
                        </a:spcAft>
                      </a:pPr>
                      <a:r>
                        <a:rPr lang="cs-CZ" sz="1400" b="0" dirty="0">
                          <a:latin typeface="Sitka Display" pitchFamily="2" charset="0"/>
                          <a:ea typeface="Calibri"/>
                          <a:cs typeface="Times New Roman"/>
                        </a:rPr>
                        <a:t>5</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Psycholog</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4</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314248">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Vedoucí klinické psychologie</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82815">
                <a:tc rowSpan="2">
                  <a:txBody>
                    <a:bodyPr/>
                    <a:lstStyle/>
                    <a:p>
                      <a:pPr>
                        <a:lnSpc>
                          <a:spcPct val="115000"/>
                        </a:lnSpc>
                        <a:spcAft>
                          <a:spcPts val="0"/>
                        </a:spcAft>
                      </a:pPr>
                      <a:r>
                        <a:rPr lang="cs-CZ" sz="1200" b="1">
                          <a:latin typeface="Sitka Display" pitchFamily="2" charset="0"/>
                          <a:ea typeface="Calibri"/>
                          <a:cs typeface="Times New Roman"/>
                        </a:rPr>
                        <a:t>Fyzioterapeuti</a:t>
                      </a:r>
                      <a:endParaRPr lang="cs-CZ" sz="120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rowSpan="2">
                  <a:txBody>
                    <a:bodyPr/>
                    <a:lstStyle/>
                    <a:p>
                      <a:pPr>
                        <a:lnSpc>
                          <a:spcPct val="115000"/>
                        </a:lnSpc>
                        <a:spcAft>
                          <a:spcPts val="0"/>
                        </a:spcAft>
                      </a:pPr>
                      <a:r>
                        <a:rPr lang="cs-CZ" sz="1400" b="0" dirty="0">
                          <a:latin typeface="Sitka Display" pitchFamily="2" charset="0"/>
                          <a:ea typeface="Calibri"/>
                          <a:cs typeface="Times New Roman"/>
                        </a:rPr>
                        <a:t>2</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Fyzioterapeut</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343442">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Vedoucí fyzioterapeut</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312009">
                <a:tc>
                  <a:txBody>
                    <a:bodyPr/>
                    <a:lstStyle/>
                    <a:p>
                      <a:pPr>
                        <a:lnSpc>
                          <a:spcPct val="115000"/>
                        </a:lnSpc>
                        <a:spcAft>
                          <a:spcPts val="0"/>
                        </a:spcAft>
                      </a:pPr>
                      <a:r>
                        <a:rPr lang="cs-CZ" sz="1200" b="1" dirty="0">
                          <a:latin typeface="Sitka Display" pitchFamily="2" charset="0"/>
                          <a:ea typeface="Calibri"/>
                          <a:cs typeface="Times New Roman"/>
                        </a:rPr>
                        <a:t>Náměstci</a:t>
                      </a:r>
                      <a:endParaRPr lang="cs-CZ" sz="1200" dirty="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400" b="0" dirty="0">
                          <a:latin typeface="Sitka Display" pitchFamily="2" charset="0"/>
                          <a:ea typeface="Calibri"/>
                          <a:cs typeface="Times New Roman"/>
                        </a:rPr>
                        <a:t>2</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Náměstek</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2</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80575">
                <a:tc>
                  <a:txBody>
                    <a:bodyPr/>
                    <a:lstStyle/>
                    <a:p>
                      <a:pPr>
                        <a:lnSpc>
                          <a:spcPct val="115000"/>
                        </a:lnSpc>
                        <a:spcAft>
                          <a:spcPts val="0"/>
                        </a:spcAft>
                      </a:pPr>
                      <a:r>
                        <a:rPr lang="cs-CZ" sz="1200" b="1">
                          <a:latin typeface="Sitka Display" pitchFamily="2" charset="0"/>
                          <a:ea typeface="Calibri"/>
                          <a:cs typeface="Times New Roman"/>
                        </a:rPr>
                        <a:t>Kaplani</a:t>
                      </a:r>
                      <a:endParaRPr lang="cs-CZ" sz="120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400" b="0" dirty="0">
                          <a:latin typeface="Sitka Display" pitchFamily="2" charset="0"/>
                          <a:ea typeface="Calibri"/>
                          <a:cs typeface="Times New Roman"/>
                        </a:rPr>
                        <a:t>2</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Pastorační pracovník</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2</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96420">
                <a:tc rowSpan="5">
                  <a:txBody>
                    <a:bodyPr/>
                    <a:lstStyle/>
                    <a:p>
                      <a:pPr>
                        <a:lnSpc>
                          <a:spcPct val="115000"/>
                        </a:lnSpc>
                        <a:spcAft>
                          <a:spcPts val="0"/>
                        </a:spcAft>
                      </a:pPr>
                      <a:r>
                        <a:rPr lang="cs-CZ" sz="1200" b="1" i="1" dirty="0">
                          <a:latin typeface="Sitka Display" pitchFamily="2" charset="0"/>
                          <a:ea typeface="Calibri"/>
                          <a:cs typeface="Times New Roman"/>
                        </a:rPr>
                        <a:t>Ostatní</a:t>
                      </a:r>
                      <a:endParaRPr lang="cs-CZ" sz="1200" dirty="0">
                        <a:latin typeface="Sitka Display" pitchFamily="2" charset="0"/>
                        <a:ea typeface="Calibri"/>
                        <a:cs typeface="Times New Roman"/>
                      </a:endParaRPr>
                    </a:p>
                  </a:txBody>
                  <a:tcPr marL="68580" marR="68580" marT="0" marB="0" anchor="ctr">
                    <a:lnL w="28575"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bg1"/>
                    </a:solidFill>
                  </a:tcPr>
                </a:tc>
                <a:tc rowSpan="5">
                  <a:txBody>
                    <a:bodyPr/>
                    <a:lstStyle/>
                    <a:p>
                      <a:pPr>
                        <a:lnSpc>
                          <a:spcPct val="115000"/>
                        </a:lnSpc>
                        <a:spcAft>
                          <a:spcPts val="0"/>
                        </a:spcAft>
                      </a:pPr>
                      <a:r>
                        <a:rPr lang="cs-CZ" sz="1400" b="0" i="1" dirty="0">
                          <a:latin typeface="Sitka Display" pitchFamily="2" charset="0"/>
                          <a:ea typeface="Calibri"/>
                          <a:cs typeface="Times New Roman"/>
                        </a:rPr>
                        <a:t>5</a:t>
                      </a:r>
                      <a:endParaRPr lang="cs-CZ" sz="1400" b="0" dirty="0">
                        <a:latin typeface="Sitka Display" pitchFamily="2" charset="0"/>
                        <a:ea typeface="Calibri"/>
                        <a:cs typeface="Times New Roman"/>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dirty="0">
                          <a:latin typeface="Sitka Display" pitchFamily="2" charset="0"/>
                          <a:ea typeface="Calibri"/>
                          <a:cs typeface="Times New Roman"/>
                        </a:rPr>
                        <a:t>Dotační referent</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64986">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Manažer ošetřovatelské péče</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33552">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Nutriční terapeut</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294180">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Ošetřovatel</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chemeClr val="bg1"/>
                    </a:solidFill>
                  </a:tcPr>
                </a:tc>
              </a:tr>
              <a:tr h="413335">
                <a:tc vMerge="1">
                  <a:txBody>
                    <a:bodyPr/>
                    <a:lstStyle/>
                    <a:p>
                      <a:endParaRPr lang="cs-CZ"/>
                    </a:p>
                  </a:txBody>
                  <a:tcPr/>
                </a:tc>
                <a:tc vMerge="1">
                  <a:txBody>
                    <a:bodyPr/>
                    <a:lstStyle/>
                    <a:p>
                      <a:endParaRPr lang="cs-CZ"/>
                    </a:p>
                  </a:txBody>
                  <a:tcPr/>
                </a:tc>
                <a:tc>
                  <a:txBody>
                    <a:bodyPr/>
                    <a:lstStyle/>
                    <a:p>
                      <a:pPr>
                        <a:lnSpc>
                          <a:spcPct val="115000"/>
                        </a:lnSpc>
                        <a:spcAft>
                          <a:spcPts val="0"/>
                        </a:spcAft>
                      </a:pPr>
                      <a:r>
                        <a:rPr lang="cs-CZ" sz="1200" dirty="0">
                          <a:latin typeface="Sitka Display" pitchFamily="2" charset="0"/>
                          <a:ea typeface="Calibri"/>
                          <a:cs typeface="Times New Roman"/>
                        </a:rPr>
                        <a:t>Pracovník etického poradenství</a:t>
                      </a: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bg1"/>
                    </a:solidFill>
                  </a:tcPr>
                </a:tc>
                <a:tc>
                  <a:txBody>
                    <a:bodyPr/>
                    <a:lstStyle/>
                    <a:p>
                      <a:pPr>
                        <a:lnSpc>
                          <a:spcPct val="115000"/>
                        </a:lnSpc>
                        <a:spcAft>
                          <a:spcPts val="0"/>
                        </a:spcAft>
                      </a:pPr>
                      <a:r>
                        <a:rPr lang="cs-CZ" sz="1200" b="1" dirty="0">
                          <a:latin typeface="Sitka Display" pitchFamily="2" charset="0"/>
                          <a:ea typeface="Calibri"/>
                          <a:cs typeface="Times New Roman"/>
                        </a:rPr>
                        <a:t>1</a:t>
                      </a:r>
                      <a:endParaRPr lang="cs-CZ" sz="1200" dirty="0">
                        <a:latin typeface="Sitka Display" pitchFamily="2" charset="0"/>
                        <a:ea typeface="Calibri"/>
                        <a:cs typeface="Times New Roman"/>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28575"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marL="596646" indent="-514350">
              <a:buClr>
                <a:schemeClr val="tx2">
                  <a:lumMod val="60000"/>
                  <a:lumOff val="40000"/>
                </a:schemeClr>
              </a:buClr>
              <a:buFont typeface="+mj-lt"/>
              <a:buAutoNum type="arabicPeriod"/>
            </a:pPr>
            <a:r>
              <a:rPr lang="cs-CZ" dirty="0" smtClean="0">
                <a:latin typeface="Sitka Banner" pitchFamily="2" charset="0"/>
              </a:rPr>
              <a:t>TÝM</a:t>
            </a:r>
          </a:p>
          <a:p>
            <a:pPr marL="596646" indent="-514350">
              <a:buClr>
                <a:schemeClr val="tx2">
                  <a:lumMod val="60000"/>
                  <a:lumOff val="40000"/>
                </a:schemeClr>
              </a:buClr>
              <a:buNone/>
            </a:pPr>
            <a:endParaRPr lang="cs-CZ" dirty="0" smtClean="0">
              <a:latin typeface="Sitka Banner" pitchFamily="2" charset="0"/>
            </a:endParaRPr>
          </a:p>
          <a:p>
            <a:pPr marL="596646" indent="-514350">
              <a:buClr>
                <a:schemeClr val="tx2">
                  <a:lumMod val="60000"/>
                  <a:lumOff val="40000"/>
                </a:schemeClr>
              </a:buClr>
              <a:buFont typeface="+mj-lt"/>
              <a:buAutoNum type="arabicPeriod" startAt="2"/>
            </a:pPr>
            <a:r>
              <a:rPr lang="cs-CZ" dirty="0" smtClean="0">
                <a:latin typeface="Sitka Banner" pitchFamily="2" charset="0"/>
              </a:rPr>
              <a:t>NEMOCNICE</a:t>
            </a:r>
          </a:p>
          <a:p>
            <a:pPr marL="596646" indent="-514350">
              <a:buClr>
                <a:schemeClr val="tx2">
                  <a:lumMod val="60000"/>
                  <a:lumOff val="40000"/>
                </a:schemeClr>
              </a:buClr>
              <a:buNone/>
            </a:pPr>
            <a:endParaRPr lang="cs-CZ" dirty="0" smtClean="0">
              <a:latin typeface="Sitka Banner" pitchFamily="2" charset="0"/>
            </a:endParaRPr>
          </a:p>
          <a:p>
            <a:pPr marL="596646" indent="-514350">
              <a:buClr>
                <a:schemeClr val="tx2">
                  <a:lumMod val="60000"/>
                  <a:lumOff val="40000"/>
                </a:schemeClr>
              </a:buClr>
              <a:buFont typeface="+mj-lt"/>
              <a:buAutoNum type="arabicPeriod" startAt="3"/>
            </a:pPr>
            <a:r>
              <a:rPr lang="cs-CZ" dirty="0" smtClean="0">
                <a:latin typeface="Sitka Banner" pitchFamily="2" charset="0"/>
              </a:rPr>
              <a:t>VNĚJŠÍ PROSTŘEDÍ</a:t>
            </a:r>
          </a:p>
        </p:txBody>
      </p:sp>
      <p:sp>
        <p:nvSpPr>
          <p:cNvPr id="4" name="TextBox 3"/>
          <p:cNvSpPr txBox="1"/>
          <p:nvPr/>
        </p:nvSpPr>
        <p:spPr>
          <a:xfrm>
            <a:off x="1447800" y="457200"/>
            <a:ext cx="3682418" cy="646331"/>
          </a:xfrm>
          <a:prstGeom prst="rect">
            <a:avLst/>
          </a:prstGeom>
          <a:noFill/>
        </p:spPr>
        <p:txBody>
          <a:bodyPr wrap="none" rtlCol="0">
            <a:spAutoFit/>
          </a:bodyPr>
          <a:lstStyle/>
          <a:p>
            <a:r>
              <a:rPr lang="cs-CZ" sz="3600" b="1" dirty="0" smtClean="0">
                <a:latin typeface="Sitka Banner" pitchFamily="2" charset="0"/>
              </a:rPr>
              <a:t>Výsledky výzkumu</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029200"/>
          </a:xfrm>
        </p:spPr>
        <p:txBody>
          <a:bodyPr>
            <a:normAutofit/>
          </a:bodyPr>
          <a:lstStyle/>
          <a:p>
            <a:pPr>
              <a:buClr>
                <a:schemeClr val="tx2">
                  <a:lumMod val="60000"/>
                  <a:lumOff val="40000"/>
                </a:schemeClr>
              </a:buClr>
            </a:pPr>
            <a:r>
              <a:rPr lang="cs-CZ" dirty="0" smtClean="0">
                <a:latin typeface="Sitka Banner" pitchFamily="2" charset="0"/>
              </a:rPr>
              <a:t>Vůdčí osobnost</a:t>
            </a:r>
          </a:p>
          <a:p>
            <a:pPr>
              <a:buClr>
                <a:schemeClr val="tx2">
                  <a:lumMod val="60000"/>
                  <a:lumOff val="40000"/>
                </a:schemeClr>
              </a:buClr>
            </a:pPr>
            <a:r>
              <a:rPr lang="cs-CZ" dirty="0" smtClean="0">
                <a:latin typeface="Sitka Banner" pitchFamily="2" charset="0"/>
              </a:rPr>
              <a:t>Fungování týmu</a:t>
            </a:r>
          </a:p>
          <a:p>
            <a:pPr>
              <a:buClr>
                <a:schemeClr val="tx2">
                  <a:lumMod val="60000"/>
                  <a:lumOff val="40000"/>
                </a:schemeClr>
              </a:buClr>
            </a:pPr>
            <a:r>
              <a:rPr lang="cs-CZ" dirty="0" smtClean="0">
                <a:latin typeface="Sitka Banner" pitchFamily="2" charset="0"/>
              </a:rPr>
              <a:t>Vzdělávání</a:t>
            </a:r>
          </a:p>
          <a:p>
            <a:pPr>
              <a:buClr>
                <a:schemeClr val="tx2">
                  <a:lumMod val="60000"/>
                  <a:lumOff val="40000"/>
                </a:schemeClr>
              </a:buClr>
            </a:pPr>
            <a:r>
              <a:rPr lang="cs-CZ" dirty="0" smtClean="0">
                <a:latin typeface="Sitka Banner" pitchFamily="2" charset="0"/>
              </a:rPr>
              <a:t>Pozitivní zpětná vazba</a:t>
            </a:r>
          </a:p>
        </p:txBody>
      </p:sp>
      <p:sp>
        <p:nvSpPr>
          <p:cNvPr id="4" name="TextBox 3"/>
          <p:cNvSpPr txBox="1"/>
          <p:nvPr/>
        </p:nvSpPr>
        <p:spPr>
          <a:xfrm>
            <a:off x="1447800" y="457200"/>
            <a:ext cx="1476686" cy="646331"/>
          </a:xfrm>
          <a:prstGeom prst="rect">
            <a:avLst/>
          </a:prstGeom>
          <a:noFill/>
        </p:spPr>
        <p:txBody>
          <a:bodyPr wrap="none" rtlCol="0">
            <a:spAutoFit/>
          </a:bodyPr>
          <a:lstStyle/>
          <a:p>
            <a:r>
              <a:rPr lang="cs-CZ" sz="3600" dirty="0" smtClean="0">
                <a:solidFill>
                  <a:schemeClr val="tx2">
                    <a:lumMod val="60000"/>
                    <a:lumOff val="40000"/>
                  </a:schemeClr>
                </a:solidFill>
                <a:latin typeface="Sitka Banner" pitchFamily="2" charset="0"/>
              </a:rPr>
              <a:t>1.</a:t>
            </a:r>
            <a:r>
              <a:rPr lang="cs-CZ" sz="3600" b="1" dirty="0" smtClean="0">
                <a:latin typeface="Sitka Banner" pitchFamily="2" charset="0"/>
              </a:rPr>
              <a:t> TÝM</a:t>
            </a:r>
            <a:endParaRPr lang="cs-CZ" sz="2800" b="1" dirty="0">
              <a:latin typeface="Sitka Banner"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168</TotalTime>
  <Words>1422</Words>
  <Application>Microsoft Office PowerPoint</Application>
  <PresentationFormat>On-screen Show (4:3)</PresentationFormat>
  <Paragraphs>206</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Implementace paliativní péče do nemocnic</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Implementace paliativní péče do nemocnic</dc:title>
  <dc:creator/>
  <cp:lastModifiedBy>Julie Kovaříková</cp:lastModifiedBy>
  <cp:revision>32</cp:revision>
  <dcterms:created xsi:type="dcterms:W3CDTF">2006-08-16T00:00:00Z</dcterms:created>
  <dcterms:modified xsi:type="dcterms:W3CDTF">2018-09-08T21:16:26Z</dcterms:modified>
</cp:coreProperties>
</file>