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5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83" r:id="rId7"/>
    <p:sldId id="267" r:id="rId8"/>
    <p:sldId id="287" r:id="rId9"/>
    <p:sldId id="281" r:id="rId10"/>
    <p:sldId id="265" r:id="rId11"/>
    <p:sldId id="268" r:id="rId12"/>
    <p:sldId id="269" r:id="rId13"/>
    <p:sldId id="282" r:id="rId14"/>
    <p:sldId id="274" r:id="rId15"/>
    <p:sldId id="271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02" autoAdjust="0"/>
  </p:normalViewPr>
  <p:slideViewPr>
    <p:cSldViewPr>
      <p:cViewPr varScale="1">
        <p:scale>
          <a:sx n="86" d="100"/>
          <a:sy n="86" d="100"/>
        </p:scale>
        <p:origin x="2334" y="78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cat>
            <c:strRef>
              <c:f>List1!$A$2:$A$7</c:f>
              <c:strCache>
                <c:ptCount val="6"/>
                <c:pt idx="0">
                  <c:v>Odešel jsem z organizace</c:v>
                </c:pt>
                <c:pt idx="1">
                  <c:v>Zvýšil se mi plat</c:v>
                </c:pt>
                <c:pt idx="2">
                  <c:v>Vykonávám odbornější</c:v>
                </c:pt>
                <c:pt idx="3">
                  <c:v>Řídím více lidí</c:v>
                </c:pt>
                <c:pt idx="4">
                  <c:v>Začal/a jsem řídit lidi</c:v>
                </c:pt>
                <c:pt idx="5">
                  <c:v>Nic se nezměnilo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43</c:v>
                </c:pt>
                <c:pt idx="1">
                  <c:v>38</c:v>
                </c:pt>
                <c:pt idx="2">
                  <c:v>59</c:v>
                </c:pt>
                <c:pt idx="3">
                  <c:v>16</c:v>
                </c:pt>
                <c:pt idx="4">
                  <c:v>14</c:v>
                </c:pt>
                <c:pt idx="5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162544"/>
        <c:axId val="262164112"/>
      </c:barChart>
      <c:catAx>
        <c:axId val="2621625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62164112"/>
        <c:crosses val="autoZero"/>
        <c:auto val="1"/>
        <c:lblAlgn val="ctr"/>
        <c:lblOffset val="100"/>
        <c:noMultiLvlLbl val="0"/>
      </c:catAx>
      <c:valAx>
        <c:axId val="262164112"/>
        <c:scaling>
          <c:orientation val="minMax"/>
          <c:max val="60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62162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482380674637894"/>
          <c:y val="3.6478424591628346E-2"/>
          <c:w val="0.65566613201127633"/>
          <c:h val="0.857168297663944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cat>
            <c:strRef>
              <c:f>List1!$A$2:$A$7</c:f>
              <c:strCache>
                <c:ptCount val="6"/>
                <c:pt idx="0">
                  <c:v>Jiné dovednosti</c:v>
                </c:pt>
                <c:pt idx="1">
                  <c:v>Dobrá komunikace</c:v>
                </c:pt>
                <c:pt idx="2">
                  <c:v>Asertivita a rozhodování</c:v>
                </c:pt>
                <c:pt idx="3">
                  <c:v>Vedení lidí</c:v>
                </c:pt>
                <c:pt idx="4">
                  <c:v>Analýza a úsudek</c:v>
                </c:pt>
                <c:pt idx="5">
                  <c:v>Plánování a organizování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11</c:v>
                </c:pt>
                <c:pt idx="1">
                  <c:v>43</c:v>
                </c:pt>
                <c:pt idx="2">
                  <c:v>51</c:v>
                </c:pt>
                <c:pt idx="3">
                  <c:v>19</c:v>
                </c:pt>
                <c:pt idx="4">
                  <c:v>70</c:v>
                </c:pt>
                <c:pt idx="5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2165288"/>
        <c:axId val="262164896"/>
      </c:barChart>
      <c:catAx>
        <c:axId val="262165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62164896"/>
        <c:crosses val="autoZero"/>
        <c:auto val="1"/>
        <c:lblAlgn val="ctr"/>
        <c:lblOffset val="100"/>
        <c:noMultiLvlLbl val="0"/>
      </c:catAx>
      <c:valAx>
        <c:axId val="262164896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262165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cat>
            <c:strRef>
              <c:f>List1!$A$2:$A$8</c:f>
              <c:strCache>
                <c:ptCount val="7"/>
                <c:pt idx="0">
                  <c:v>Více pochybuji…</c:v>
                </c:pt>
                <c:pt idx="1">
                  <c:v>Osobní růst</c:v>
                </c:pt>
                <c:pt idx="2">
                  <c:v>Růst sebevědomí</c:v>
                </c:pt>
                <c:pt idx="4">
                  <c:v>Utvrdil jsem se…</c:v>
                </c:pt>
                <c:pt idx="5">
                  <c:v>Manažerské dovednosti</c:v>
                </c:pt>
                <c:pt idx="6">
                  <c:v>Vyšší odbornost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43.2</c:v>
                </c:pt>
                <c:pt idx="1">
                  <c:v>97.3</c:v>
                </c:pt>
                <c:pt idx="2">
                  <c:v>78.400000000000006</c:v>
                </c:pt>
                <c:pt idx="4">
                  <c:v>37.800000000000011</c:v>
                </c:pt>
                <c:pt idx="5">
                  <c:v>70</c:v>
                </c:pt>
                <c:pt idx="6">
                  <c:v>64.900000000000006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072064"/>
        <c:axId val="306071672"/>
      </c:barChart>
      <c:catAx>
        <c:axId val="3060720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071672"/>
        <c:crosses val="autoZero"/>
        <c:auto val="1"/>
        <c:lblAlgn val="ctr"/>
        <c:lblOffset val="100"/>
        <c:noMultiLvlLbl val="0"/>
      </c:catAx>
      <c:valAx>
        <c:axId val="306071672"/>
        <c:scaling>
          <c:orientation val="minMax"/>
          <c:max val="100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0607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471230679498398"/>
          <c:y val="0.14413197810057218"/>
          <c:w val="0.52491008068435874"/>
          <c:h val="0.757932842137684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Kladné odpovědi v %</c:v>
                </c:pt>
              </c:strCache>
            </c:strRef>
          </c:tx>
          <c:invertIfNegative val="0"/>
          <c:cat>
            <c:strRef>
              <c:f>List1!$A$2:$A$7</c:f>
              <c:strCache>
                <c:ptCount val="6"/>
                <c:pt idx="0">
                  <c:v>zaměstnání / pozici jsem nezměnil/a</c:v>
                </c:pt>
                <c:pt idx="1">
                  <c:v>velmi pohoršil/a</c:v>
                </c:pt>
                <c:pt idx="2">
                  <c:v>trochu pohoršil/a</c:v>
                </c:pt>
                <c:pt idx="3">
                  <c:v>ani nepolepšil/a ani nepohoršil/a</c:v>
                </c:pt>
                <c:pt idx="4">
                  <c:v>trochu polepšil/a</c:v>
                </c:pt>
                <c:pt idx="5">
                  <c:v>velmi polepšil/a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24.32</c:v>
                </c:pt>
                <c:pt idx="1">
                  <c:v>2.7</c:v>
                </c:pt>
                <c:pt idx="2">
                  <c:v>10.81</c:v>
                </c:pt>
                <c:pt idx="3">
                  <c:v>5.4</c:v>
                </c:pt>
                <c:pt idx="4">
                  <c:v>29.73</c:v>
                </c:pt>
                <c:pt idx="5">
                  <c:v>24.32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073632"/>
        <c:axId val="306070104"/>
      </c:barChart>
      <c:catAx>
        <c:axId val="3060736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070104"/>
        <c:crosses val="autoZero"/>
        <c:auto val="1"/>
        <c:lblAlgn val="ctr"/>
        <c:lblOffset val="100"/>
        <c:noMultiLvlLbl val="0"/>
      </c:catAx>
      <c:valAx>
        <c:axId val="306070104"/>
        <c:scaling>
          <c:orientation val="minMax"/>
          <c:max val="40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06073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invertIfNegative val="0"/>
          <c:cat>
            <c:strRef>
              <c:f>List1!$A$2:$A$9</c:f>
              <c:strCache>
                <c:ptCount val="8"/>
                <c:pt idx="0">
                  <c:v>Kraj Vysočina</c:v>
                </c:pt>
                <c:pt idx="1">
                  <c:v>Jihomoravský</c:v>
                </c:pt>
                <c:pt idx="2">
                  <c:v>Královéhradecký</c:v>
                </c:pt>
                <c:pt idx="3">
                  <c:v>Středočeský</c:v>
                </c:pt>
                <c:pt idx="4">
                  <c:v>Plzeňský</c:v>
                </c:pt>
                <c:pt idx="5">
                  <c:v>Jihočeský</c:v>
                </c:pt>
                <c:pt idx="6">
                  <c:v>Ústecký</c:v>
                </c:pt>
                <c:pt idx="7">
                  <c:v>Hl.m. Praha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8</c:v>
                </c:pt>
                <c:pt idx="5">
                  <c:v>8</c:v>
                </c:pt>
                <c:pt idx="6">
                  <c:v>14</c:v>
                </c:pt>
                <c:pt idx="7">
                  <c:v>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6074808"/>
        <c:axId val="306068928"/>
      </c:barChart>
      <c:catAx>
        <c:axId val="30607480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06068928"/>
        <c:crosses val="autoZero"/>
        <c:auto val="1"/>
        <c:lblAlgn val="ctr"/>
        <c:lblOffset val="100"/>
        <c:noMultiLvlLbl val="0"/>
      </c:catAx>
      <c:valAx>
        <c:axId val="306068928"/>
        <c:scaling>
          <c:orientation val="minMax"/>
          <c:max val="60"/>
        </c:scaling>
        <c:delete val="0"/>
        <c:axPos val="b"/>
        <c:majorGrid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crossAx val="306074808"/>
        <c:crosses val="autoZero"/>
        <c:crossBetween val="between"/>
      </c:valAx>
    </c:plotArea>
    <c:plotVisOnly val="1"/>
    <c:dispBlanksAs val="gap"/>
    <c:showDLblsOverMax val="0"/>
  </c:chart>
  <c:spPr>
    <a:ln>
      <a:prstDash val="sysDot"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0.05405</cdr:y>
    </cdr:from>
    <cdr:to>
      <cdr:x>0.63125</cdr:x>
      <cdr:y>0.14951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4114800" y="244624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16 %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0.4825</cdr:x>
      <cdr:y>0.19724</cdr:y>
    </cdr:from>
    <cdr:to>
      <cdr:x>0.61375</cdr:x>
      <cdr:y>0.2927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3970784" y="892696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14 %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0.49874</cdr:x>
      <cdr:y>0.33411</cdr:y>
    </cdr:from>
    <cdr:to>
      <cdr:x>0.62999</cdr:x>
      <cdr:y>0.42957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4104456" y="1512168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16 %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0.86875</cdr:x>
      <cdr:y>0.55685</cdr:y>
    </cdr:from>
    <cdr:to>
      <cdr:x>1</cdr:x>
      <cdr:y>0.65231</cdr:y>
    </cdr:to>
    <cdr:sp macro="" textlink="">
      <cdr:nvSpPr>
        <cdr:cNvPr id="5" name="TextovéPole 1"/>
        <cdr:cNvSpPr txBox="1"/>
      </cdr:nvSpPr>
      <cdr:spPr>
        <a:xfrm xmlns:a="http://schemas.openxmlformats.org/drawingml/2006/main">
          <a:off x="7596336" y="2520280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60 %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0.73499</cdr:x>
      <cdr:y>0.62049</cdr:y>
    </cdr:from>
    <cdr:to>
      <cdr:x>0.86624</cdr:x>
      <cdr:y>0.71595</cdr:y>
    </cdr:to>
    <cdr:sp macro="" textlink="">
      <cdr:nvSpPr>
        <cdr:cNvPr id="6" name="TextovéPole 1"/>
        <cdr:cNvSpPr txBox="1"/>
      </cdr:nvSpPr>
      <cdr:spPr>
        <a:xfrm xmlns:a="http://schemas.openxmlformats.org/drawingml/2006/main">
          <a:off x="6048672" y="2808312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38 %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0.78749</cdr:x>
      <cdr:y>0.76368</cdr:y>
    </cdr:from>
    <cdr:to>
      <cdr:x>0.91874</cdr:x>
      <cdr:y>0.85914</cdr:y>
    </cdr:to>
    <cdr:sp macro="" textlink="">
      <cdr:nvSpPr>
        <cdr:cNvPr id="7" name="TextovéPole 1"/>
        <cdr:cNvSpPr txBox="1"/>
      </cdr:nvSpPr>
      <cdr:spPr>
        <a:xfrm xmlns:a="http://schemas.openxmlformats.org/drawingml/2006/main">
          <a:off x="6480720" y="3456384"/>
          <a:ext cx="108012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43 %</a:t>
          </a:r>
          <a:endParaRPr lang="cs-CZ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0.85875</cdr:x>
      <cdr:y>0.06996</cdr:y>
    </cdr:from>
    <cdr:to>
      <cdr:x>0.98124</cdr:x>
      <cdr:y>0.16542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7067128" y="316632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2000" dirty="0" smtClean="0"/>
            <a:t>65 %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0.89249</cdr:x>
      <cdr:y>0.20683</cdr:y>
    </cdr:from>
    <cdr:to>
      <cdr:x>1</cdr:x>
      <cdr:y>0.30229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7344816" y="936104"/>
          <a:ext cx="88478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70 %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0.49125</cdr:x>
      <cdr:y>0.34043</cdr:y>
    </cdr:from>
    <cdr:to>
      <cdr:x>0.61375</cdr:x>
      <cdr:y>0.43589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4042792" y="1540768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19 %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0.74374</cdr:x>
      <cdr:y>0.4773</cdr:y>
    </cdr:from>
    <cdr:to>
      <cdr:x>0.86624</cdr:x>
      <cdr:y>0.57276</cdr:y>
    </cdr:to>
    <cdr:sp macro="" textlink="">
      <cdr:nvSpPr>
        <cdr:cNvPr id="5" name="TextovéPole 1"/>
        <cdr:cNvSpPr txBox="1"/>
      </cdr:nvSpPr>
      <cdr:spPr>
        <a:xfrm xmlns:a="http://schemas.openxmlformats.org/drawingml/2006/main">
          <a:off x="6120680" y="2160240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51 %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0.67374</cdr:x>
      <cdr:y>0.62049</cdr:y>
    </cdr:from>
    <cdr:to>
      <cdr:x>0.79624</cdr:x>
      <cdr:y>0.71595</cdr:y>
    </cdr:to>
    <cdr:sp macro="" textlink="">
      <cdr:nvSpPr>
        <cdr:cNvPr id="6" name="TextovéPole 1"/>
        <cdr:cNvSpPr txBox="1"/>
      </cdr:nvSpPr>
      <cdr:spPr>
        <a:xfrm xmlns:a="http://schemas.openxmlformats.org/drawingml/2006/main">
          <a:off x="5544616" y="2808312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43 %</a:t>
          </a:r>
          <a:endParaRPr lang="cs-CZ" sz="2000" dirty="0"/>
        </a:p>
      </cdr:txBody>
    </cdr:sp>
  </cdr:relSizeAnchor>
  <cdr:relSizeAnchor xmlns:cdr="http://schemas.openxmlformats.org/drawingml/2006/chartDrawing">
    <cdr:from>
      <cdr:x>0.41124</cdr:x>
      <cdr:y>0.76368</cdr:y>
    </cdr:from>
    <cdr:to>
      <cdr:x>0.53374</cdr:x>
      <cdr:y>0.85914</cdr:y>
    </cdr:to>
    <cdr:sp macro="" textlink="">
      <cdr:nvSpPr>
        <cdr:cNvPr id="7" name="TextovéPole 1"/>
        <cdr:cNvSpPr txBox="1"/>
      </cdr:nvSpPr>
      <cdr:spPr>
        <a:xfrm xmlns:a="http://schemas.openxmlformats.org/drawingml/2006/main">
          <a:off x="3384376" y="3456384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2000" dirty="0" smtClean="0"/>
            <a:t>11 %</a:t>
          </a:r>
          <a:endParaRPr lang="cs-CZ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0.6575</cdr:x>
      <cdr:y>0.1336</cdr:y>
    </cdr:from>
    <cdr:to>
      <cdr:x>0.77125</cdr:x>
      <cdr:y>0.21315</cdr:y>
    </cdr:to>
    <cdr:sp macro="" textlink="">
      <cdr:nvSpPr>
        <cdr:cNvPr id="2" name="TextovéPole 1"/>
        <cdr:cNvSpPr txBox="1"/>
      </cdr:nvSpPr>
      <cdr:spPr>
        <a:xfrm xmlns:a="http://schemas.openxmlformats.org/drawingml/2006/main">
          <a:off x="5410944" y="604664"/>
          <a:ext cx="93610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cs-CZ" sz="1100" dirty="0"/>
        </a:p>
      </cdr:txBody>
    </cdr:sp>
  </cdr:relSizeAnchor>
  <cdr:relSizeAnchor xmlns:cdr="http://schemas.openxmlformats.org/drawingml/2006/chartDrawing">
    <cdr:from>
      <cdr:x>0.745</cdr:x>
      <cdr:y>0.03814</cdr:y>
    </cdr:from>
    <cdr:to>
      <cdr:x>0.87624</cdr:x>
      <cdr:y>0.11769</cdr:y>
    </cdr:to>
    <cdr:sp macro="" textlink="">
      <cdr:nvSpPr>
        <cdr:cNvPr id="3" name="TextovéPole 2"/>
        <cdr:cNvSpPr txBox="1"/>
      </cdr:nvSpPr>
      <cdr:spPr>
        <a:xfrm xmlns:a="http://schemas.openxmlformats.org/drawingml/2006/main">
          <a:off x="6131024" y="172616"/>
          <a:ext cx="108005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cs-CZ" sz="1800" dirty="0" smtClean="0"/>
            <a:t>64,9 %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0.77125</cdr:x>
      <cdr:y>0.18133</cdr:y>
    </cdr:from>
    <cdr:to>
      <cdr:x>0.90249</cdr:x>
      <cdr:y>0.26088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6347048" y="820688"/>
          <a:ext cx="1080053" cy="3600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1800" dirty="0" smtClean="0"/>
            <a:t>70,3 %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0.57</cdr:x>
      <cdr:y>0.2927</cdr:y>
    </cdr:from>
    <cdr:to>
      <cdr:x>0.70125</cdr:x>
      <cdr:y>0.37225</cdr:y>
    </cdr:to>
    <cdr:sp macro="" textlink="">
      <cdr:nvSpPr>
        <cdr:cNvPr id="5" name="TextovéPole 1"/>
        <cdr:cNvSpPr txBox="1"/>
      </cdr:nvSpPr>
      <cdr:spPr>
        <a:xfrm xmlns:a="http://schemas.openxmlformats.org/drawingml/2006/main">
          <a:off x="4690864" y="1324744"/>
          <a:ext cx="1080135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1800" dirty="0" smtClean="0"/>
            <a:t>37,8 %</a:t>
          </a:r>
        </a:p>
        <a:p xmlns:a="http://schemas.openxmlformats.org/drawingml/2006/main">
          <a:r>
            <a:rPr lang="cs-CZ" sz="1800" dirty="0" smtClean="0"/>
            <a:t> 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0.8325</cdr:x>
      <cdr:y>0.53135</cdr:y>
    </cdr:from>
    <cdr:to>
      <cdr:x>0.96374</cdr:x>
      <cdr:y>0.6109</cdr:y>
    </cdr:to>
    <cdr:sp macro="" textlink="">
      <cdr:nvSpPr>
        <cdr:cNvPr id="6" name="TextovéPole 1"/>
        <cdr:cNvSpPr txBox="1"/>
      </cdr:nvSpPr>
      <cdr:spPr>
        <a:xfrm xmlns:a="http://schemas.openxmlformats.org/drawingml/2006/main">
          <a:off x="6851104" y="2404864"/>
          <a:ext cx="1080053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1800" dirty="0" smtClean="0"/>
            <a:t>78,4 %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0.89374</cdr:x>
      <cdr:y>0.73818</cdr:y>
    </cdr:from>
    <cdr:to>
      <cdr:x>1</cdr:x>
      <cdr:y>0.81773</cdr:y>
    </cdr:to>
    <cdr:sp macro="" textlink="">
      <cdr:nvSpPr>
        <cdr:cNvPr id="7" name="TextovéPole 1"/>
        <cdr:cNvSpPr txBox="1"/>
      </cdr:nvSpPr>
      <cdr:spPr>
        <a:xfrm xmlns:a="http://schemas.openxmlformats.org/drawingml/2006/main">
          <a:off x="7355160" y="3340968"/>
          <a:ext cx="8744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1800" dirty="0" smtClean="0"/>
            <a:t>97,3 %</a:t>
          </a:r>
          <a:endParaRPr lang="cs-CZ" sz="1800" dirty="0"/>
        </a:p>
      </cdr:txBody>
    </cdr:sp>
  </cdr:relSizeAnchor>
  <cdr:relSizeAnchor xmlns:cdr="http://schemas.openxmlformats.org/drawingml/2006/chartDrawing">
    <cdr:from>
      <cdr:x>0.5875</cdr:x>
      <cdr:y>0.78591</cdr:y>
    </cdr:from>
    <cdr:to>
      <cdr:x>0.71875</cdr:x>
      <cdr:y>0.86546</cdr:y>
    </cdr:to>
    <cdr:sp macro="" textlink="">
      <cdr:nvSpPr>
        <cdr:cNvPr id="8" name="TextovéPole 1"/>
        <cdr:cNvSpPr txBox="1"/>
      </cdr:nvSpPr>
      <cdr:spPr>
        <a:xfrm xmlns:a="http://schemas.openxmlformats.org/drawingml/2006/main">
          <a:off x="4834880" y="3556992"/>
          <a:ext cx="108012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cs-CZ" sz="1800" dirty="0" smtClean="0"/>
            <a:t>43,2 %</a:t>
          </a:r>
          <a:endParaRPr lang="cs-CZ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0.04375</cdr:x>
      <cdr:y>0.0816</cdr:y>
    </cdr:to>
    <cdr:sp macro="" textlink="">
      <cdr:nvSpPr>
        <cdr:cNvPr id="2" name="TextovéPole 4"/>
        <cdr:cNvSpPr txBox="1"/>
      </cdr:nvSpPr>
      <cdr:spPr>
        <a:xfrm xmlns:a="http://schemas.openxmlformats.org/drawingml/2006/main">
          <a:off x="0" y="0"/>
          <a:ext cx="36004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cs-CZ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cs-CZ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BB610-61D2-4514-8E23-7B39ECDB38C7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6826F-005A-4528-9035-80BD90449E4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37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959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966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943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85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74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5389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6738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5888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19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911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86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479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972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1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7799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7697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6826F-005A-4528-9035-80BD90449E42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615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780D6-E081-4E43-ACBE-09DC9DFC45E6}" type="datetimeFigureOut">
              <a:rPr lang="cs-CZ" smtClean="0"/>
              <a:pPr/>
              <a:t>19.9.2018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040FB-9FF1-469B-B1D6-A9578B8077B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2475706"/>
          </a:xfrm>
        </p:spPr>
        <p:txBody>
          <a:bodyPr/>
          <a:lstStyle/>
          <a:p>
            <a:r>
              <a:rPr lang="cs-CZ" b="1" dirty="0"/>
              <a:t>Absolventi UK </a:t>
            </a:r>
            <a:r>
              <a:rPr lang="cs-CZ" b="1" dirty="0" err="1"/>
              <a:t>FHS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b="1" dirty="0"/>
              <a:t>Řízení a supervize </a:t>
            </a:r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2016-2018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415008"/>
          </a:xfrm>
        </p:spPr>
        <p:txBody>
          <a:bodyPr/>
          <a:lstStyle/>
          <a:p>
            <a:r>
              <a:rPr lang="cs-CZ" b="1" dirty="0"/>
              <a:t>Výsledky dotazníkového šetření</a:t>
            </a:r>
            <a:endParaRPr lang="cs-CZ" dirty="0"/>
          </a:p>
          <a:p>
            <a:r>
              <a:rPr lang="cs-CZ" b="1" dirty="0"/>
              <a:t>duben </a:t>
            </a:r>
            <a:r>
              <a:rPr lang="cs-CZ" b="1" dirty="0" smtClean="0"/>
              <a:t>– </a:t>
            </a:r>
            <a:r>
              <a:rPr lang="cs-CZ" b="1" dirty="0"/>
              <a:t>květen 2018</a:t>
            </a:r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403648" y="4797152"/>
            <a:ext cx="6400800" cy="1415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Realizační tým: Petr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Vrzáček, Milada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Pajgrtová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Jiří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Šafr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Michal Růžička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/>
              <a:t>Q9: „ Jak se promítlo absolvované studium na </a:t>
            </a:r>
            <a:r>
              <a:rPr lang="cs-CZ" sz="2500" b="1" dirty="0" err="1" smtClean="0"/>
              <a:t>KŘS</a:t>
            </a:r>
            <a:r>
              <a:rPr lang="cs-CZ" sz="2500" b="1" dirty="0" smtClean="0"/>
              <a:t> do Vašeho pojetí sebe, jako profesionála? Jinak, uveďte jak“</a:t>
            </a:r>
            <a:endParaRPr lang="cs-CZ" sz="25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„</a:t>
            </a:r>
            <a:r>
              <a:rPr lang="cs-CZ" dirty="0"/>
              <a:t>Manažerské dovednosti jsem získala spíše v teoretické rovině, realita je jiná. To, čemu jsem se naučila, se mi nedaří zatím příliš uplatňovat“ </a:t>
            </a:r>
          </a:p>
          <a:p>
            <a:endParaRPr lang="cs-CZ" dirty="0"/>
          </a:p>
          <a:p>
            <a:r>
              <a:rPr lang="cs-CZ" dirty="0"/>
              <a:t>„Spíše než vidět více problémů jsem se naučila nacházet řešení nasedající na potřeby organizace, přirozeností se mi stalo uvažovat o organizaci, jako o živoucím komplexním systému. Studium mi pomohlo nalézt svou profesní identitu…“</a:t>
            </a:r>
          </a:p>
          <a:p>
            <a:endParaRPr lang="cs-CZ" dirty="0"/>
          </a:p>
          <a:p>
            <a:r>
              <a:rPr lang="cs-CZ" dirty="0" smtClean="0"/>
              <a:t>„Nasměrování </a:t>
            </a:r>
            <a:r>
              <a:rPr lang="cs-CZ" dirty="0"/>
              <a:t>na jinou profesi“</a:t>
            </a:r>
          </a:p>
          <a:p>
            <a:endParaRPr lang="cs-CZ" dirty="0"/>
          </a:p>
          <a:p>
            <a:r>
              <a:rPr lang="cs-CZ" dirty="0" smtClean="0"/>
              <a:t>„Práce </a:t>
            </a:r>
            <a:r>
              <a:rPr lang="cs-CZ" dirty="0"/>
              <a:t>se zahraničními zdroji, jsem součást mezinárodních evropských projektů, asociací, aktivně se podílím na profesionalizaci oboru“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q11:„Na základě Vaší dosavadní zkušenosti z praxe, doporučil/a byste nějakou změnu ve výuce?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cs-CZ" dirty="0" smtClean="0"/>
              <a:t>„Dlouhodobý </a:t>
            </a:r>
            <a:r>
              <a:rPr lang="cs-CZ" dirty="0"/>
              <a:t>kurz asertivity by byl </a:t>
            </a:r>
            <a:r>
              <a:rPr lang="cs-CZ" dirty="0" smtClean="0"/>
              <a:t>fajn“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/>
              <a:t>„Napadá </a:t>
            </a:r>
            <a:r>
              <a:rPr lang="cs-CZ" dirty="0"/>
              <a:t>mě jen zavést </a:t>
            </a:r>
            <a:r>
              <a:rPr lang="cs-CZ" dirty="0" smtClean="0"/>
              <a:t>jeden </a:t>
            </a:r>
            <a:r>
              <a:rPr lang="cs-CZ" dirty="0"/>
              <a:t>předmět na téma </a:t>
            </a:r>
            <a:r>
              <a:rPr lang="cs-CZ" dirty="0" smtClean="0"/>
              <a:t>sociální </a:t>
            </a:r>
            <a:r>
              <a:rPr lang="cs-CZ" dirty="0"/>
              <a:t>práce pro ty, kteří ji </a:t>
            </a:r>
            <a:r>
              <a:rPr lang="cs-CZ" dirty="0" smtClean="0"/>
              <a:t>nevystudovali“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/>
              <a:t>„Více </a:t>
            </a:r>
            <a:r>
              <a:rPr lang="cs-CZ" dirty="0"/>
              <a:t>praktických úkolů z obou typů </a:t>
            </a:r>
            <a:r>
              <a:rPr lang="cs-CZ" dirty="0" smtClean="0"/>
              <a:t>výzkumu“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/>
              <a:t>„Více </a:t>
            </a:r>
            <a:r>
              <a:rPr lang="cs-CZ" dirty="0"/>
              <a:t>interaktivních hodin </a:t>
            </a:r>
            <a:r>
              <a:rPr lang="cs-CZ" dirty="0" smtClean="0"/>
              <a:t>výuky“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/>
              <a:t>„Výuku </a:t>
            </a:r>
            <a:r>
              <a:rPr lang="cs-CZ" dirty="0"/>
              <a:t>rozdělit do </a:t>
            </a:r>
            <a:r>
              <a:rPr lang="cs-CZ" dirty="0" smtClean="0"/>
              <a:t>víkendu“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/>
              <a:t>„Zrušení </a:t>
            </a:r>
            <a:r>
              <a:rPr lang="cs-CZ" dirty="0"/>
              <a:t>četby odborných </a:t>
            </a:r>
            <a:r>
              <a:rPr lang="cs-CZ" dirty="0" smtClean="0"/>
              <a:t>textů. </a:t>
            </a:r>
            <a:r>
              <a:rPr lang="cs-CZ" dirty="0"/>
              <a:t>Časová </a:t>
            </a:r>
            <a:r>
              <a:rPr lang="cs-CZ" dirty="0" smtClean="0"/>
              <a:t>náročnost </a:t>
            </a:r>
            <a:r>
              <a:rPr lang="cs-CZ" dirty="0"/>
              <a:t>zcela neadekvátní přínosu. Ten byl </a:t>
            </a:r>
            <a:r>
              <a:rPr lang="cs-CZ" dirty="0" smtClean="0"/>
              <a:t>nikoliv minimální</a:t>
            </a:r>
            <a:r>
              <a:rPr lang="cs-CZ" dirty="0"/>
              <a:t>, ale </a:t>
            </a:r>
            <a:r>
              <a:rPr lang="cs-CZ" dirty="0" smtClean="0"/>
              <a:t>ZANEDBATELNÝ“</a:t>
            </a:r>
          </a:p>
          <a:p>
            <a:pPr>
              <a:spcAft>
                <a:spcPts val="600"/>
              </a:spcAft>
              <a:buNone/>
            </a:pPr>
            <a:r>
              <a:rPr lang="cs-CZ" dirty="0" smtClean="0"/>
              <a:t>„Větší </a:t>
            </a:r>
            <a:r>
              <a:rPr lang="cs-CZ" dirty="0"/>
              <a:t>penzum hodin u strategického a </a:t>
            </a:r>
            <a:r>
              <a:rPr lang="cs-CZ" dirty="0" smtClean="0"/>
              <a:t>finančního řízení“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200" b="1" dirty="0" smtClean="0"/>
              <a:t>Q23: „Pokud jste od absolvování studia na </a:t>
            </a:r>
            <a:r>
              <a:rPr lang="cs-CZ" sz="2200" b="1" dirty="0" err="1" smtClean="0"/>
              <a:t>KŘS</a:t>
            </a:r>
            <a:r>
              <a:rPr lang="cs-CZ" sz="2200" b="1" dirty="0" smtClean="0"/>
              <a:t> změnil/a zaměstnání nebo pozici ve stávajícím, řekl/a byste, že jste si z hlediska platu…“</a:t>
            </a:r>
            <a:endParaRPr lang="cs-CZ" sz="22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427984" y="45811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2,7%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292080" y="400506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10,8 %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16016" y="3429000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5,4 %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7380312" y="285293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29,7%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732240" y="5229200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24,3%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732240" y="234888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24,3 %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Q28: „Ve kterém kraji pracujete (působíte)?“</a:t>
            </a:r>
            <a:endParaRPr lang="cs-CZ" sz="3000" b="1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851920" y="2204864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5 absolventů</a:t>
            </a:r>
            <a:endParaRPr lang="cs-CZ" sz="2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9824" y="213285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22 </a:t>
            </a:r>
            <a:r>
              <a:rPr lang="cs-CZ" sz="2000" dirty="0" err="1" smtClean="0"/>
              <a:t>absolv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3275856" y="270892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3 absolventi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75856" y="32129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3 absolventi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771800" y="364502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 absolvent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771800" y="4149080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 absolvent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2771800" y="465313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 absolvent</a:t>
            </a:r>
            <a:endParaRPr lang="cs-CZ" sz="20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2771800" y="508518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1 absolvent</a:t>
            </a:r>
            <a:endParaRPr lang="cs-CZ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/>
              <a:t>Q25: „Udržujete kontakt se svými bývalými spolužáky ze studia Řízení a supervize? “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Nemám žádný kontakt: 2,7% (1)</a:t>
            </a:r>
          </a:p>
          <a:p>
            <a:r>
              <a:rPr lang="cs-CZ" dirty="0" smtClean="0"/>
              <a:t>Mám je na sociálních sítích: 62% (23)</a:t>
            </a:r>
          </a:p>
          <a:p>
            <a:r>
              <a:rPr lang="cs-CZ" dirty="0" smtClean="0"/>
              <a:t>Občas si píšeme, nebo zavoláme: 62% (23)</a:t>
            </a:r>
          </a:p>
          <a:p>
            <a:r>
              <a:rPr lang="cs-CZ" dirty="0" smtClean="0"/>
              <a:t>Někdy se potkáme v rámci práce: 19% (7)</a:t>
            </a:r>
          </a:p>
          <a:p>
            <a:r>
              <a:rPr lang="cs-CZ" dirty="0" smtClean="0"/>
              <a:t>Občas se sejdeme: 41% (15)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Q29: „Máte zájem o spolupráci s Katedrou </a:t>
            </a:r>
            <a:r>
              <a:rPr lang="cs-CZ" sz="3000" b="1" dirty="0" err="1" smtClean="0"/>
              <a:t>ŘS</a:t>
            </a:r>
            <a:r>
              <a:rPr lang="cs-CZ" sz="3000" b="1" dirty="0" smtClean="0"/>
              <a:t>? “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800" dirty="0" smtClean="0"/>
          </a:p>
          <a:p>
            <a:r>
              <a:rPr lang="cs-CZ" sz="2800" dirty="0" smtClean="0"/>
              <a:t>Při spolupráci na projektech: 49% (18)</a:t>
            </a:r>
          </a:p>
          <a:p>
            <a:r>
              <a:rPr lang="cs-CZ" sz="2800" dirty="0" smtClean="0"/>
              <a:t>Umožním studentům praxi v organizaci: 22% (8)</a:t>
            </a:r>
          </a:p>
          <a:p>
            <a:r>
              <a:rPr lang="cs-CZ" sz="2800" dirty="0" smtClean="0"/>
              <a:t>Jako oponent diplomových prací: 27% (10)</a:t>
            </a:r>
          </a:p>
          <a:p>
            <a:r>
              <a:rPr lang="cs-CZ" sz="2800" dirty="0" smtClean="0"/>
              <a:t>Při organizaci absolventských setkání: 22% (8)</a:t>
            </a:r>
          </a:p>
          <a:p>
            <a:r>
              <a:rPr lang="cs-CZ" sz="2800" dirty="0" smtClean="0"/>
              <a:t>Účastnit se na srazech absolventů: 57% (21)</a:t>
            </a:r>
            <a:endParaRPr lang="cs-CZ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Q30: „</a:t>
            </a:r>
            <a:r>
              <a:rPr lang="cs-CZ" sz="3000" b="1" dirty="0"/>
              <a:t> Prostor pro Vaše případné připomínky, návrhy atd.</a:t>
            </a:r>
            <a:r>
              <a:rPr lang="cs-CZ" sz="3000" b="1" dirty="0" smtClean="0"/>
              <a:t>“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„Chybí </a:t>
            </a:r>
            <a:r>
              <a:rPr lang="cs-CZ" dirty="0"/>
              <a:t>mi zde možnost sdělit, že absolvování Mgr</a:t>
            </a:r>
            <a:r>
              <a:rPr lang="cs-CZ" dirty="0" smtClean="0"/>
              <a:t>. </a:t>
            </a:r>
            <a:r>
              <a:rPr lang="cs-CZ" dirty="0"/>
              <a:t>programu KRS mi umožnilo, nebo mne podnítilo</a:t>
            </a:r>
            <a:r>
              <a:rPr lang="cs-CZ" dirty="0" smtClean="0"/>
              <a:t>, </a:t>
            </a:r>
            <a:r>
              <a:rPr lang="cs-CZ" dirty="0"/>
              <a:t>provádět i jiné aktivity nesouvisející s </a:t>
            </a:r>
            <a:r>
              <a:rPr lang="cs-CZ" dirty="0" smtClean="0"/>
              <a:t>mým </a:t>
            </a:r>
            <a:r>
              <a:rPr lang="cs-CZ" dirty="0"/>
              <a:t>hlavním pracovním poměrem -  spolupráce s 3.LF </a:t>
            </a:r>
            <a:r>
              <a:rPr lang="cs-CZ" dirty="0" smtClean="0"/>
              <a:t>UK, </a:t>
            </a:r>
            <a:r>
              <a:rPr lang="cs-CZ" dirty="0"/>
              <a:t>na projektech, přednášení, vedení </a:t>
            </a:r>
            <a:r>
              <a:rPr lang="cs-CZ" dirty="0" smtClean="0"/>
              <a:t>bakalářských prací“</a:t>
            </a:r>
          </a:p>
          <a:p>
            <a:r>
              <a:rPr lang="cs-CZ" dirty="0" smtClean="0"/>
              <a:t>„U </a:t>
            </a:r>
            <a:r>
              <a:rPr lang="cs-CZ" dirty="0"/>
              <a:t>otázky 23 </a:t>
            </a:r>
            <a:r>
              <a:rPr lang="cs-CZ" dirty="0" smtClean="0"/>
              <a:t>jsem </a:t>
            </a:r>
            <a:r>
              <a:rPr lang="cs-CZ" dirty="0"/>
              <a:t>uvedla polepšení platu, ale bylo to vstupem </a:t>
            </a:r>
            <a:r>
              <a:rPr lang="cs-CZ" dirty="0" smtClean="0"/>
              <a:t>do </a:t>
            </a:r>
            <a:r>
              <a:rPr lang="cs-CZ" dirty="0"/>
              <a:t>soukromého zařízení, nikoli </a:t>
            </a:r>
            <a:r>
              <a:rPr lang="cs-CZ" dirty="0" smtClean="0"/>
              <a:t>vzděláním…“</a:t>
            </a:r>
          </a:p>
          <a:p>
            <a:r>
              <a:rPr lang="cs-CZ" dirty="0" smtClean="0"/>
              <a:t>„Studium </a:t>
            </a:r>
            <a:r>
              <a:rPr lang="cs-CZ" dirty="0"/>
              <a:t>na </a:t>
            </a:r>
            <a:r>
              <a:rPr lang="cs-CZ" dirty="0" err="1"/>
              <a:t>KŘS</a:t>
            </a:r>
            <a:r>
              <a:rPr lang="cs-CZ" dirty="0"/>
              <a:t> mi především pomohlo v </a:t>
            </a:r>
            <a:r>
              <a:rPr lang="cs-CZ" dirty="0" smtClean="0"/>
              <a:t>rozhodnutí </a:t>
            </a:r>
            <a:r>
              <a:rPr lang="cs-CZ" dirty="0"/>
              <a:t>odejít z práce a stanovit si priority, co </a:t>
            </a:r>
            <a:r>
              <a:rPr lang="cs-CZ" dirty="0" smtClean="0"/>
              <a:t>od </a:t>
            </a:r>
            <a:r>
              <a:rPr lang="cs-CZ" dirty="0"/>
              <a:t>profesního života </a:t>
            </a:r>
            <a:r>
              <a:rPr lang="cs-CZ" dirty="0" smtClean="0"/>
              <a:t>očekávám…“</a:t>
            </a:r>
          </a:p>
          <a:p>
            <a:r>
              <a:rPr lang="cs-CZ" dirty="0" smtClean="0"/>
              <a:t>…reforma </a:t>
            </a:r>
            <a:r>
              <a:rPr lang="cs-CZ" dirty="0"/>
              <a:t>psychiatrické péče </a:t>
            </a:r>
            <a:r>
              <a:rPr lang="cs-CZ" dirty="0" smtClean="0"/>
              <a:t>(se) neřídí </a:t>
            </a:r>
            <a:r>
              <a:rPr lang="cs-CZ" dirty="0" err="1"/>
              <a:t>Kotterem</a:t>
            </a:r>
            <a:r>
              <a:rPr lang="cs-CZ" dirty="0"/>
              <a:t> :)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/>
              <a:t>Q30: „</a:t>
            </a:r>
            <a:r>
              <a:rPr lang="cs-CZ" sz="3000" b="1" dirty="0"/>
              <a:t> Prostor pro Vaše případné připomínky, návrhy atd.</a:t>
            </a:r>
            <a:r>
              <a:rPr lang="cs-CZ" sz="3000" b="1" dirty="0" smtClean="0"/>
              <a:t>“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„Nejlepší </a:t>
            </a:r>
            <a:r>
              <a:rPr lang="cs-CZ" dirty="0"/>
              <a:t>škola na které jsem studovala. </a:t>
            </a:r>
            <a:r>
              <a:rPr lang="cs-CZ" dirty="0" smtClean="0"/>
              <a:t>Výborný </a:t>
            </a:r>
            <a:r>
              <a:rPr lang="cs-CZ" dirty="0"/>
              <a:t>přístup všech </a:t>
            </a:r>
            <a:r>
              <a:rPr lang="cs-CZ" dirty="0" smtClean="0"/>
              <a:t>pedagogů“</a:t>
            </a:r>
          </a:p>
          <a:p>
            <a:endParaRPr lang="cs-CZ" dirty="0"/>
          </a:p>
          <a:p>
            <a:r>
              <a:rPr lang="cs-CZ" dirty="0" smtClean="0"/>
              <a:t>„Díky </a:t>
            </a:r>
            <a:r>
              <a:rPr lang="cs-CZ" dirty="0"/>
              <a:t>za studium</a:t>
            </a:r>
            <a:r>
              <a:rPr lang="cs-CZ" dirty="0" smtClean="0"/>
              <a:t>!!!“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dotazníkového šetření: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Získat od absolventů reflexi </a:t>
            </a:r>
            <a:r>
              <a:rPr lang="cs-CZ" dirty="0"/>
              <a:t>studia na </a:t>
            </a:r>
            <a:r>
              <a:rPr lang="cs-CZ" dirty="0" err="1" smtClean="0"/>
              <a:t>KŘS</a:t>
            </a:r>
            <a:endParaRPr lang="cs-CZ" dirty="0"/>
          </a:p>
          <a:p>
            <a:pPr lvl="0"/>
            <a:r>
              <a:rPr lang="cs-CZ" dirty="0" smtClean="0"/>
              <a:t>Zmapovat, </a:t>
            </a:r>
            <a:r>
              <a:rPr lang="cs-CZ" dirty="0"/>
              <a:t>jaký přínos mělo studium pro praxi</a:t>
            </a:r>
          </a:p>
          <a:p>
            <a:pPr lvl="0"/>
            <a:r>
              <a:rPr lang="cs-CZ" dirty="0" smtClean="0"/>
              <a:t>Vytvořit </a:t>
            </a:r>
            <a:r>
              <a:rPr lang="cs-CZ" dirty="0"/>
              <a:t>přehled o místě působení, pracovním uplatnění a profesních úspěších absolventů</a:t>
            </a:r>
          </a:p>
          <a:p>
            <a:pPr lvl="0"/>
            <a:r>
              <a:rPr lang="cs-CZ" dirty="0" smtClean="0"/>
              <a:t>Aktualizovat </a:t>
            </a:r>
            <a:r>
              <a:rPr lang="cs-CZ" dirty="0"/>
              <a:t>databázi kontaktů absolventů </a:t>
            </a:r>
          </a:p>
          <a:p>
            <a:pPr lvl="0"/>
            <a:r>
              <a:rPr lang="cs-CZ" dirty="0" smtClean="0"/>
              <a:t>Nabídnout </a:t>
            </a:r>
            <a:r>
              <a:rPr lang="cs-CZ" dirty="0"/>
              <a:t>absolventům možnost spolupráce s katedrou</a:t>
            </a:r>
          </a:p>
          <a:p>
            <a:r>
              <a:rPr lang="cs-CZ" dirty="0" smtClean="0"/>
              <a:t>Založit </a:t>
            </a:r>
            <a:r>
              <a:rPr lang="cs-CZ" dirty="0"/>
              <a:t>časovou řadu hodnocení studijního programu do </a:t>
            </a:r>
            <a:r>
              <a:rPr lang="cs-CZ" dirty="0" smtClean="0"/>
              <a:t>budoucna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Realizace sběru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2016 – duben 2018 = </a:t>
            </a:r>
            <a:r>
              <a:rPr lang="cs-CZ" b="1" dirty="0" smtClean="0"/>
              <a:t>72</a:t>
            </a:r>
            <a:r>
              <a:rPr lang="cs-CZ" dirty="0" smtClean="0"/>
              <a:t> úspěšných zakončení studia (od r.2000 již </a:t>
            </a:r>
            <a:r>
              <a:rPr lang="cs-CZ" b="1" dirty="0" smtClean="0">
                <a:solidFill>
                  <a:srgbClr val="00B050"/>
                </a:solidFill>
              </a:rPr>
              <a:t>409</a:t>
            </a:r>
            <a:r>
              <a:rPr lang="cs-CZ" dirty="0" smtClean="0"/>
              <a:t> absolventů)</a:t>
            </a:r>
          </a:p>
          <a:p>
            <a:r>
              <a:rPr lang="cs-CZ" dirty="0" smtClean="0"/>
              <a:t>Online dotazník CLICK4SURVEY.CZ</a:t>
            </a:r>
          </a:p>
          <a:p>
            <a:r>
              <a:rPr lang="cs-CZ" dirty="0" smtClean="0"/>
              <a:t>Dotazník vyplnilo </a:t>
            </a:r>
            <a:r>
              <a:rPr lang="cs-CZ" b="1" dirty="0" smtClean="0"/>
              <a:t>37</a:t>
            </a:r>
            <a:r>
              <a:rPr lang="cs-CZ" dirty="0" smtClean="0"/>
              <a:t> respondentů</a:t>
            </a:r>
          </a:p>
          <a:p>
            <a:r>
              <a:rPr lang="cs-CZ" dirty="0" smtClean="0"/>
              <a:t>Míra návratnosti = 51%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Studium </a:t>
            </a:r>
            <a:r>
              <a:rPr lang="cs-CZ" b="1" dirty="0" smtClean="0"/>
              <a:t>(další studium a zahraniční zkušenosti)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dirty="0"/>
              <a:t>19 % (7) absolventů </a:t>
            </a:r>
            <a:r>
              <a:rPr lang="cs-CZ" dirty="0" err="1"/>
              <a:t>ŘS</a:t>
            </a:r>
            <a:r>
              <a:rPr lang="cs-CZ" dirty="0"/>
              <a:t> vystudovalo ještě také další magisterský </a:t>
            </a:r>
            <a:r>
              <a:rPr lang="cs-CZ" dirty="0" smtClean="0"/>
              <a:t>obor (v</a:t>
            </a:r>
            <a:r>
              <a:rPr lang="cs-CZ" dirty="0"/>
              <a:t> předchozím období 2000-2015 to bylo jen 10 </a:t>
            </a:r>
            <a:r>
              <a:rPr lang="cs-CZ" dirty="0" smtClean="0"/>
              <a:t>%).</a:t>
            </a:r>
            <a:endParaRPr lang="cs-CZ" dirty="0"/>
          </a:p>
          <a:p>
            <a:pPr lvl="0"/>
            <a:r>
              <a:rPr lang="cs-CZ" dirty="0"/>
              <a:t>11 % (4) absolventů pokračuje v doktorském studiu, tři z nich v oborech na </a:t>
            </a:r>
            <a:r>
              <a:rPr lang="cs-CZ" dirty="0" err="1"/>
              <a:t>FHS</a:t>
            </a:r>
            <a:r>
              <a:rPr lang="cs-CZ" dirty="0"/>
              <a:t>, jeden v zahraničí. </a:t>
            </a:r>
          </a:p>
          <a:p>
            <a:pPr lvl="0"/>
            <a:r>
              <a:rPr lang="cs-CZ" dirty="0"/>
              <a:t>38 % (14) absolventů má studijní nebo pracovní zahraniční zkušenost, 16 % </a:t>
            </a:r>
            <a:r>
              <a:rPr lang="cs-CZ" dirty="0" smtClean="0"/>
              <a:t>(6) opakovanou </a:t>
            </a:r>
            <a:r>
              <a:rPr lang="cs-CZ" dirty="0"/>
              <a:t>či dlouhodobou (delší než jeden </a:t>
            </a:r>
            <a:r>
              <a:rPr lang="cs-CZ" dirty="0" smtClean="0"/>
              <a:t>rok)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4122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cs-CZ" sz="2800" b="1" dirty="0" smtClean="0"/>
              <a:t>Q12: „Jak vás připravilo studium na </a:t>
            </a:r>
            <a:r>
              <a:rPr lang="cs-CZ" sz="2800" b="1" dirty="0" err="1" smtClean="0"/>
              <a:t>KŘS</a:t>
            </a:r>
            <a:r>
              <a:rPr lang="cs-CZ" sz="2800" b="1" dirty="0" smtClean="0"/>
              <a:t> na praxi?“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395536" y="2564904"/>
          <a:ext cx="8229600" cy="2830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68052">
                <a:tc>
                  <a:txBody>
                    <a:bodyPr/>
                    <a:lstStyle/>
                    <a:p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počet</a:t>
                      </a:r>
                      <a:r>
                        <a:rPr lang="cs-CZ" sz="2500" baseline="0" dirty="0" smtClean="0"/>
                        <a:t> odpovědí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%</a:t>
                      </a: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Výborně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15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40,54</a:t>
                      </a:r>
                      <a:endParaRPr lang="cs-CZ" sz="25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Velmi dobře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15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40,54</a:t>
                      </a:r>
                      <a:endParaRPr lang="cs-CZ" sz="25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Dobře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6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16,22</a:t>
                      </a:r>
                      <a:endParaRPr lang="cs-CZ" sz="2500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Dostatečně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1</a:t>
                      </a:r>
                      <a:endParaRPr lang="cs-CZ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500" dirty="0" smtClean="0"/>
                        <a:t>2,7</a:t>
                      </a: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cs-CZ" sz="1800" i="0" dirty="0" smtClean="0"/>
                        <a:t>Celkem</a:t>
                      </a:r>
                      <a:endParaRPr lang="cs-CZ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0" dirty="0" smtClean="0"/>
                        <a:t>37</a:t>
                      </a:r>
                      <a:endParaRPr lang="cs-CZ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i="0" dirty="0" smtClean="0"/>
                        <a:t>100</a:t>
                      </a:r>
                      <a:endParaRPr lang="cs-CZ" sz="1800" i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500" b="1" dirty="0" smtClean="0"/>
              <a:t>Q8: „</a:t>
            </a:r>
            <a:r>
              <a:rPr lang="pt-BR" sz="2500" b="1" dirty="0" smtClean="0"/>
              <a:t>Jak se promítlo absolvované studium na KŘS ve Vašem pracovním životě/praxi? </a:t>
            </a:r>
            <a:r>
              <a:rPr lang="cs-CZ" sz="2500" b="1" dirty="0" smtClean="0"/>
              <a:t>“</a:t>
            </a:r>
            <a:endParaRPr lang="cs-CZ" sz="25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 smtClean="0"/>
              <a:t>Q10: „Vyberte nejvýše 3 dovednosti, které jste si během studia na </a:t>
            </a:r>
            <a:r>
              <a:rPr lang="cs-CZ" sz="2400" b="1" dirty="0" err="1" smtClean="0"/>
              <a:t>KŘS</a:t>
            </a:r>
            <a:r>
              <a:rPr lang="cs-CZ" sz="2400" b="1" dirty="0" smtClean="0"/>
              <a:t> osvojil/a </a:t>
            </a:r>
            <a:r>
              <a:rPr lang="cs-CZ" sz="2400" b="1" dirty="0" err="1" smtClean="0"/>
              <a:t>a</a:t>
            </a:r>
            <a:r>
              <a:rPr lang="cs-CZ" sz="2400" b="1" dirty="0" smtClean="0"/>
              <a:t> současně je nejvíce využíváte ve svém stávajícím zaměstnání? “</a:t>
            </a:r>
            <a:endParaRPr lang="cs-CZ" sz="2400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/>
              <a:t>Q10: „Jaké jiné dovednosti osvojené ve studiu </a:t>
            </a:r>
            <a:r>
              <a:rPr lang="cs-CZ" sz="2800" b="1" dirty="0" err="1" smtClean="0"/>
              <a:t>ŘS</a:t>
            </a:r>
            <a:r>
              <a:rPr lang="cs-CZ" sz="2800" b="1" dirty="0" smtClean="0"/>
              <a:t>…“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  </a:t>
            </a:r>
          </a:p>
          <a:p>
            <a:pPr>
              <a:buNone/>
            </a:pPr>
            <a:r>
              <a:rPr lang="cs-CZ" dirty="0" smtClean="0"/>
              <a:t>   „Velmi ráda bych uvedla všechny dovednosti, jelikož studium na </a:t>
            </a:r>
            <a:r>
              <a:rPr lang="cs-CZ" dirty="0" err="1" smtClean="0"/>
              <a:t>KŘS</a:t>
            </a:r>
            <a:r>
              <a:rPr lang="cs-CZ" dirty="0" smtClean="0"/>
              <a:t> přesně tyto kompetence učí. V realitě se mi ale tyto dovednosti uplatňovat příliš nedaří. Má současná pracovní pozice neumožňuje např. vedení lidí…“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500" b="1" dirty="0" smtClean="0"/>
              <a:t>Q9: „Jak se promítlo absolvované studium na </a:t>
            </a:r>
            <a:r>
              <a:rPr lang="cs-CZ" sz="2500" b="1" dirty="0" err="1" smtClean="0"/>
              <a:t>KŘS</a:t>
            </a:r>
            <a:r>
              <a:rPr lang="cs-CZ" sz="2500" b="1" dirty="0" smtClean="0"/>
              <a:t> do Vašeho pojetí sebe, jako profesionála? “</a:t>
            </a:r>
            <a:endParaRPr lang="cs-CZ" sz="25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2453</TotalTime>
  <Words>871</Words>
  <Application>Microsoft Office PowerPoint</Application>
  <PresentationFormat>Předvádění na obrazovce (4:3)</PresentationFormat>
  <Paragraphs>139</Paragraphs>
  <Slides>18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Calibri</vt:lpstr>
      <vt:lpstr>Motiv sady Office</vt:lpstr>
      <vt:lpstr>Absolventi UK FHS  Řízení a supervize  2016-2018</vt:lpstr>
      <vt:lpstr>Cíle dotazníkového šetření:</vt:lpstr>
      <vt:lpstr>Realizace sběru dat</vt:lpstr>
      <vt:lpstr>Studium (další studium a zahraniční zkušenosti)</vt:lpstr>
      <vt:lpstr>Q12: „Jak vás připravilo studium na KŘS na praxi?“</vt:lpstr>
      <vt:lpstr>Q8: „Jak se promítlo absolvované studium na KŘS ve Vašem pracovním životě/praxi? “</vt:lpstr>
      <vt:lpstr>Q10: „Vyberte nejvýše 3 dovednosti, které jste si během studia na KŘS osvojil/a a současně je nejvíce využíváte ve svém stávajícím zaměstnání? “</vt:lpstr>
      <vt:lpstr>Q10: „Jaké jiné dovednosti osvojené ve studiu ŘS…“</vt:lpstr>
      <vt:lpstr>Q9: „Jak se promítlo absolvované studium na KŘS do Vašeho pojetí sebe, jako profesionála? “</vt:lpstr>
      <vt:lpstr>Q9: „ Jak se promítlo absolvované studium na KŘS do Vašeho pojetí sebe, jako profesionála? Jinak, uveďte jak“</vt:lpstr>
      <vt:lpstr>Evaluace výuky</vt:lpstr>
      <vt:lpstr>q11:„Na základě Vaší dosavadní zkušenosti z praxe, doporučil/a byste nějakou změnu ve výuce?</vt:lpstr>
      <vt:lpstr>Q23: „Pokud jste od absolvování studia na KŘS změnil/a zaměstnání nebo pozici ve stávajícím, řekl/a byste, že jste si z hlediska platu…“</vt:lpstr>
      <vt:lpstr>Q28: „Ve kterém kraji pracujete (působíte)?“</vt:lpstr>
      <vt:lpstr>Q25: „Udržujete kontakt se svými bývalými spolužáky ze studia Řízení a supervize? “</vt:lpstr>
      <vt:lpstr>Q29: „Máte zájem o spolupráci s Katedrou ŘS? “</vt:lpstr>
      <vt:lpstr>Q30: „ Prostor pro Vaše případné připomínky, návrhy atd.“</vt:lpstr>
      <vt:lpstr>Q30: „ Prostor pro Vaše případné připomínky, návrhy atd.“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MR</dc:creator>
  <cp:lastModifiedBy>l_socialni-resp</cp:lastModifiedBy>
  <cp:revision>55</cp:revision>
  <dcterms:created xsi:type="dcterms:W3CDTF">2018-09-13T13:51:03Z</dcterms:created>
  <dcterms:modified xsi:type="dcterms:W3CDTF">2018-09-19T08:47:07Z</dcterms:modified>
</cp:coreProperties>
</file>