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8" r:id="rId6"/>
    <p:sldId id="306" r:id="rId7"/>
    <p:sldId id="299" r:id="rId8"/>
    <p:sldId id="303" r:id="rId9"/>
    <p:sldId id="267" r:id="rId10"/>
    <p:sldId id="302" r:id="rId11"/>
    <p:sldId id="298" r:id="rId12"/>
    <p:sldId id="314" r:id="rId13"/>
    <p:sldId id="301" r:id="rId14"/>
    <p:sldId id="269" r:id="rId15"/>
    <p:sldId id="297" r:id="rId16"/>
    <p:sldId id="285" r:id="rId17"/>
    <p:sldId id="304" r:id="rId18"/>
    <p:sldId id="311" r:id="rId19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B60"/>
    <a:srgbClr val="FFC999"/>
    <a:srgbClr val="B34F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986"/>
    </p:cViewPr>
  </p:sorterViewPr>
  <p:notesViewPr>
    <p:cSldViewPr snapToGrid="0">
      <p:cViewPr varScale="1">
        <p:scale>
          <a:sx n="51" d="100"/>
          <a:sy n="51" d="100"/>
        </p:scale>
        <p:origin x="29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AE3DB-D849-4C60-A45F-F9362D30C70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9EEB2571-1F2F-4939-BC7A-21D859BEBAD2}">
      <dgm:prSet custT="1"/>
      <dgm:spPr/>
      <dgm:t>
        <a:bodyPr/>
        <a:lstStyle/>
        <a:p>
          <a:pPr rtl="0"/>
          <a:r>
            <a:rPr lang="en-GB" sz="2000" b="1" dirty="0" smtClean="0">
              <a:solidFill>
                <a:schemeClr val="tx1"/>
              </a:solidFill>
            </a:rPr>
            <a:t>Different scientific and research culture and educational background </a:t>
          </a:r>
          <a:endParaRPr lang="fi-FI" sz="2000" b="1" dirty="0">
            <a:solidFill>
              <a:schemeClr val="tx1"/>
            </a:solidFill>
          </a:endParaRPr>
        </a:p>
      </dgm:t>
    </dgm:pt>
    <dgm:pt modelId="{FEA232AD-2DC5-4B88-A2A0-1BE7832B5380}" type="parTrans" cxnId="{C72F0734-76D5-4A47-87A3-E26FC8FCEB57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E55712CB-E5DE-4781-AAB9-9B995A57BB09}" type="sibTrans" cxnId="{C72F0734-76D5-4A47-87A3-E26FC8FCEB57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9D467FBB-B060-4E07-B44C-F2D18AB3D4E4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Professionals aim to have an autonomy in their own profession and </a:t>
          </a:r>
          <a:r>
            <a:rPr lang="en-US" sz="2000" b="1" dirty="0" smtClean="0">
              <a:solidFill>
                <a:schemeClr val="tx1"/>
              </a:solidFill>
            </a:rPr>
            <a:t>focus on professional intervention</a:t>
          </a:r>
          <a:endParaRPr lang="fi-FI" sz="2000" b="1" dirty="0">
            <a:solidFill>
              <a:schemeClr val="tx1"/>
            </a:solidFill>
          </a:endParaRPr>
        </a:p>
      </dgm:t>
    </dgm:pt>
    <dgm:pt modelId="{5A8C3758-8FD1-4D41-A4D0-6880C569E51F}" type="parTrans" cxnId="{F5047B14-EFD9-4D75-827C-0329EF7FBCA8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DD8107C6-73BD-4DA1-9F9B-1E3B0575A2AC}" type="sibTrans" cxnId="{F5047B14-EFD9-4D75-827C-0329EF7FBCA8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45CBBA3B-62B9-4B19-AAF1-3A406BBB3847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Different professionals have different power and voice at societal and organizational level</a:t>
          </a:r>
          <a:endParaRPr lang="en-GB" sz="2000" b="1" dirty="0">
            <a:solidFill>
              <a:schemeClr val="tx1"/>
            </a:solidFill>
          </a:endParaRPr>
        </a:p>
      </dgm:t>
    </dgm:pt>
    <dgm:pt modelId="{F930B83B-D173-4BDA-B25B-F41EA2998746}" type="parTrans" cxnId="{1CCE3C3A-C973-4E75-89E7-BE377E71E005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0F974257-0B84-4628-8E98-F50D8E3DD1B3}" type="sibTrans" cxnId="{1CCE3C3A-C973-4E75-89E7-BE377E71E005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D70A31E9-4EF8-48ED-879B-0CF492A97E40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Codes, traditions and hierarchies of different professions </a:t>
          </a:r>
          <a:endParaRPr lang="en-GB" sz="2000" b="1" dirty="0">
            <a:solidFill>
              <a:schemeClr val="tx1"/>
            </a:solidFill>
          </a:endParaRPr>
        </a:p>
      </dgm:t>
    </dgm:pt>
    <dgm:pt modelId="{95C92E61-9491-415D-BF16-165DC8DC9272}" type="parTrans" cxnId="{C8B3F312-C170-4FC8-BAE1-6B1E82564AC6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801B00EF-2681-4BB4-827F-91006794574A}" type="sibTrans" cxnId="{C8B3F312-C170-4FC8-BAE1-6B1E82564AC6}">
      <dgm:prSet/>
      <dgm:spPr/>
      <dgm:t>
        <a:bodyPr/>
        <a:lstStyle/>
        <a:p>
          <a:endParaRPr lang="fi-FI" sz="2000" b="1">
            <a:solidFill>
              <a:schemeClr val="tx1"/>
            </a:solidFill>
          </a:endParaRPr>
        </a:p>
      </dgm:t>
    </dgm:pt>
    <dgm:pt modelId="{E6A963C0-1F09-4EBC-9F9E-1CBD5ED4CC23}">
      <dgm:prSet custT="1"/>
      <dgm:spPr/>
      <dgm:t>
        <a:bodyPr/>
        <a:lstStyle/>
        <a:p>
          <a:r>
            <a:rPr lang="en-GB" sz="2000" b="1" dirty="0" smtClean="0">
              <a:solidFill>
                <a:schemeClr val="tx1"/>
              </a:solidFill>
            </a:rPr>
            <a:t>Discussion practices, professional ‘language’; which are the right and common </a:t>
          </a:r>
          <a:r>
            <a:rPr lang="en-GB" sz="2000" b="1" smtClean="0">
              <a:solidFill>
                <a:schemeClr val="tx1"/>
              </a:solidFill>
            </a:rPr>
            <a:t>concepts  </a:t>
          </a:r>
          <a:endParaRPr lang="en-GB" sz="2000" b="1" dirty="0">
            <a:solidFill>
              <a:schemeClr val="tx1"/>
            </a:solidFill>
          </a:endParaRPr>
        </a:p>
      </dgm:t>
    </dgm:pt>
    <dgm:pt modelId="{81E686E3-F2A0-4F46-BDC2-414F216CEB47}" type="parTrans" cxnId="{99A64D13-25B4-436B-B41F-787D63797945}">
      <dgm:prSet/>
      <dgm:spPr/>
      <dgm:t>
        <a:bodyPr/>
        <a:lstStyle/>
        <a:p>
          <a:endParaRPr lang="fi-FI"/>
        </a:p>
      </dgm:t>
    </dgm:pt>
    <dgm:pt modelId="{4F28B890-DC05-4839-B5EB-924DDC7FDBD3}" type="sibTrans" cxnId="{99A64D13-25B4-436B-B41F-787D63797945}">
      <dgm:prSet/>
      <dgm:spPr/>
      <dgm:t>
        <a:bodyPr/>
        <a:lstStyle/>
        <a:p>
          <a:endParaRPr lang="fi-FI"/>
        </a:p>
      </dgm:t>
    </dgm:pt>
    <dgm:pt modelId="{BDE152EE-E91D-4026-9457-81BB797CC41E}">
      <dgm:prSet custT="1"/>
      <dgm:spPr/>
      <dgm:t>
        <a:bodyPr/>
        <a:lstStyle/>
        <a:p>
          <a:pPr rtl="0"/>
          <a:r>
            <a:rPr lang="fi-FI" sz="2000" b="1" dirty="0" err="1" smtClean="0">
              <a:solidFill>
                <a:schemeClr val="tx1"/>
              </a:solidFill>
            </a:rPr>
            <a:t>Cultural</a:t>
          </a:r>
          <a:r>
            <a:rPr lang="fi-FI" sz="2000" b="1" dirty="0" smtClean="0">
              <a:solidFill>
                <a:schemeClr val="tx1"/>
              </a:solidFill>
            </a:rPr>
            <a:t>, </a:t>
          </a:r>
          <a:r>
            <a:rPr lang="fi-FI" sz="2000" b="1" dirty="0" err="1" smtClean="0">
              <a:solidFill>
                <a:schemeClr val="tx1"/>
              </a:solidFill>
            </a:rPr>
            <a:t>service</a:t>
          </a:r>
          <a:r>
            <a:rPr lang="fi-FI" sz="2000" b="1" dirty="0" smtClean="0">
              <a:solidFill>
                <a:schemeClr val="tx1"/>
              </a:solidFill>
            </a:rPr>
            <a:t> </a:t>
          </a:r>
          <a:r>
            <a:rPr lang="fi-FI" sz="2000" b="1" dirty="0" err="1" smtClean="0">
              <a:solidFill>
                <a:schemeClr val="tx1"/>
              </a:solidFill>
            </a:rPr>
            <a:t>system</a:t>
          </a:r>
          <a:r>
            <a:rPr lang="fi-FI" sz="2000" b="1" dirty="0" smtClean="0">
              <a:solidFill>
                <a:schemeClr val="tx1"/>
              </a:solidFill>
            </a:rPr>
            <a:t>, and </a:t>
          </a:r>
          <a:r>
            <a:rPr lang="fi-FI" sz="2000" b="1" dirty="0" err="1" smtClean="0">
              <a:solidFill>
                <a:schemeClr val="tx1"/>
              </a:solidFill>
            </a:rPr>
            <a:t>sectorial</a:t>
          </a:r>
          <a:r>
            <a:rPr lang="fi-FI" sz="2000" b="1" dirty="0" smtClean="0">
              <a:solidFill>
                <a:schemeClr val="tx1"/>
              </a:solidFill>
            </a:rPr>
            <a:t> </a:t>
          </a:r>
          <a:r>
            <a:rPr lang="fi-FI" sz="2000" b="1" dirty="0" err="1" smtClean="0">
              <a:solidFill>
                <a:schemeClr val="tx1"/>
              </a:solidFill>
            </a:rPr>
            <a:t>boundaries</a:t>
          </a:r>
          <a:endParaRPr lang="fi-FI" sz="2000" b="1" dirty="0">
            <a:solidFill>
              <a:schemeClr val="tx1"/>
            </a:solidFill>
          </a:endParaRPr>
        </a:p>
      </dgm:t>
    </dgm:pt>
    <dgm:pt modelId="{7DC5B201-2AB6-48A4-ACAB-E479B58121BA}" type="parTrans" cxnId="{557C5DEA-93D2-4BE0-835E-216D243748CF}">
      <dgm:prSet/>
      <dgm:spPr/>
      <dgm:t>
        <a:bodyPr/>
        <a:lstStyle/>
        <a:p>
          <a:endParaRPr lang="fi-FI"/>
        </a:p>
      </dgm:t>
    </dgm:pt>
    <dgm:pt modelId="{D8184E7D-5ED9-4F7D-9332-A9B7E15C728B}" type="sibTrans" cxnId="{557C5DEA-93D2-4BE0-835E-216D243748CF}">
      <dgm:prSet/>
      <dgm:spPr/>
      <dgm:t>
        <a:bodyPr/>
        <a:lstStyle/>
        <a:p>
          <a:endParaRPr lang="fi-FI"/>
        </a:p>
      </dgm:t>
    </dgm:pt>
    <dgm:pt modelId="{52ADF324-2F1A-46F0-90D8-F08406D07A57}" type="pres">
      <dgm:prSet presAssocID="{0C8AE3DB-D849-4C60-A45F-F9362D30C7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fi-FI"/>
        </a:p>
      </dgm:t>
    </dgm:pt>
    <dgm:pt modelId="{4FCF3CD9-AC68-4A73-A7A8-D849EC4FDA57}" type="pres">
      <dgm:prSet presAssocID="{0C8AE3DB-D849-4C60-A45F-F9362D30C703}" presName="Name1" presStyleCnt="0"/>
      <dgm:spPr/>
    </dgm:pt>
    <dgm:pt modelId="{4B50F8B5-40AE-4AA7-9F67-922D14A340D3}" type="pres">
      <dgm:prSet presAssocID="{0C8AE3DB-D849-4C60-A45F-F9362D30C703}" presName="cycle" presStyleCnt="0"/>
      <dgm:spPr/>
    </dgm:pt>
    <dgm:pt modelId="{7BFA684D-A987-455D-806E-AA6194DF639C}" type="pres">
      <dgm:prSet presAssocID="{0C8AE3DB-D849-4C60-A45F-F9362D30C703}" presName="srcNode" presStyleLbl="node1" presStyleIdx="0" presStyleCnt="6"/>
      <dgm:spPr/>
    </dgm:pt>
    <dgm:pt modelId="{C65D13B7-A076-4D32-90B3-51F540D38CE1}" type="pres">
      <dgm:prSet presAssocID="{0C8AE3DB-D849-4C60-A45F-F9362D30C703}" presName="conn" presStyleLbl="parChTrans1D2" presStyleIdx="0" presStyleCnt="1"/>
      <dgm:spPr/>
      <dgm:t>
        <a:bodyPr/>
        <a:lstStyle/>
        <a:p>
          <a:endParaRPr lang="fi-FI"/>
        </a:p>
      </dgm:t>
    </dgm:pt>
    <dgm:pt modelId="{2F7C53A5-0CD0-4D3A-8C9F-5E5DC73CB2D4}" type="pres">
      <dgm:prSet presAssocID="{0C8AE3DB-D849-4C60-A45F-F9362D30C703}" presName="extraNode" presStyleLbl="node1" presStyleIdx="0" presStyleCnt="6"/>
      <dgm:spPr/>
    </dgm:pt>
    <dgm:pt modelId="{33A46F09-BB65-41FB-9EC6-0C540F13823C}" type="pres">
      <dgm:prSet presAssocID="{0C8AE3DB-D849-4C60-A45F-F9362D30C703}" presName="dstNode" presStyleLbl="node1" presStyleIdx="0" presStyleCnt="6"/>
      <dgm:spPr/>
    </dgm:pt>
    <dgm:pt modelId="{ABE7570E-3D95-46E6-9CFF-BC52B68A4BE8}" type="pres">
      <dgm:prSet presAssocID="{9EEB2571-1F2F-4939-BC7A-21D859BEBAD2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25004D-C9AA-4DA1-837D-BF3F9D011ED0}" type="pres">
      <dgm:prSet presAssocID="{9EEB2571-1F2F-4939-BC7A-21D859BEBAD2}" presName="accent_1" presStyleCnt="0"/>
      <dgm:spPr/>
    </dgm:pt>
    <dgm:pt modelId="{40E9B030-8378-4726-B244-6DCB51C9E3D2}" type="pres">
      <dgm:prSet presAssocID="{9EEB2571-1F2F-4939-BC7A-21D859BEBAD2}" presName="accentRepeatNode" presStyleLbl="solidFgAcc1" presStyleIdx="0" presStyleCnt="6"/>
      <dgm:spPr/>
    </dgm:pt>
    <dgm:pt modelId="{57CB21F5-8061-4657-A963-0B68B3DD1BF7}" type="pres">
      <dgm:prSet presAssocID="{BDE152EE-E91D-4026-9457-81BB797CC41E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AE97BD5-A2BB-4A29-A7B2-7FF22ED02ACC}" type="pres">
      <dgm:prSet presAssocID="{BDE152EE-E91D-4026-9457-81BB797CC41E}" presName="accent_2" presStyleCnt="0"/>
      <dgm:spPr/>
    </dgm:pt>
    <dgm:pt modelId="{4572B53C-F267-49F8-AF8A-BD96A0A30050}" type="pres">
      <dgm:prSet presAssocID="{BDE152EE-E91D-4026-9457-81BB797CC41E}" presName="accentRepeatNode" presStyleLbl="solidFgAcc1" presStyleIdx="1" presStyleCnt="6"/>
      <dgm:spPr/>
    </dgm:pt>
    <dgm:pt modelId="{CF795CC5-5D39-4ACE-8330-D184FCA52FC7}" type="pres">
      <dgm:prSet presAssocID="{9D467FBB-B060-4E07-B44C-F2D18AB3D4E4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C4A12F-2BAF-439C-943B-961C2F74491D}" type="pres">
      <dgm:prSet presAssocID="{9D467FBB-B060-4E07-B44C-F2D18AB3D4E4}" presName="accent_3" presStyleCnt="0"/>
      <dgm:spPr/>
    </dgm:pt>
    <dgm:pt modelId="{117F7F27-92B4-442D-9F4D-40CFCFFDE5FA}" type="pres">
      <dgm:prSet presAssocID="{9D467FBB-B060-4E07-B44C-F2D18AB3D4E4}" presName="accentRepeatNode" presStyleLbl="solidFgAcc1" presStyleIdx="2" presStyleCnt="6"/>
      <dgm:spPr/>
    </dgm:pt>
    <dgm:pt modelId="{0D1D591F-A3BA-43D2-8EB5-BC07F8520CF7}" type="pres">
      <dgm:prSet presAssocID="{45CBBA3B-62B9-4B19-AAF1-3A406BBB384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A2551CE-D99E-4BC5-89FB-589B00FB15C5}" type="pres">
      <dgm:prSet presAssocID="{45CBBA3B-62B9-4B19-AAF1-3A406BBB3847}" presName="accent_4" presStyleCnt="0"/>
      <dgm:spPr/>
    </dgm:pt>
    <dgm:pt modelId="{C0BEAE40-C0F9-4AD4-8F7A-9B5832F1070C}" type="pres">
      <dgm:prSet presAssocID="{45CBBA3B-62B9-4B19-AAF1-3A406BBB3847}" presName="accentRepeatNode" presStyleLbl="solidFgAcc1" presStyleIdx="3" presStyleCnt="6"/>
      <dgm:spPr/>
    </dgm:pt>
    <dgm:pt modelId="{E600ED5E-FE3E-49EE-B5C1-27DFA8BE069B}" type="pres">
      <dgm:prSet presAssocID="{D70A31E9-4EF8-48ED-879B-0CF492A97E40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8DD79E6-A0BA-4E67-AB2A-4CC0BC0A0EB1}" type="pres">
      <dgm:prSet presAssocID="{D70A31E9-4EF8-48ED-879B-0CF492A97E40}" presName="accent_5" presStyleCnt="0"/>
      <dgm:spPr/>
    </dgm:pt>
    <dgm:pt modelId="{27DA2DF5-1836-42B5-9F29-B647F0636B6E}" type="pres">
      <dgm:prSet presAssocID="{D70A31E9-4EF8-48ED-879B-0CF492A97E40}" presName="accentRepeatNode" presStyleLbl="solidFgAcc1" presStyleIdx="4" presStyleCnt="6"/>
      <dgm:spPr/>
    </dgm:pt>
    <dgm:pt modelId="{BC61B37D-C47F-448D-83DE-1E9D7A0C74E7}" type="pres">
      <dgm:prSet presAssocID="{E6A963C0-1F09-4EBC-9F9E-1CBD5ED4CC23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0E1B2E3-BF39-4BB1-AC37-239F255C23BF}" type="pres">
      <dgm:prSet presAssocID="{E6A963C0-1F09-4EBC-9F9E-1CBD5ED4CC23}" presName="accent_6" presStyleCnt="0"/>
      <dgm:spPr/>
    </dgm:pt>
    <dgm:pt modelId="{DEBB145B-2459-49BC-A7F3-A3ED421864CC}" type="pres">
      <dgm:prSet presAssocID="{E6A963C0-1F09-4EBC-9F9E-1CBD5ED4CC23}" presName="accentRepeatNode" presStyleLbl="solidFgAcc1" presStyleIdx="5" presStyleCnt="6"/>
      <dgm:spPr/>
    </dgm:pt>
  </dgm:ptLst>
  <dgm:cxnLst>
    <dgm:cxn modelId="{B8758FD8-AADB-4E09-A0F0-D5F07A76707A}" type="presOf" srcId="{9D467FBB-B060-4E07-B44C-F2D18AB3D4E4}" destId="{CF795CC5-5D39-4ACE-8330-D184FCA52FC7}" srcOrd="0" destOrd="0" presId="urn:microsoft.com/office/officeart/2008/layout/VerticalCurvedList"/>
    <dgm:cxn modelId="{56A1E29F-4952-41C1-9DEC-1C3CABB944EB}" type="presOf" srcId="{45CBBA3B-62B9-4B19-AAF1-3A406BBB3847}" destId="{0D1D591F-A3BA-43D2-8EB5-BC07F8520CF7}" srcOrd="0" destOrd="0" presId="urn:microsoft.com/office/officeart/2008/layout/VerticalCurvedList"/>
    <dgm:cxn modelId="{C72F0734-76D5-4A47-87A3-E26FC8FCEB57}" srcId="{0C8AE3DB-D849-4C60-A45F-F9362D30C703}" destId="{9EEB2571-1F2F-4939-BC7A-21D859BEBAD2}" srcOrd="0" destOrd="0" parTransId="{FEA232AD-2DC5-4B88-A2A0-1BE7832B5380}" sibTransId="{E55712CB-E5DE-4781-AAB9-9B995A57BB09}"/>
    <dgm:cxn modelId="{1878ECED-A850-4720-A8AA-BDA711893D58}" type="presOf" srcId="{E55712CB-E5DE-4781-AAB9-9B995A57BB09}" destId="{C65D13B7-A076-4D32-90B3-51F540D38CE1}" srcOrd="0" destOrd="0" presId="urn:microsoft.com/office/officeart/2008/layout/VerticalCurvedList"/>
    <dgm:cxn modelId="{E745B05B-EBF5-412B-BFE1-420114AFFC88}" type="presOf" srcId="{9EEB2571-1F2F-4939-BC7A-21D859BEBAD2}" destId="{ABE7570E-3D95-46E6-9CFF-BC52B68A4BE8}" srcOrd="0" destOrd="0" presId="urn:microsoft.com/office/officeart/2008/layout/VerticalCurvedList"/>
    <dgm:cxn modelId="{7FE17F5A-A250-49D7-9834-8B4061D5EF3D}" type="presOf" srcId="{E6A963C0-1F09-4EBC-9F9E-1CBD5ED4CC23}" destId="{BC61B37D-C47F-448D-83DE-1E9D7A0C74E7}" srcOrd="0" destOrd="0" presId="urn:microsoft.com/office/officeart/2008/layout/VerticalCurvedList"/>
    <dgm:cxn modelId="{1CCE3C3A-C973-4E75-89E7-BE377E71E005}" srcId="{0C8AE3DB-D849-4C60-A45F-F9362D30C703}" destId="{45CBBA3B-62B9-4B19-AAF1-3A406BBB3847}" srcOrd="3" destOrd="0" parTransId="{F930B83B-D173-4BDA-B25B-F41EA2998746}" sibTransId="{0F974257-0B84-4628-8E98-F50D8E3DD1B3}"/>
    <dgm:cxn modelId="{B7114CC2-7FD9-443B-B029-8F2A02840D3B}" type="presOf" srcId="{BDE152EE-E91D-4026-9457-81BB797CC41E}" destId="{57CB21F5-8061-4657-A963-0B68B3DD1BF7}" srcOrd="0" destOrd="0" presId="urn:microsoft.com/office/officeart/2008/layout/VerticalCurvedList"/>
    <dgm:cxn modelId="{37773B12-9E29-496A-AE53-ABE6D629A63E}" type="presOf" srcId="{D70A31E9-4EF8-48ED-879B-0CF492A97E40}" destId="{E600ED5E-FE3E-49EE-B5C1-27DFA8BE069B}" srcOrd="0" destOrd="0" presId="urn:microsoft.com/office/officeart/2008/layout/VerticalCurvedList"/>
    <dgm:cxn modelId="{F5047B14-EFD9-4D75-827C-0329EF7FBCA8}" srcId="{0C8AE3DB-D849-4C60-A45F-F9362D30C703}" destId="{9D467FBB-B060-4E07-B44C-F2D18AB3D4E4}" srcOrd="2" destOrd="0" parTransId="{5A8C3758-8FD1-4D41-A4D0-6880C569E51F}" sibTransId="{DD8107C6-73BD-4DA1-9F9B-1E3B0575A2AC}"/>
    <dgm:cxn modelId="{C8B3F312-C170-4FC8-BAE1-6B1E82564AC6}" srcId="{0C8AE3DB-D849-4C60-A45F-F9362D30C703}" destId="{D70A31E9-4EF8-48ED-879B-0CF492A97E40}" srcOrd="4" destOrd="0" parTransId="{95C92E61-9491-415D-BF16-165DC8DC9272}" sibTransId="{801B00EF-2681-4BB4-827F-91006794574A}"/>
    <dgm:cxn modelId="{F98729B7-DD82-414A-8570-D9A8CFE31594}" type="presOf" srcId="{0C8AE3DB-D849-4C60-A45F-F9362D30C703}" destId="{52ADF324-2F1A-46F0-90D8-F08406D07A57}" srcOrd="0" destOrd="0" presId="urn:microsoft.com/office/officeart/2008/layout/VerticalCurvedList"/>
    <dgm:cxn modelId="{99A64D13-25B4-436B-B41F-787D63797945}" srcId="{0C8AE3DB-D849-4C60-A45F-F9362D30C703}" destId="{E6A963C0-1F09-4EBC-9F9E-1CBD5ED4CC23}" srcOrd="5" destOrd="0" parTransId="{81E686E3-F2A0-4F46-BDC2-414F216CEB47}" sibTransId="{4F28B890-DC05-4839-B5EB-924DDC7FDBD3}"/>
    <dgm:cxn modelId="{557C5DEA-93D2-4BE0-835E-216D243748CF}" srcId="{0C8AE3DB-D849-4C60-A45F-F9362D30C703}" destId="{BDE152EE-E91D-4026-9457-81BB797CC41E}" srcOrd="1" destOrd="0" parTransId="{7DC5B201-2AB6-48A4-ACAB-E479B58121BA}" sibTransId="{D8184E7D-5ED9-4F7D-9332-A9B7E15C728B}"/>
    <dgm:cxn modelId="{7A8A4DE2-45CE-4874-B16E-439EC3ED6CE7}" type="presParOf" srcId="{52ADF324-2F1A-46F0-90D8-F08406D07A57}" destId="{4FCF3CD9-AC68-4A73-A7A8-D849EC4FDA57}" srcOrd="0" destOrd="0" presId="urn:microsoft.com/office/officeart/2008/layout/VerticalCurvedList"/>
    <dgm:cxn modelId="{4D5CBDF2-E167-4415-A48C-97F83B816E0F}" type="presParOf" srcId="{4FCF3CD9-AC68-4A73-A7A8-D849EC4FDA57}" destId="{4B50F8B5-40AE-4AA7-9F67-922D14A340D3}" srcOrd="0" destOrd="0" presId="urn:microsoft.com/office/officeart/2008/layout/VerticalCurvedList"/>
    <dgm:cxn modelId="{482A39D5-5972-42D7-B888-BFB3CC1C6897}" type="presParOf" srcId="{4B50F8B5-40AE-4AA7-9F67-922D14A340D3}" destId="{7BFA684D-A987-455D-806E-AA6194DF639C}" srcOrd="0" destOrd="0" presId="urn:microsoft.com/office/officeart/2008/layout/VerticalCurvedList"/>
    <dgm:cxn modelId="{F095B189-A617-4329-A180-A8806F33840E}" type="presParOf" srcId="{4B50F8B5-40AE-4AA7-9F67-922D14A340D3}" destId="{C65D13B7-A076-4D32-90B3-51F540D38CE1}" srcOrd="1" destOrd="0" presId="urn:microsoft.com/office/officeart/2008/layout/VerticalCurvedList"/>
    <dgm:cxn modelId="{E0128C95-9F9F-4F60-9984-2628490AD609}" type="presParOf" srcId="{4B50F8B5-40AE-4AA7-9F67-922D14A340D3}" destId="{2F7C53A5-0CD0-4D3A-8C9F-5E5DC73CB2D4}" srcOrd="2" destOrd="0" presId="urn:microsoft.com/office/officeart/2008/layout/VerticalCurvedList"/>
    <dgm:cxn modelId="{DAD7D014-83C2-4C8E-8AF9-543B8B8880EB}" type="presParOf" srcId="{4B50F8B5-40AE-4AA7-9F67-922D14A340D3}" destId="{33A46F09-BB65-41FB-9EC6-0C540F13823C}" srcOrd="3" destOrd="0" presId="urn:microsoft.com/office/officeart/2008/layout/VerticalCurvedList"/>
    <dgm:cxn modelId="{4D06F049-DA98-4957-AB74-9D8C0D2D721B}" type="presParOf" srcId="{4FCF3CD9-AC68-4A73-A7A8-D849EC4FDA57}" destId="{ABE7570E-3D95-46E6-9CFF-BC52B68A4BE8}" srcOrd="1" destOrd="0" presId="urn:microsoft.com/office/officeart/2008/layout/VerticalCurvedList"/>
    <dgm:cxn modelId="{236F78DC-CC64-4829-BA1A-5DD462FA2EEE}" type="presParOf" srcId="{4FCF3CD9-AC68-4A73-A7A8-D849EC4FDA57}" destId="{AB25004D-C9AA-4DA1-837D-BF3F9D011ED0}" srcOrd="2" destOrd="0" presId="urn:microsoft.com/office/officeart/2008/layout/VerticalCurvedList"/>
    <dgm:cxn modelId="{E79D0D07-173D-4C12-9A7C-290020054CCB}" type="presParOf" srcId="{AB25004D-C9AA-4DA1-837D-BF3F9D011ED0}" destId="{40E9B030-8378-4726-B244-6DCB51C9E3D2}" srcOrd="0" destOrd="0" presId="urn:microsoft.com/office/officeart/2008/layout/VerticalCurvedList"/>
    <dgm:cxn modelId="{DCA6D176-7B05-4F0B-B415-31127223FFE5}" type="presParOf" srcId="{4FCF3CD9-AC68-4A73-A7A8-D849EC4FDA57}" destId="{57CB21F5-8061-4657-A963-0B68B3DD1BF7}" srcOrd="3" destOrd="0" presId="urn:microsoft.com/office/officeart/2008/layout/VerticalCurvedList"/>
    <dgm:cxn modelId="{90F9B231-9148-4434-BB4D-B31C9F3186AF}" type="presParOf" srcId="{4FCF3CD9-AC68-4A73-A7A8-D849EC4FDA57}" destId="{2AE97BD5-A2BB-4A29-A7B2-7FF22ED02ACC}" srcOrd="4" destOrd="0" presId="urn:microsoft.com/office/officeart/2008/layout/VerticalCurvedList"/>
    <dgm:cxn modelId="{112DA6D1-5CA8-46CA-9F3C-705CE3400725}" type="presParOf" srcId="{2AE97BD5-A2BB-4A29-A7B2-7FF22ED02ACC}" destId="{4572B53C-F267-49F8-AF8A-BD96A0A30050}" srcOrd="0" destOrd="0" presId="urn:microsoft.com/office/officeart/2008/layout/VerticalCurvedList"/>
    <dgm:cxn modelId="{132A8B26-BC68-45D6-883A-EFE8618288AE}" type="presParOf" srcId="{4FCF3CD9-AC68-4A73-A7A8-D849EC4FDA57}" destId="{CF795CC5-5D39-4ACE-8330-D184FCA52FC7}" srcOrd="5" destOrd="0" presId="urn:microsoft.com/office/officeart/2008/layout/VerticalCurvedList"/>
    <dgm:cxn modelId="{ED760B11-8D98-4877-93B3-A62ED4956971}" type="presParOf" srcId="{4FCF3CD9-AC68-4A73-A7A8-D849EC4FDA57}" destId="{8CC4A12F-2BAF-439C-943B-961C2F74491D}" srcOrd="6" destOrd="0" presId="urn:microsoft.com/office/officeart/2008/layout/VerticalCurvedList"/>
    <dgm:cxn modelId="{FD7976BA-8169-47EF-A5A4-B591B61EFF25}" type="presParOf" srcId="{8CC4A12F-2BAF-439C-943B-961C2F74491D}" destId="{117F7F27-92B4-442D-9F4D-40CFCFFDE5FA}" srcOrd="0" destOrd="0" presId="urn:microsoft.com/office/officeart/2008/layout/VerticalCurvedList"/>
    <dgm:cxn modelId="{06E3621A-7FD5-4FDD-A53B-A71095830B78}" type="presParOf" srcId="{4FCF3CD9-AC68-4A73-A7A8-D849EC4FDA57}" destId="{0D1D591F-A3BA-43D2-8EB5-BC07F8520CF7}" srcOrd="7" destOrd="0" presId="urn:microsoft.com/office/officeart/2008/layout/VerticalCurvedList"/>
    <dgm:cxn modelId="{1600DCCF-F82B-476C-827F-76CA668E8A45}" type="presParOf" srcId="{4FCF3CD9-AC68-4A73-A7A8-D849EC4FDA57}" destId="{0A2551CE-D99E-4BC5-89FB-589B00FB15C5}" srcOrd="8" destOrd="0" presId="urn:microsoft.com/office/officeart/2008/layout/VerticalCurvedList"/>
    <dgm:cxn modelId="{C6F5DA9D-58EC-4B93-9C1D-931338A16C3C}" type="presParOf" srcId="{0A2551CE-D99E-4BC5-89FB-589B00FB15C5}" destId="{C0BEAE40-C0F9-4AD4-8F7A-9B5832F1070C}" srcOrd="0" destOrd="0" presId="urn:microsoft.com/office/officeart/2008/layout/VerticalCurvedList"/>
    <dgm:cxn modelId="{0456BBC5-595F-40F4-857E-CBC219AFC13D}" type="presParOf" srcId="{4FCF3CD9-AC68-4A73-A7A8-D849EC4FDA57}" destId="{E600ED5E-FE3E-49EE-B5C1-27DFA8BE069B}" srcOrd="9" destOrd="0" presId="urn:microsoft.com/office/officeart/2008/layout/VerticalCurvedList"/>
    <dgm:cxn modelId="{4AC8F760-FB8F-49CE-BD74-FB3E525875A4}" type="presParOf" srcId="{4FCF3CD9-AC68-4A73-A7A8-D849EC4FDA57}" destId="{E8DD79E6-A0BA-4E67-AB2A-4CC0BC0A0EB1}" srcOrd="10" destOrd="0" presId="urn:microsoft.com/office/officeart/2008/layout/VerticalCurvedList"/>
    <dgm:cxn modelId="{0A432FD4-934F-4587-978C-89E275D4810C}" type="presParOf" srcId="{E8DD79E6-A0BA-4E67-AB2A-4CC0BC0A0EB1}" destId="{27DA2DF5-1836-42B5-9F29-B647F0636B6E}" srcOrd="0" destOrd="0" presId="urn:microsoft.com/office/officeart/2008/layout/VerticalCurvedList"/>
    <dgm:cxn modelId="{C8381E10-5AA0-4E4A-A8E7-A86FD0B7AB21}" type="presParOf" srcId="{4FCF3CD9-AC68-4A73-A7A8-D849EC4FDA57}" destId="{BC61B37D-C47F-448D-83DE-1E9D7A0C74E7}" srcOrd="11" destOrd="0" presId="urn:microsoft.com/office/officeart/2008/layout/VerticalCurvedList"/>
    <dgm:cxn modelId="{BF35159A-5FCF-491F-9A89-739B56F57F5D}" type="presParOf" srcId="{4FCF3CD9-AC68-4A73-A7A8-D849EC4FDA57}" destId="{60E1B2E3-BF39-4BB1-AC37-239F255C23BF}" srcOrd="12" destOrd="0" presId="urn:microsoft.com/office/officeart/2008/layout/VerticalCurvedList"/>
    <dgm:cxn modelId="{B8CFBB4B-DA46-4247-B068-8F11CFB216FB}" type="presParOf" srcId="{60E1B2E3-BF39-4BB1-AC37-239F255C23BF}" destId="{DEBB145B-2459-49BC-A7F3-A3ED421864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F0C6B0-ABA6-40E8-8238-E3B75230EE4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059F205-4BBE-45BB-8FFE-B527EEA8DC39}">
      <dgm:prSet custT="1"/>
      <dgm:spPr/>
      <dgm:t>
        <a:bodyPr/>
        <a:lstStyle/>
        <a:p>
          <a:pPr rtl="0"/>
          <a:r>
            <a:rPr lang="fi-FI" sz="1800" dirty="0" err="1" smtClean="0"/>
            <a:t>Common</a:t>
          </a:r>
          <a:r>
            <a:rPr lang="fi-FI" sz="1800" dirty="0" smtClean="0"/>
            <a:t> </a:t>
          </a:r>
          <a:r>
            <a:rPr lang="fi-FI" sz="1800" dirty="0" err="1" smtClean="0"/>
            <a:t>purpose</a:t>
          </a:r>
          <a:r>
            <a:rPr lang="fi-FI" sz="1800" dirty="0" smtClean="0"/>
            <a:t> and </a:t>
          </a:r>
          <a:r>
            <a:rPr lang="fi-FI" sz="1800" dirty="0" err="1" smtClean="0"/>
            <a:t>aims</a:t>
          </a:r>
          <a:endParaRPr lang="fi-FI" sz="1800" dirty="0"/>
        </a:p>
      </dgm:t>
    </dgm:pt>
    <dgm:pt modelId="{EE1EB619-F87C-4BE7-8D03-04E86B210B27}" type="parTrans" cxnId="{6B582D8F-5EDB-43CA-A8F4-FDC560B479B1}">
      <dgm:prSet/>
      <dgm:spPr/>
      <dgm:t>
        <a:bodyPr/>
        <a:lstStyle/>
        <a:p>
          <a:endParaRPr lang="fi-FI" sz="1600"/>
        </a:p>
      </dgm:t>
    </dgm:pt>
    <dgm:pt modelId="{9CD1E4C5-217D-48A6-8747-E340986AE97A}" type="sibTrans" cxnId="{6B582D8F-5EDB-43CA-A8F4-FDC560B479B1}">
      <dgm:prSet custT="1"/>
      <dgm:spPr/>
      <dgm:t>
        <a:bodyPr/>
        <a:lstStyle/>
        <a:p>
          <a:endParaRPr lang="fi-FI" sz="1600"/>
        </a:p>
      </dgm:t>
    </dgm:pt>
    <dgm:pt modelId="{B05B68F0-C068-461B-AAE0-F4D671E6AF98}">
      <dgm:prSet custT="1"/>
      <dgm:spPr/>
      <dgm:t>
        <a:bodyPr/>
        <a:lstStyle/>
        <a:p>
          <a:pPr rtl="0"/>
          <a:r>
            <a:rPr lang="fi-FI" sz="2000" dirty="0" smtClean="0"/>
            <a:t>HR &amp; </a:t>
          </a:r>
          <a:r>
            <a:rPr lang="fi-FI" sz="2000" dirty="0" err="1" smtClean="0"/>
            <a:t>cultural</a:t>
          </a:r>
          <a:r>
            <a:rPr lang="fi-FI" sz="2000" dirty="0" smtClean="0"/>
            <a:t> </a:t>
          </a:r>
          <a:r>
            <a:rPr lang="fi-FI" sz="2000" dirty="0" err="1" smtClean="0"/>
            <a:t>awareness</a:t>
          </a:r>
          <a:endParaRPr lang="fi-FI" sz="2000" dirty="0"/>
        </a:p>
      </dgm:t>
    </dgm:pt>
    <dgm:pt modelId="{C44975BE-C728-4201-9861-12DD15CB7BE0}" type="parTrans" cxnId="{17D12119-4E50-43D0-A641-BA636705929A}">
      <dgm:prSet/>
      <dgm:spPr/>
      <dgm:t>
        <a:bodyPr/>
        <a:lstStyle/>
        <a:p>
          <a:endParaRPr lang="fi-FI" sz="1600"/>
        </a:p>
      </dgm:t>
    </dgm:pt>
    <dgm:pt modelId="{93694FF7-EA11-4213-9214-0ABB6CCF61FA}" type="sibTrans" cxnId="{17D12119-4E50-43D0-A641-BA636705929A}">
      <dgm:prSet custT="1"/>
      <dgm:spPr/>
      <dgm:t>
        <a:bodyPr/>
        <a:lstStyle/>
        <a:p>
          <a:endParaRPr lang="fi-FI" sz="1600"/>
        </a:p>
      </dgm:t>
    </dgm:pt>
    <dgm:pt modelId="{39122C77-9F52-4065-A02D-53960FAE247F}">
      <dgm:prSet custT="1"/>
      <dgm:spPr/>
      <dgm:t>
        <a:bodyPr/>
        <a:lstStyle/>
        <a:p>
          <a:pPr rtl="0"/>
          <a:r>
            <a:rPr lang="fi-FI" sz="2000" dirty="0" err="1" smtClean="0"/>
            <a:t>Context</a:t>
          </a:r>
          <a:r>
            <a:rPr lang="fi-FI" sz="2000" dirty="0" smtClean="0"/>
            <a:t> </a:t>
          </a:r>
          <a:r>
            <a:rPr lang="fi-FI" sz="2000" dirty="0" err="1" smtClean="0"/>
            <a:t>based</a:t>
          </a:r>
          <a:r>
            <a:rPr lang="fi-FI" sz="2000" dirty="0" smtClean="0"/>
            <a:t> HR </a:t>
          </a:r>
        </a:p>
        <a:p>
          <a:pPr rtl="0"/>
          <a:r>
            <a:rPr lang="fi-FI" sz="2000" dirty="0" smtClean="0"/>
            <a:t>(&amp; </a:t>
          </a:r>
          <a:r>
            <a:rPr lang="fi-FI" sz="2000" dirty="0" err="1" smtClean="0"/>
            <a:t>best</a:t>
          </a:r>
          <a:r>
            <a:rPr lang="fi-FI" sz="2000" dirty="0" smtClean="0"/>
            <a:t> </a:t>
          </a:r>
          <a:r>
            <a:rPr lang="fi-FI" sz="2000" dirty="0" err="1" smtClean="0"/>
            <a:t>practices</a:t>
          </a:r>
          <a:r>
            <a:rPr lang="fi-FI" sz="2000" dirty="0" smtClean="0"/>
            <a:t>)</a:t>
          </a:r>
          <a:endParaRPr lang="fi-FI" sz="2000" dirty="0"/>
        </a:p>
      </dgm:t>
    </dgm:pt>
    <dgm:pt modelId="{176DD828-EE9C-4AAD-A965-F681C3696760}" type="parTrans" cxnId="{CEB034F2-E46F-4013-B391-34019886F03C}">
      <dgm:prSet/>
      <dgm:spPr/>
      <dgm:t>
        <a:bodyPr/>
        <a:lstStyle/>
        <a:p>
          <a:endParaRPr lang="fi-FI" sz="1600"/>
        </a:p>
      </dgm:t>
    </dgm:pt>
    <dgm:pt modelId="{DAF7015D-D044-4EA1-A6CF-9E3ED5A9C137}" type="sibTrans" cxnId="{CEB034F2-E46F-4013-B391-34019886F03C}">
      <dgm:prSet custT="1"/>
      <dgm:spPr/>
      <dgm:t>
        <a:bodyPr/>
        <a:lstStyle/>
        <a:p>
          <a:endParaRPr lang="fi-FI" sz="1600"/>
        </a:p>
      </dgm:t>
    </dgm:pt>
    <dgm:pt modelId="{BA510AF9-2775-4A28-A13F-A94A213EAC0C}">
      <dgm:prSet custT="1"/>
      <dgm:spPr/>
      <dgm:t>
        <a:bodyPr/>
        <a:lstStyle/>
        <a:p>
          <a:pPr rtl="0"/>
          <a:r>
            <a:rPr lang="fi-FI" sz="2000" dirty="0" smtClean="0"/>
            <a:t>Knowledge </a:t>
          </a:r>
          <a:r>
            <a:rPr lang="fi-FI" sz="2000" dirty="0" err="1" smtClean="0"/>
            <a:t>sharing</a:t>
          </a:r>
          <a:r>
            <a:rPr lang="fi-FI" sz="2000" dirty="0" smtClean="0"/>
            <a:t> </a:t>
          </a:r>
          <a:r>
            <a:rPr lang="fi-FI" sz="2000" dirty="0" err="1" smtClean="0"/>
            <a:t>practices</a:t>
          </a:r>
          <a:r>
            <a:rPr lang="fi-FI" sz="2000" dirty="0" smtClean="0"/>
            <a:t> &amp; KM</a:t>
          </a:r>
          <a:endParaRPr lang="fi-FI" sz="2000" dirty="0"/>
        </a:p>
      </dgm:t>
    </dgm:pt>
    <dgm:pt modelId="{1A29A709-7C19-4571-9D09-FF4FE2BEA64C}" type="parTrans" cxnId="{898A0A41-2047-43B4-AC0D-CA2D77ABE549}">
      <dgm:prSet/>
      <dgm:spPr/>
      <dgm:t>
        <a:bodyPr/>
        <a:lstStyle/>
        <a:p>
          <a:endParaRPr lang="fi-FI" sz="1600"/>
        </a:p>
      </dgm:t>
    </dgm:pt>
    <dgm:pt modelId="{D3390D31-A48F-42FF-8C0E-9900B989A839}" type="sibTrans" cxnId="{898A0A41-2047-43B4-AC0D-CA2D77ABE549}">
      <dgm:prSet custT="1"/>
      <dgm:spPr/>
      <dgm:t>
        <a:bodyPr/>
        <a:lstStyle/>
        <a:p>
          <a:endParaRPr lang="fi-FI" sz="1600"/>
        </a:p>
      </dgm:t>
    </dgm:pt>
    <dgm:pt modelId="{2F0B7A11-8E54-41EC-A129-4DA9B097EF4D}" type="pres">
      <dgm:prSet presAssocID="{AFF0C6B0-ABA6-40E8-8238-E3B75230EE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5566DD66-C4E6-4510-8B40-0328B0575688}" type="pres">
      <dgm:prSet presAssocID="{F059F205-4BBE-45BB-8FFE-B527EEA8DC39}" presName="node" presStyleLbl="node1" presStyleIdx="0" presStyleCnt="4" custRadScaleRad="101825" custRadScaleInc="-2331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E7A72E8-A43A-4B24-9A7D-F3E6D37FC960}" type="pres">
      <dgm:prSet presAssocID="{9CD1E4C5-217D-48A6-8747-E340986AE97A}" presName="sibTrans" presStyleLbl="sibTrans2D1" presStyleIdx="0" presStyleCnt="4" custAng="15968195" custScaleX="46068" custScaleY="217217" custLinFactY="-26499" custLinFactNeighborX="59650" custLinFactNeighborY="-100000"/>
      <dgm:spPr>
        <a:prstGeom prst="upDownArrow">
          <a:avLst/>
        </a:prstGeom>
      </dgm:spPr>
      <dgm:t>
        <a:bodyPr/>
        <a:lstStyle/>
        <a:p>
          <a:endParaRPr lang="fi-FI"/>
        </a:p>
      </dgm:t>
    </dgm:pt>
    <dgm:pt modelId="{653965C4-9851-45E0-81E1-42CF3FB60557}" type="pres">
      <dgm:prSet presAssocID="{9CD1E4C5-217D-48A6-8747-E340986AE97A}" presName="connectorText" presStyleLbl="sibTrans2D1" presStyleIdx="0" presStyleCnt="4"/>
      <dgm:spPr/>
      <dgm:t>
        <a:bodyPr/>
        <a:lstStyle/>
        <a:p>
          <a:endParaRPr lang="fi-FI"/>
        </a:p>
      </dgm:t>
    </dgm:pt>
    <dgm:pt modelId="{B6A8F184-D638-4758-B20E-7FCAD2B642F7}" type="pres">
      <dgm:prSet presAssocID="{B05B68F0-C068-461B-AAE0-F4D671E6AF98}" presName="node" presStyleLbl="node1" presStyleIdx="1" presStyleCnt="4" custRadScaleRad="158815" custRadScaleInc="-54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24DB460-6527-4682-A24B-554C764C7F3F}" type="pres">
      <dgm:prSet presAssocID="{93694FF7-EA11-4213-9214-0ABB6CCF61FA}" presName="sibTrans" presStyleLbl="sibTrans2D1" presStyleIdx="1" presStyleCnt="4" custAng="16010006" custScaleX="50438" custScaleY="203743" custLinFactY="10177" custLinFactNeighborX="48133" custLinFactNeighborY="100000"/>
      <dgm:spPr>
        <a:prstGeom prst="upDownArrow">
          <a:avLst/>
        </a:prstGeom>
      </dgm:spPr>
      <dgm:t>
        <a:bodyPr/>
        <a:lstStyle/>
        <a:p>
          <a:endParaRPr lang="fi-FI"/>
        </a:p>
      </dgm:t>
    </dgm:pt>
    <dgm:pt modelId="{7109F26A-A8A9-41E3-9C87-AE687AA258BF}" type="pres">
      <dgm:prSet presAssocID="{93694FF7-EA11-4213-9214-0ABB6CCF61FA}" presName="connectorText" presStyleLbl="sibTrans2D1" presStyleIdx="1" presStyleCnt="4"/>
      <dgm:spPr/>
      <dgm:t>
        <a:bodyPr/>
        <a:lstStyle/>
        <a:p>
          <a:endParaRPr lang="fi-FI"/>
        </a:p>
      </dgm:t>
    </dgm:pt>
    <dgm:pt modelId="{51723E35-772C-453C-A60F-4A48BD6A74E6}" type="pres">
      <dgm:prSet presAssocID="{BA510AF9-2775-4A28-A13F-A94A213EAC0C}" presName="node" presStyleLbl="node1" presStyleIdx="2" presStyleCnt="4" custRadScaleRad="101147" custRadScaleInc="18818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846D35B-CED0-4389-A537-591D6F45B6F7}" type="pres">
      <dgm:prSet presAssocID="{D3390D31-A48F-42FF-8C0E-9900B989A839}" presName="sibTrans" presStyleLbl="sibTrans2D1" presStyleIdx="2" presStyleCnt="4" custAng="5626239" custScaleX="56705" custScaleY="197690" custLinFactY="4055" custLinFactNeighborX="-71057" custLinFactNeighborY="100000"/>
      <dgm:spPr>
        <a:prstGeom prst="upDownArrow">
          <a:avLst/>
        </a:prstGeom>
      </dgm:spPr>
      <dgm:t>
        <a:bodyPr/>
        <a:lstStyle/>
        <a:p>
          <a:endParaRPr lang="fi-FI"/>
        </a:p>
      </dgm:t>
    </dgm:pt>
    <dgm:pt modelId="{97312606-A965-4D99-91CC-6745BDA45EF4}" type="pres">
      <dgm:prSet presAssocID="{D3390D31-A48F-42FF-8C0E-9900B989A839}" presName="connectorText" presStyleLbl="sibTrans2D1" presStyleIdx="2" presStyleCnt="4"/>
      <dgm:spPr/>
      <dgm:t>
        <a:bodyPr/>
        <a:lstStyle/>
        <a:p>
          <a:endParaRPr lang="fi-FI"/>
        </a:p>
      </dgm:t>
    </dgm:pt>
    <dgm:pt modelId="{B090221D-C580-4947-B779-05A212AA902A}" type="pres">
      <dgm:prSet presAssocID="{39122C77-9F52-4065-A02D-53960FAE247F}" presName="node" presStyleLbl="node1" presStyleIdx="3" presStyleCnt="4" custRadScaleRad="164788" custRadScaleInc="50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FF77992-084B-43B6-8303-4ACEF3EF61EF}" type="pres">
      <dgm:prSet presAssocID="{DAF7015D-D044-4EA1-A6CF-9E3ED5A9C137}" presName="sibTrans" presStyleLbl="sibTrans2D1" presStyleIdx="3" presStyleCnt="4" custAng="15878754" custScaleX="61050" custScaleY="193638" custLinFactY="-30580" custLinFactNeighborX="-29834" custLinFactNeighborY="-100000"/>
      <dgm:spPr>
        <a:prstGeom prst="upDownArrow">
          <a:avLst/>
        </a:prstGeom>
      </dgm:spPr>
      <dgm:t>
        <a:bodyPr/>
        <a:lstStyle/>
        <a:p>
          <a:endParaRPr lang="fi-FI"/>
        </a:p>
      </dgm:t>
    </dgm:pt>
    <dgm:pt modelId="{03AC95EC-49A3-476F-9A6E-BBBFDD7E2FF5}" type="pres">
      <dgm:prSet presAssocID="{DAF7015D-D044-4EA1-A6CF-9E3ED5A9C137}" presName="connectorText" presStyleLbl="sibTrans2D1" presStyleIdx="3" presStyleCnt="4"/>
      <dgm:spPr/>
      <dgm:t>
        <a:bodyPr/>
        <a:lstStyle/>
        <a:p>
          <a:endParaRPr lang="fi-FI"/>
        </a:p>
      </dgm:t>
    </dgm:pt>
  </dgm:ptLst>
  <dgm:cxnLst>
    <dgm:cxn modelId="{98B98004-C290-4325-9EB3-7B2E02056D4F}" type="presOf" srcId="{D3390D31-A48F-42FF-8C0E-9900B989A839}" destId="{F846D35B-CED0-4389-A537-591D6F45B6F7}" srcOrd="0" destOrd="0" presId="urn:microsoft.com/office/officeart/2005/8/layout/cycle2"/>
    <dgm:cxn modelId="{17D12119-4E50-43D0-A641-BA636705929A}" srcId="{AFF0C6B0-ABA6-40E8-8238-E3B75230EE47}" destId="{B05B68F0-C068-461B-AAE0-F4D671E6AF98}" srcOrd="1" destOrd="0" parTransId="{C44975BE-C728-4201-9861-12DD15CB7BE0}" sibTransId="{93694FF7-EA11-4213-9214-0ABB6CCF61FA}"/>
    <dgm:cxn modelId="{CEB034F2-E46F-4013-B391-34019886F03C}" srcId="{AFF0C6B0-ABA6-40E8-8238-E3B75230EE47}" destId="{39122C77-9F52-4065-A02D-53960FAE247F}" srcOrd="3" destOrd="0" parTransId="{176DD828-EE9C-4AAD-A965-F681C3696760}" sibTransId="{DAF7015D-D044-4EA1-A6CF-9E3ED5A9C137}"/>
    <dgm:cxn modelId="{FD5EFB62-2BD1-406B-B866-D4DDEB9E8593}" type="presOf" srcId="{93694FF7-EA11-4213-9214-0ABB6CCF61FA}" destId="{7109F26A-A8A9-41E3-9C87-AE687AA258BF}" srcOrd="1" destOrd="0" presId="urn:microsoft.com/office/officeart/2005/8/layout/cycle2"/>
    <dgm:cxn modelId="{F50265BC-4473-4C67-821A-B8082DE4E318}" type="presOf" srcId="{9CD1E4C5-217D-48A6-8747-E340986AE97A}" destId="{653965C4-9851-45E0-81E1-42CF3FB60557}" srcOrd="1" destOrd="0" presId="urn:microsoft.com/office/officeart/2005/8/layout/cycle2"/>
    <dgm:cxn modelId="{CF05367D-AEE9-47C0-B1C0-2F14080CD16A}" type="presOf" srcId="{39122C77-9F52-4065-A02D-53960FAE247F}" destId="{B090221D-C580-4947-B779-05A212AA902A}" srcOrd="0" destOrd="0" presId="urn:microsoft.com/office/officeart/2005/8/layout/cycle2"/>
    <dgm:cxn modelId="{6F716F73-1134-439C-B8FD-8851F3E19B73}" type="presOf" srcId="{9CD1E4C5-217D-48A6-8747-E340986AE97A}" destId="{AE7A72E8-A43A-4B24-9A7D-F3E6D37FC960}" srcOrd="0" destOrd="0" presId="urn:microsoft.com/office/officeart/2005/8/layout/cycle2"/>
    <dgm:cxn modelId="{898A0A41-2047-43B4-AC0D-CA2D77ABE549}" srcId="{AFF0C6B0-ABA6-40E8-8238-E3B75230EE47}" destId="{BA510AF9-2775-4A28-A13F-A94A213EAC0C}" srcOrd="2" destOrd="0" parTransId="{1A29A709-7C19-4571-9D09-FF4FE2BEA64C}" sibTransId="{D3390D31-A48F-42FF-8C0E-9900B989A839}"/>
    <dgm:cxn modelId="{ECD7777C-2FA4-47E6-9FA6-4A5406AA971C}" type="presOf" srcId="{DAF7015D-D044-4EA1-A6CF-9E3ED5A9C137}" destId="{CFF77992-084B-43B6-8303-4ACEF3EF61EF}" srcOrd="0" destOrd="0" presId="urn:microsoft.com/office/officeart/2005/8/layout/cycle2"/>
    <dgm:cxn modelId="{C687D61F-C9A0-4ED8-8F43-49482D161B7E}" type="presOf" srcId="{D3390D31-A48F-42FF-8C0E-9900B989A839}" destId="{97312606-A965-4D99-91CC-6745BDA45EF4}" srcOrd="1" destOrd="0" presId="urn:microsoft.com/office/officeart/2005/8/layout/cycle2"/>
    <dgm:cxn modelId="{6B582D8F-5EDB-43CA-A8F4-FDC560B479B1}" srcId="{AFF0C6B0-ABA6-40E8-8238-E3B75230EE47}" destId="{F059F205-4BBE-45BB-8FFE-B527EEA8DC39}" srcOrd="0" destOrd="0" parTransId="{EE1EB619-F87C-4BE7-8D03-04E86B210B27}" sibTransId="{9CD1E4C5-217D-48A6-8747-E340986AE97A}"/>
    <dgm:cxn modelId="{D35FBAF3-C3A0-4465-9EF1-04DB28AEF5BA}" type="presOf" srcId="{93694FF7-EA11-4213-9214-0ABB6CCF61FA}" destId="{124DB460-6527-4682-A24B-554C764C7F3F}" srcOrd="0" destOrd="0" presId="urn:microsoft.com/office/officeart/2005/8/layout/cycle2"/>
    <dgm:cxn modelId="{F497FF26-BFB1-4628-A716-08BB8D8C2D2A}" type="presOf" srcId="{B05B68F0-C068-461B-AAE0-F4D671E6AF98}" destId="{B6A8F184-D638-4758-B20E-7FCAD2B642F7}" srcOrd="0" destOrd="0" presId="urn:microsoft.com/office/officeart/2005/8/layout/cycle2"/>
    <dgm:cxn modelId="{1466C256-842C-4315-B70F-F9CAEFDED774}" type="presOf" srcId="{DAF7015D-D044-4EA1-A6CF-9E3ED5A9C137}" destId="{03AC95EC-49A3-476F-9A6E-BBBFDD7E2FF5}" srcOrd="1" destOrd="0" presId="urn:microsoft.com/office/officeart/2005/8/layout/cycle2"/>
    <dgm:cxn modelId="{201A252B-BF88-456C-8103-5F36F689AF4C}" type="presOf" srcId="{BA510AF9-2775-4A28-A13F-A94A213EAC0C}" destId="{51723E35-772C-453C-A60F-4A48BD6A74E6}" srcOrd="0" destOrd="0" presId="urn:microsoft.com/office/officeart/2005/8/layout/cycle2"/>
    <dgm:cxn modelId="{8201E0B9-80B2-4063-B07B-FADB08F3FECA}" type="presOf" srcId="{AFF0C6B0-ABA6-40E8-8238-E3B75230EE47}" destId="{2F0B7A11-8E54-41EC-A129-4DA9B097EF4D}" srcOrd="0" destOrd="0" presId="urn:microsoft.com/office/officeart/2005/8/layout/cycle2"/>
    <dgm:cxn modelId="{008BAF04-7DAC-44E0-9ABB-CD8C61A8AE57}" type="presOf" srcId="{F059F205-4BBE-45BB-8FFE-B527EEA8DC39}" destId="{5566DD66-C4E6-4510-8B40-0328B0575688}" srcOrd="0" destOrd="0" presId="urn:microsoft.com/office/officeart/2005/8/layout/cycle2"/>
    <dgm:cxn modelId="{B0A00794-50AD-4E69-8A3A-DC894172EA6A}" type="presParOf" srcId="{2F0B7A11-8E54-41EC-A129-4DA9B097EF4D}" destId="{5566DD66-C4E6-4510-8B40-0328B0575688}" srcOrd="0" destOrd="0" presId="urn:microsoft.com/office/officeart/2005/8/layout/cycle2"/>
    <dgm:cxn modelId="{4A47708E-427D-44ED-BF06-5E167E55B9F2}" type="presParOf" srcId="{2F0B7A11-8E54-41EC-A129-4DA9B097EF4D}" destId="{AE7A72E8-A43A-4B24-9A7D-F3E6D37FC960}" srcOrd="1" destOrd="0" presId="urn:microsoft.com/office/officeart/2005/8/layout/cycle2"/>
    <dgm:cxn modelId="{3AD01F92-1963-491E-9D0A-0E960F2DB802}" type="presParOf" srcId="{AE7A72E8-A43A-4B24-9A7D-F3E6D37FC960}" destId="{653965C4-9851-45E0-81E1-42CF3FB60557}" srcOrd="0" destOrd="0" presId="urn:microsoft.com/office/officeart/2005/8/layout/cycle2"/>
    <dgm:cxn modelId="{405C6C72-6A45-4F7E-8E14-97A416065237}" type="presParOf" srcId="{2F0B7A11-8E54-41EC-A129-4DA9B097EF4D}" destId="{B6A8F184-D638-4758-B20E-7FCAD2B642F7}" srcOrd="2" destOrd="0" presId="urn:microsoft.com/office/officeart/2005/8/layout/cycle2"/>
    <dgm:cxn modelId="{317A16E8-DA14-495D-9647-5C6E7FBF0698}" type="presParOf" srcId="{2F0B7A11-8E54-41EC-A129-4DA9B097EF4D}" destId="{124DB460-6527-4682-A24B-554C764C7F3F}" srcOrd="3" destOrd="0" presId="urn:microsoft.com/office/officeart/2005/8/layout/cycle2"/>
    <dgm:cxn modelId="{29D77826-A39C-4BFC-8805-3A626BF54494}" type="presParOf" srcId="{124DB460-6527-4682-A24B-554C764C7F3F}" destId="{7109F26A-A8A9-41E3-9C87-AE687AA258BF}" srcOrd="0" destOrd="0" presId="urn:microsoft.com/office/officeart/2005/8/layout/cycle2"/>
    <dgm:cxn modelId="{30A2CD6A-834E-4D10-8484-F5DEB6DB1A84}" type="presParOf" srcId="{2F0B7A11-8E54-41EC-A129-4DA9B097EF4D}" destId="{51723E35-772C-453C-A60F-4A48BD6A74E6}" srcOrd="4" destOrd="0" presId="urn:microsoft.com/office/officeart/2005/8/layout/cycle2"/>
    <dgm:cxn modelId="{FF16C71E-792D-4905-A9DD-08776FCA9E46}" type="presParOf" srcId="{2F0B7A11-8E54-41EC-A129-4DA9B097EF4D}" destId="{F846D35B-CED0-4389-A537-591D6F45B6F7}" srcOrd="5" destOrd="0" presId="urn:microsoft.com/office/officeart/2005/8/layout/cycle2"/>
    <dgm:cxn modelId="{E8621E04-61A1-4158-9817-0E9917522F08}" type="presParOf" srcId="{F846D35B-CED0-4389-A537-591D6F45B6F7}" destId="{97312606-A965-4D99-91CC-6745BDA45EF4}" srcOrd="0" destOrd="0" presId="urn:microsoft.com/office/officeart/2005/8/layout/cycle2"/>
    <dgm:cxn modelId="{2E4ECBB2-6896-45D6-ADD8-3CD8942608B8}" type="presParOf" srcId="{2F0B7A11-8E54-41EC-A129-4DA9B097EF4D}" destId="{B090221D-C580-4947-B779-05A212AA902A}" srcOrd="6" destOrd="0" presId="urn:microsoft.com/office/officeart/2005/8/layout/cycle2"/>
    <dgm:cxn modelId="{B315A8F0-885C-41BB-B623-269AA43DFC3A}" type="presParOf" srcId="{2F0B7A11-8E54-41EC-A129-4DA9B097EF4D}" destId="{CFF77992-084B-43B6-8303-4ACEF3EF61EF}" srcOrd="7" destOrd="0" presId="urn:microsoft.com/office/officeart/2005/8/layout/cycle2"/>
    <dgm:cxn modelId="{4F42DAB4-E063-4721-A1C9-B06DCD418B4C}" type="presParOf" srcId="{CFF77992-084B-43B6-8303-4ACEF3EF61EF}" destId="{03AC95EC-49A3-476F-9A6E-BBBFDD7E2FF5}" srcOrd="0" destOrd="0" presId="urn:microsoft.com/office/officeart/2005/8/layout/cycle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C1A61-6868-49CB-90F6-D822FA452C8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6BB4A15B-FC69-4CB5-9645-FBCDEF1CA367}">
      <dgm:prSet/>
      <dgm:spPr/>
      <dgm:t>
        <a:bodyPr/>
        <a:lstStyle/>
        <a:p>
          <a:pPr rtl="0"/>
          <a:r>
            <a:rPr lang="fi-FI" smtClean="0"/>
            <a:t>Complexity</a:t>
          </a:r>
          <a:endParaRPr lang="fi-FI"/>
        </a:p>
      </dgm:t>
    </dgm:pt>
    <dgm:pt modelId="{B2712615-B8BE-4C57-83CB-BF23141B392F}" type="parTrans" cxnId="{19F66EB0-F1E4-44E8-9CA4-C96D7B3CCFB0}">
      <dgm:prSet/>
      <dgm:spPr/>
      <dgm:t>
        <a:bodyPr/>
        <a:lstStyle/>
        <a:p>
          <a:endParaRPr lang="fi-FI"/>
        </a:p>
      </dgm:t>
    </dgm:pt>
    <dgm:pt modelId="{57BA7737-7078-4824-A046-7DFCFA64CCA0}" type="sibTrans" cxnId="{19F66EB0-F1E4-44E8-9CA4-C96D7B3CCFB0}">
      <dgm:prSet/>
      <dgm:spPr/>
      <dgm:t>
        <a:bodyPr/>
        <a:lstStyle/>
        <a:p>
          <a:endParaRPr lang="fi-FI"/>
        </a:p>
      </dgm:t>
    </dgm:pt>
    <dgm:pt modelId="{5C0AD61D-AF02-4358-BD43-7A47AAEE2F65}">
      <dgm:prSet/>
      <dgm:spPr/>
      <dgm:t>
        <a:bodyPr/>
        <a:lstStyle/>
        <a:p>
          <a:pPr rtl="0"/>
          <a:r>
            <a:rPr lang="fi-FI" smtClean="0"/>
            <a:t>Partnership</a:t>
          </a:r>
          <a:endParaRPr lang="fi-FI"/>
        </a:p>
      </dgm:t>
    </dgm:pt>
    <dgm:pt modelId="{59DE5338-69E9-487F-B375-A76200FD11C7}" type="parTrans" cxnId="{1AEA0723-A071-4E29-95D8-33ACB1217209}">
      <dgm:prSet/>
      <dgm:spPr/>
      <dgm:t>
        <a:bodyPr/>
        <a:lstStyle/>
        <a:p>
          <a:endParaRPr lang="fi-FI"/>
        </a:p>
      </dgm:t>
    </dgm:pt>
    <dgm:pt modelId="{36DF65F0-7B07-45FF-B029-5AB001EFF61A}" type="sibTrans" cxnId="{1AEA0723-A071-4E29-95D8-33ACB1217209}">
      <dgm:prSet/>
      <dgm:spPr/>
      <dgm:t>
        <a:bodyPr/>
        <a:lstStyle/>
        <a:p>
          <a:endParaRPr lang="fi-FI"/>
        </a:p>
      </dgm:t>
    </dgm:pt>
    <dgm:pt modelId="{D758EFEB-6C8A-4206-A604-14D63A3101A7}">
      <dgm:prSet/>
      <dgm:spPr/>
      <dgm:t>
        <a:bodyPr/>
        <a:lstStyle/>
        <a:p>
          <a:pPr rtl="0"/>
          <a:r>
            <a:rPr lang="fi-FI" dirty="0" smtClean="0"/>
            <a:t>Knowledge </a:t>
          </a:r>
          <a:r>
            <a:rPr lang="fi-FI" dirty="0" err="1" smtClean="0"/>
            <a:t>sharing</a:t>
          </a:r>
          <a:endParaRPr lang="fi-FI" dirty="0"/>
        </a:p>
      </dgm:t>
    </dgm:pt>
    <dgm:pt modelId="{75391841-BD6A-42CA-8A3B-E520586BF473}" type="parTrans" cxnId="{34102028-3596-484F-938A-689F1CAEB9DF}">
      <dgm:prSet/>
      <dgm:spPr/>
      <dgm:t>
        <a:bodyPr/>
        <a:lstStyle/>
        <a:p>
          <a:endParaRPr lang="fi-FI"/>
        </a:p>
      </dgm:t>
    </dgm:pt>
    <dgm:pt modelId="{A05A4123-3FD4-4C1F-9DEE-C22FED1FFD6A}" type="sibTrans" cxnId="{34102028-3596-484F-938A-689F1CAEB9DF}">
      <dgm:prSet/>
      <dgm:spPr/>
      <dgm:t>
        <a:bodyPr/>
        <a:lstStyle/>
        <a:p>
          <a:endParaRPr lang="fi-FI"/>
        </a:p>
      </dgm:t>
    </dgm:pt>
    <dgm:pt modelId="{C5E26088-7730-4679-A3CC-EC93B27E0E69}" type="pres">
      <dgm:prSet presAssocID="{FFDC1A61-6868-49CB-90F6-D822FA452C87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16ECEC9-BA15-48CD-BD62-0E868107B4A3}" type="pres">
      <dgm:prSet presAssocID="{6BB4A15B-FC69-4CB5-9645-FBCDEF1CA367}" presName="circ1" presStyleLbl="vennNode1" presStyleIdx="0" presStyleCnt="3" custScaleX="140740" custScaleY="85800" custLinFactNeighborX="-5991" custLinFactNeighborY="-9994"/>
      <dgm:spPr/>
      <dgm:t>
        <a:bodyPr/>
        <a:lstStyle/>
        <a:p>
          <a:endParaRPr lang="fi-FI"/>
        </a:p>
      </dgm:t>
    </dgm:pt>
    <dgm:pt modelId="{E7FB8E65-C31A-439C-8C56-2E72D144C438}" type="pres">
      <dgm:prSet presAssocID="{6BB4A15B-FC69-4CB5-9645-FBCDEF1CA36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46EEA6A-4548-41AE-ABD7-6E002F8A1823}" type="pres">
      <dgm:prSet presAssocID="{5C0AD61D-AF02-4358-BD43-7A47AAEE2F65}" presName="circ2" presStyleLbl="vennNode1" presStyleIdx="1" presStyleCnt="3" custScaleX="132558" custScaleY="93231" custLinFactNeighborX="24444" custLinFactNeighborY="10916"/>
      <dgm:spPr/>
      <dgm:t>
        <a:bodyPr/>
        <a:lstStyle/>
        <a:p>
          <a:endParaRPr lang="fi-FI"/>
        </a:p>
      </dgm:t>
    </dgm:pt>
    <dgm:pt modelId="{3A576788-C488-417F-9D47-88C7F51182BD}" type="pres">
      <dgm:prSet presAssocID="{5C0AD61D-AF02-4358-BD43-7A47AAEE2F6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C2D29DF-88D5-4245-A5F0-5D482FF6D3B8}" type="pres">
      <dgm:prSet presAssocID="{D758EFEB-6C8A-4206-A604-14D63A3101A7}" presName="circ3" presStyleLbl="vennNode1" presStyleIdx="2" presStyleCnt="3" custScaleX="128527" custScaleY="96730" custLinFactNeighborX="-17588" custLinFactNeighborY="12665"/>
      <dgm:spPr/>
      <dgm:t>
        <a:bodyPr/>
        <a:lstStyle/>
        <a:p>
          <a:endParaRPr lang="fi-FI"/>
        </a:p>
      </dgm:t>
    </dgm:pt>
    <dgm:pt modelId="{041C246E-0071-43C7-985B-C2515060572D}" type="pres">
      <dgm:prSet presAssocID="{D758EFEB-6C8A-4206-A604-14D63A3101A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19F66EB0-F1E4-44E8-9CA4-C96D7B3CCFB0}" srcId="{FFDC1A61-6868-49CB-90F6-D822FA452C87}" destId="{6BB4A15B-FC69-4CB5-9645-FBCDEF1CA367}" srcOrd="0" destOrd="0" parTransId="{B2712615-B8BE-4C57-83CB-BF23141B392F}" sibTransId="{57BA7737-7078-4824-A046-7DFCFA64CCA0}"/>
    <dgm:cxn modelId="{34102028-3596-484F-938A-689F1CAEB9DF}" srcId="{FFDC1A61-6868-49CB-90F6-D822FA452C87}" destId="{D758EFEB-6C8A-4206-A604-14D63A3101A7}" srcOrd="2" destOrd="0" parTransId="{75391841-BD6A-42CA-8A3B-E520586BF473}" sibTransId="{A05A4123-3FD4-4C1F-9DEE-C22FED1FFD6A}"/>
    <dgm:cxn modelId="{638ABA42-1B90-4C05-B41C-E0FC7777A143}" type="presOf" srcId="{5C0AD61D-AF02-4358-BD43-7A47AAEE2F65}" destId="{3A576788-C488-417F-9D47-88C7F51182BD}" srcOrd="1" destOrd="0" presId="urn:microsoft.com/office/officeart/2005/8/layout/venn1"/>
    <dgm:cxn modelId="{D949BFA6-7F35-4668-B2AA-929C66DC2677}" type="presOf" srcId="{D758EFEB-6C8A-4206-A604-14D63A3101A7}" destId="{041C246E-0071-43C7-985B-C2515060572D}" srcOrd="1" destOrd="0" presId="urn:microsoft.com/office/officeart/2005/8/layout/venn1"/>
    <dgm:cxn modelId="{1AEA0723-A071-4E29-95D8-33ACB1217209}" srcId="{FFDC1A61-6868-49CB-90F6-D822FA452C87}" destId="{5C0AD61D-AF02-4358-BD43-7A47AAEE2F65}" srcOrd="1" destOrd="0" parTransId="{59DE5338-69E9-487F-B375-A76200FD11C7}" sibTransId="{36DF65F0-7B07-45FF-B029-5AB001EFF61A}"/>
    <dgm:cxn modelId="{35BA4843-0A40-4A1D-AF86-4CA6D31C3EF5}" type="presOf" srcId="{6BB4A15B-FC69-4CB5-9645-FBCDEF1CA367}" destId="{716ECEC9-BA15-48CD-BD62-0E868107B4A3}" srcOrd="0" destOrd="0" presId="urn:microsoft.com/office/officeart/2005/8/layout/venn1"/>
    <dgm:cxn modelId="{4B758325-B909-437E-82B3-104E3A2B1A82}" type="presOf" srcId="{FFDC1A61-6868-49CB-90F6-D822FA452C87}" destId="{C5E26088-7730-4679-A3CC-EC93B27E0E69}" srcOrd="0" destOrd="0" presId="urn:microsoft.com/office/officeart/2005/8/layout/venn1"/>
    <dgm:cxn modelId="{7B3D4284-7970-4134-BF77-6801D666154C}" type="presOf" srcId="{6BB4A15B-FC69-4CB5-9645-FBCDEF1CA367}" destId="{E7FB8E65-C31A-439C-8C56-2E72D144C438}" srcOrd="1" destOrd="0" presId="urn:microsoft.com/office/officeart/2005/8/layout/venn1"/>
    <dgm:cxn modelId="{5D9206F9-E8D6-46EC-B002-44DE84C8633B}" type="presOf" srcId="{D758EFEB-6C8A-4206-A604-14D63A3101A7}" destId="{DC2D29DF-88D5-4245-A5F0-5D482FF6D3B8}" srcOrd="0" destOrd="0" presId="urn:microsoft.com/office/officeart/2005/8/layout/venn1"/>
    <dgm:cxn modelId="{3CFA5242-B15B-492F-A7C5-BF63672C1BFA}" type="presOf" srcId="{5C0AD61D-AF02-4358-BD43-7A47AAEE2F65}" destId="{D46EEA6A-4548-41AE-ABD7-6E002F8A1823}" srcOrd="0" destOrd="0" presId="urn:microsoft.com/office/officeart/2005/8/layout/venn1"/>
    <dgm:cxn modelId="{8E73249F-C990-49FB-8435-A6882549BBAE}" type="presParOf" srcId="{C5E26088-7730-4679-A3CC-EC93B27E0E69}" destId="{716ECEC9-BA15-48CD-BD62-0E868107B4A3}" srcOrd="0" destOrd="0" presId="urn:microsoft.com/office/officeart/2005/8/layout/venn1"/>
    <dgm:cxn modelId="{B3C7AC55-CC8F-4997-8A83-C85281DFBE66}" type="presParOf" srcId="{C5E26088-7730-4679-A3CC-EC93B27E0E69}" destId="{E7FB8E65-C31A-439C-8C56-2E72D144C438}" srcOrd="1" destOrd="0" presId="urn:microsoft.com/office/officeart/2005/8/layout/venn1"/>
    <dgm:cxn modelId="{1D2F95CD-3EFC-4E15-AF15-16B08D600317}" type="presParOf" srcId="{C5E26088-7730-4679-A3CC-EC93B27E0E69}" destId="{D46EEA6A-4548-41AE-ABD7-6E002F8A1823}" srcOrd="2" destOrd="0" presId="urn:microsoft.com/office/officeart/2005/8/layout/venn1"/>
    <dgm:cxn modelId="{20545DC8-42F9-4FAD-93A1-78D39CF3A11F}" type="presParOf" srcId="{C5E26088-7730-4679-A3CC-EC93B27E0E69}" destId="{3A576788-C488-417F-9D47-88C7F51182BD}" srcOrd="3" destOrd="0" presId="urn:microsoft.com/office/officeart/2005/8/layout/venn1"/>
    <dgm:cxn modelId="{741C1245-3E85-4E88-9D31-7B4CA7E82324}" type="presParOf" srcId="{C5E26088-7730-4679-A3CC-EC93B27E0E69}" destId="{DC2D29DF-88D5-4245-A5F0-5D482FF6D3B8}" srcOrd="4" destOrd="0" presId="urn:microsoft.com/office/officeart/2005/8/layout/venn1"/>
    <dgm:cxn modelId="{4A01BD04-7F7A-48B7-BE71-6F1F1ADB52DF}" type="presParOf" srcId="{C5E26088-7730-4679-A3CC-EC93B27E0E69}" destId="{041C246E-0071-43C7-985B-C2515060572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5D13B7-A076-4D32-90B3-51F540D38CE1}">
      <dsp:nvSpPr>
        <dsp:cNvPr id="0" name=""/>
        <dsp:cNvSpPr/>
      </dsp:nvSpPr>
      <dsp:spPr>
        <a:xfrm>
          <a:off x="-7221614" y="-1103954"/>
          <a:ext cx="8594856" cy="8594856"/>
        </a:xfrm>
        <a:prstGeom prst="blockArc">
          <a:avLst>
            <a:gd name="adj1" fmla="val 18900000"/>
            <a:gd name="adj2" fmla="val 2700000"/>
            <a:gd name="adj3" fmla="val 251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7570E-3D95-46E6-9CFF-BC52B68A4BE8}">
      <dsp:nvSpPr>
        <dsp:cNvPr id="0" name=""/>
        <dsp:cNvSpPr/>
      </dsp:nvSpPr>
      <dsp:spPr>
        <a:xfrm>
          <a:off x="511275" y="336336"/>
          <a:ext cx="7682728" cy="6724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32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Different scientific and research culture and educational background 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511275" y="336336"/>
        <a:ext cx="7682728" cy="672417"/>
      </dsp:txXfrm>
    </dsp:sp>
    <dsp:sp modelId="{40E9B030-8378-4726-B244-6DCB51C9E3D2}">
      <dsp:nvSpPr>
        <dsp:cNvPr id="0" name=""/>
        <dsp:cNvSpPr/>
      </dsp:nvSpPr>
      <dsp:spPr>
        <a:xfrm>
          <a:off x="91013" y="252284"/>
          <a:ext cx="840522" cy="840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B21F5-8061-4657-A963-0B68B3DD1BF7}">
      <dsp:nvSpPr>
        <dsp:cNvPr id="0" name=""/>
        <dsp:cNvSpPr/>
      </dsp:nvSpPr>
      <dsp:spPr>
        <a:xfrm>
          <a:off x="1064384" y="1344835"/>
          <a:ext cx="7129619" cy="672417"/>
        </a:xfrm>
        <a:prstGeom prst="rect">
          <a:avLst/>
        </a:prstGeom>
        <a:solidFill>
          <a:schemeClr val="accent2">
            <a:hueOff val="1883118"/>
            <a:satOff val="0"/>
            <a:lumOff val="-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32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err="1" smtClean="0">
              <a:solidFill>
                <a:schemeClr val="tx1"/>
              </a:solidFill>
            </a:rPr>
            <a:t>Cultural</a:t>
          </a:r>
          <a:r>
            <a:rPr lang="fi-FI" sz="2000" b="1" kern="1200" dirty="0" smtClean="0">
              <a:solidFill>
                <a:schemeClr val="tx1"/>
              </a:solidFill>
            </a:rPr>
            <a:t>, </a:t>
          </a:r>
          <a:r>
            <a:rPr lang="fi-FI" sz="2000" b="1" kern="1200" dirty="0" err="1" smtClean="0">
              <a:solidFill>
                <a:schemeClr val="tx1"/>
              </a:solidFill>
            </a:rPr>
            <a:t>service</a:t>
          </a:r>
          <a:r>
            <a:rPr lang="fi-FI" sz="2000" b="1" kern="1200" dirty="0" smtClean="0">
              <a:solidFill>
                <a:schemeClr val="tx1"/>
              </a:solidFill>
            </a:rPr>
            <a:t> </a:t>
          </a:r>
          <a:r>
            <a:rPr lang="fi-FI" sz="2000" b="1" kern="1200" dirty="0" err="1" smtClean="0">
              <a:solidFill>
                <a:schemeClr val="tx1"/>
              </a:solidFill>
            </a:rPr>
            <a:t>system</a:t>
          </a:r>
          <a:r>
            <a:rPr lang="fi-FI" sz="2000" b="1" kern="1200" dirty="0" smtClean="0">
              <a:solidFill>
                <a:schemeClr val="tx1"/>
              </a:solidFill>
            </a:rPr>
            <a:t>, and </a:t>
          </a:r>
          <a:r>
            <a:rPr lang="fi-FI" sz="2000" b="1" kern="1200" dirty="0" err="1" smtClean="0">
              <a:solidFill>
                <a:schemeClr val="tx1"/>
              </a:solidFill>
            </a:rPr>
            <a:t>sectorial</a:t>
          </a:r>
          <a:r>
            <a:rPr lang="fi-FI" sz="2000" b="1" kern="1200" dirty="0" smtClean="0">
              <a:solidFill>
                <a:schemeClr val="tx1"/>
              </a:solidFill>
            </a:rPr>
            <a:t> </a:t>
          </a:r>
          <a:r>
            <a:rPr lang="fi-FI" sz="2000" b="1" kern="1200" dirty="0" err="1" smtClean="0">
              <a:solidFill>
                <a:schemeClr val="tx1"/>
              </a:solidFill>
            </a:rPr>
            <a:t>boundaries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1064384" y="1344835"/>
        <a:ext cx="7129619" cy="672417"/>
      </dsp:txXfrm>
    </dsp:sp>
    <dsp:sp modelId="{4572B53C-F267-49F8-AF8A-BD96A0A30050}">
      <dsp:nvSpPr>
        <dsp:cNvPr id="0" name=""/>
        <dsp:cNvSpPr/>
      </dsp:nvSpPr>
      <dsp:spPr>
        <a:xfrm>
          <a:off x="644123" y="1260783"/>
          <a:ext cx="840522" cy="840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883118"/>
              <a:satOff val="0"/>
              <a:lumOff val="-54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95CC5-5D39-4ACE-8330-D184FCA52FC7}">
      <dsp:nvSpPr>
        <dsp:cNvPr id="0" name=""/>
        <dsp:cNvSpPr/>
      </dsp:nvSpPr>
      <dsp:spPr>
        <a:xfrm>
          <a:off x="1317307" y="2353334"/>
          <a:ext cx="6876696" cy="672417"/>
        </a:xfrm>
        <a:prstGeom prst="rect">
          <a:avLst/>
        </a:prstGeom>
        <a:solidFill>
          <a:schemeClr val="accent2">
            <a:hueOff val="3766236"/>
            <a:satOff val="0"/>
            <a:lumOff val="-10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Professionals aim to have an autonomy in their own profession and </a:t>
          </a:r>
          <a:r>
            <a:rPr lang="en-US" sz="2000" b="1" kern="1200" dirty="0" smtClean="0">
              <a:solidFill>
                <a:schemeClr val="tx1"/>
              </a:solidFill>
            </a:rPr>
            <a:t>focus on professional intervention</a:t>
          </a:r>
          <a:endParaRPr lang="fi-FI" sz="2000" b="1" kern="1200" dirty="0">
            <a:solidFill>
              <a:schemeClr val="tx1"/>
            </a:solidFill>
          </a:endParaRPr>
        </a:p>
      </dsp:txBody>
      <dsp:txXfrm>
        <a:off x="1317307" y="2353334"/>
        <a:ext cx="6876696" cy="672417"/>
      </dsp:txXfrm>
    </dsp:sp>
    <dsp:sp modelId="{117F7F27-92B4-442D-9F4D-40CFCFFDE5FA}">
      <dsp:nvSpPr>
        <dsp:cNvPr id="0" name=""/>
        <dsp:cNvSpPr/>
      </dsp:nvSpPr>
      <dsp:spPr>
        <a:xfrm>
          <a:off x="897046" y="2269282"/>
          <a:ext cx="840522" cy="840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766236"/>
              <a:satOff val="0"/>
              <a:lumOff val="-10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1D591F-A3BA-43D2-8EB5-BC07F8520CF7}">
      <dsp:nvSpPr>
        <dsp:cNvPr id="0" name=""/>
        <dsp:cNvSpPr/>
      </dsp:nvSpPr>
      <dsp:spPr>
        <a:xfrm>
          <a:off x="1317307" y="3361194"/>
          <a:ext cx="6876696" cy="672417"/>
        </a:xfrm>
        <a:prstGeom prst="rect">
          <a:avLst/>
        </a:prstGeom>
        <a:solidFill>
          <a:schemeClr val="accent2">
            <a:hueOff val="5649354"/>
            <a:satOff val="0"/>
            <a:lumOff val="-1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Different professionals have different power and voice at societal and organizational level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1317307" y="3361194"/>
        <a:ext cx="6876696" cy="672417"/>
      </dsp:txXfrm>
    </dsp:sp>
    <dsp:sp modelId="{C0BEAE40-C0F9-4AD4-8F7A-9B5832F1070C}">
      <dsp:nvSpPr>
        <dsp:cNvPr id="0" name=""/>
        <dsp:cNvSpPr/>
      </dsp:nvSpPr>
      <dsp:spPr>
        <a:xfrm>
          <a:off x="897046" y="3277142"/>
          <a:ext cx="840522" cy="840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5649354"/>
              <a:satOff val="0"/>
              <a:lumOff val="-1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0ED5E-FE3E-49EE-B5C1-27DFA8BE069B}">
      <dsp:nvSpPr>
        <dsp:cNvPr id="0" name=""/>
        <dsp:cNvSpPr/>
      </dsp:nvSpPr>
      <dsp:spPr>
        <a:xfrm>
          <a:off x="1064384" y="4369693"/>
          <a:ext cx="7129619" cy="672417"/>
        </a:xfrm>
        <a:prstGeom prst="rect">
          <a:avLst/>
        </a:prstGeom>
        <a:solidFill>
          <a:schemeClr val="accent2">
            <a:hueOff val="7532472"/>
            <a:satOff val="0"/>
            <a:lumOff val="-2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Codes, traditions and hierarchies of different professions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1064384" y="4369693"/>
        <a:ext cx="7129619" cy="672417"/>
      </dsp:txXfrm>
    </dsp:sp>
    <dsp:sp modelId="{27DA2DF5-1836-42B5-9F29-B647F0636B6E}">
      <dsp:nvSpPr>
        <dsp:cNvPr id="0" name=""/>
        <dsp:cNvSpPr/>
      </dsp:nvSpPr>
      <dsp:spPr>
        <a:xfrm>
          <a:off x="644123" y="4285641"/>
          <a:ext cx="840522" cy="840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532472"/>
              <a:satOff val="0"/>
              <a:lumOff val="-2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1B37D-C47F-448D-83DE-1E9D7A0C74E7}">
      <dsp:nvSpPr>
        <dsp:cNvPr id="0" name=""/>
        <dsp:cNvSpPr/>
      </dsp:nvSpPr>
      <dsp:spPr>
        <a:xfrm>
          <a:off x="511275" y="5378192"/>
          <a:ext cx="7682728" cy="672417"/>
        </a:xfrm>
        <a:prstGeom prst="rect">
          <a:avLst/>
        </a:prstGeom>
        <a:solidFill>
          <a:schemeClr val="accent2">
            <a:hueOff val="9415590"/>
            <a:satOff val="0"/>
            <a:lumOff val="-27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7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smtClean="0">
              <a:solidFill>
                <a:schemeClr val="tx1"/>
              </a:solidFill>
            </a:rPr>
            <a:t>Discussion practices, professional ‘language’; which are the right and common </a:t>
          </a:r>
          <a:r>
            <a:rPr lang="en-GB" sz="2000" b="1" kern="1200" smtClean="0">
              <a:solidFill>
                <a:schemeClr val="tx1"/>
              </a:solidFill>
            </a:rPr>
            <a:t>concepts  </a:t>
          </a:r>
          <a:endParaRPr lang="en-GB" sz="2000" b="1" kern="1200" dirty="0">
            <a:solidFill>
              <a:schemeClr val="tx1"/>
            </a:solidFill>
          </a:endParaRPr>
        </a:p>
      </dsp:txBody>
      <dsp:txXfrm>
        <a:off x="511275" y="5378192"/>
        <a:ext cx="7682728" cy="672417"/>
      </dsp:txXfrm>
    </dsp:sp>
    <dsp:sp modelId="{DEBB145B-2459-49BC-A7F3-A3ED421864CC}">
      <dsp:nvSpPr>
        <dsp:cNvPr id="0" name=""/>
        <dsp:cNvSpPr/>
      </dsp:nvSpPr>
      <dsp:spPr>
        <a:xfrm>
          <a:off x="91013" y="5294140"/>
          <a:ext cx="840522" cy="84052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415590"/>
              <a:satOff val="0"/>
              <a:lumOff val="-27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DD66-C4E6-4510-8B40-0328B0575688}">
      <dsp:nvSpPr>
        <dsp:cNvPr id="0" name=""/>
        <dsp:cNvSpPr/>
      </dsp:nvSpPr>
      <dsp:spPr>
        <a:xfrm>
          <a:off x="4518628" y="0"/>
          <a:ext cx="2193993" cy="2193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err="1" smtClean="0"/>
            <a:t>Common</a:t>
          </a:r>
          <a:r>
            <a:rPr lang="fi-FI" sz="1800" kern="1200" dirty="0" smtClean="0"/>
            <a:t> </a:t>
          </a:r>
          <a:r>
            <a:rPr lang="fi-FI" sz="1800" kern="1200" dirty="0" err="1" smtClean="0"/>
            <a:t>purpose</a:t>
          </a:r>
          <a:r>
            <a:rPr lang="fi-FI" sz="1800" kern="1200" dirty="0" smtClean="0"/>
            <a:t> and </a:t>
          </a:r>
          <a:r>
            <a:rPr lang="fi-FI" sz="1800" kern="1200" dirty="0" err="1" smtClean="0"/>
            <a:t>aims</a:t>
          </a:r>
          <a:endParaRPr lang="fi-FI" sz="1800" kern="1200" dirty="0"/>
        </a:p>
      </dsp:txBody>
      <dsp:txXfrm>
        <a:off x="4839931" y="321303"/>
        <a:ext cx="1551387" cy="1551387"/>
      </dsp:txXfrm>
    </dsp:sp>
    <dsp:sp modelId="{AE7A72E8-A43A-4B24-9A7D-F3E6D37FC960}">
      <dsp:nvSpPr>
        <dsp:cNvPr id="0" name=""/>
        <dsp:cNvSpPr/>
      </dsp:nvSpPr>
      <dsp:spPr>
        <a:xfrm rot="17633905">
          <a:off x="8126005" y="425164"/>
          <a:ext cx="603178" cy="1608432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/>
        </a:p>
      </dsp:txBody>
      <dsp:txXfrm>
        <a:off x="8179828" y="829570"/>
        <a:ext cx="422225" cy="965060"/>
      </dsp:txXfrm>
    </dsp:sp>
    <dsp:sp modelId="{B6A8F184-D638-4758-B20E-7FCAD2B642F7}">
      <dsp:nvSpPr>
        <dsp:cNvPr id="0" name=""/>
        <dsp:cNvSpPr/>
      </dsp:nvSpPr>
      <dsp:spPr>
        <a:xfrm>
          <a:off x="8646128" y="2172671"/>
          <a:ext cx="2193993" cy="2193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HR &amp; </a:t>
          </a:r>
          <a:r>
            <a:rPr lang="fi-FI" sz="2000" kern="1200" dirty="0" err="1" smtClean="0"/>
            <a:t>cultural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awareness</a:t>
          </a:r>
          <a:endParaRPr lang="fi-FI" sz="2000" kern="1200" dirty="0"/>
        </a:p>
      </dsp:txBody>
      <dsp:txXfrm>
        <a:off x="8967431" y="2493974"/>
        <a:ext cx="1551387" cy="1551387"/>
      </dsp:txXfrm>
    </dsp:sp>
    <dsp:sp modelId="{124DB460-6527-4682-A24B-554C764C7F3F}">
      <dsp:nvSpPr>
        <dsp:cNvPr id="0" name=""/>
        <dsp:cNvSpPr/>
      </dsp:nvSpPr>
      <dsp:spPr>
        <a:xfrm rot="3312444">
          <a:off x="8064593" y="4555842"/>
          <a:ext cx="682636" cy="1508661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/>
        </a:p>
      </dsp:txBody>
      <dsp:txXfrm rot="10800000">
        <a:off x="8108561" y="4773484"/>
        <a:ext cx="477845" cy="905197"/>
      </dsp:txXfrm>
    </dsp:sp>
    <dsp:sp modelId="{51723E35-772C-453C-A60F-4A48BD6A74E6}">
      <dsp:nvSpPr>
        <dsp:cNvPr id="0" name=""/>
        <dsp:cNvSpPr/>
      </dsp:nvSpPr>
      <dsp:spPr>
        <a:xfrm>
          <a:off x="4603589" y="4662190"/>
          <a:ext cx="2193993" cy="2193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Knowledge </a:t>
          </a:r>
          <a:r>
            <a:rPr lang="fi-FI" sz="2000" kern="1200" dirty="0" err="1" smtClean="0"/>
            <a:t>sharing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practices</a:t>
          </a:r>
          <a:r>
            <a:rPr lang="fi-FI" sz="2000" kern="1200" dirty="0" smtClean="0"/>
            <a:t> &amp; KM</a:t>
          </a:r>
          <a:endParaRPr lang="fi-FI" sz="2000" kern="1200" dirty="0"/>
        </a:p>
      </dsp:txBody>
      <dsp:txXfrm>
        <a:off x="4924892" y="4983493"/>
        <a:ext cx="1551387" cy="1551387"/>
      </dsp:txXfrm>
    </dsp:sp>
    <dsp:sp modelId="{F846D35B-CED0-4389-A537-591D6F45B6F7}">
      <dsp:nvSpPr>
        <dsp:cNvPr id="0" name=""/>
        <dsp:cNvSpPr/>
      </dsp:nvSpPr>
      <dsp:spPr>
        <a:xfrm rot="18459757">
          <a:off x="2920052" y="4641949"/>
          <a:ext cx="604629" cy="1463840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/>
        </a:p>
      </dsp:txBody>
      <dsp:txXfrm rot="10800000">
        <a:off x="2955331" y="5006513"/>
        <a:ext cx="423240" cy="878304"/>
      </dsp:txXfrm>
    </dsp:sp>
    <dsp:sp modelId="{B090221D-C580-4947-B779-05A212AA902A}">
      <dsp:nvSpPr>
        <dsp:cNvPr id="0" name=""/>
        <dsp:cNvSpPr/>
      </dsp:nvSpPr>
      <dsp:spPr>
        <a:xfrm>
          <a:off x="1112372" y="2316900"/>
          <a:ext cx="2193993" cy="21939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err="1" smtClean="0"/>
            <a:t>Context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based</a:t>
          </a:r>
          <a:r>
            <a:rPr lang="fi-FI" sz="2000" kern="1200" dirty="0" smtClean="0"/>
            <a:t> HR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(&amp; </a:t>
          </a:r>
          <a:r>
            <a:rPr lang="fi-FI" sz="2000" kern="1200" dirty="0" err="1" smtClean="0"/>
            <a:t>best</a:t>
          </a:r>
          <a:r>
            <a:rPr lang="fi-FI" sz="2000" kern="1200" dirty="0" smtClean="0"/>
            <a:t> </a:t>
          </a:r>
          <a:r>
            <a:rPr lang="fi-FI" sz="2000" kern="1200" dirty="0" err="1" smtClean="0"/>
            <a:t>practices</a:t>
          </a:r>
          <a:r>
            <a:rPr lang="fi-FI" sz="2000" kern="1200" dirty="0" smtClean="0"/>
            <a:t>)</a:t>
          </a:r>
          <a:endParaRPr lang="fi-FI" sz="2000" kern="1200" dirty="0"/>
        </a:p>
      </dsp:txBody>
      <dsp:txXfrm>
        <a:off x="1433675" y="2638203"/>
        <a:ext cx="1551387" cy="1551387"/>
      </dsp:txXfrm>
    </dsp:sp>
    <dsp:sp modelId="{CFF77992-084B-43B6-8303-4ACEF3EF61EF}">
      <dsp:nvSpPr>
        <dsp:cNvPr id="0" name=""/>
        <dsp:cNvSpPr/>
      </dsp:nvSpPr>
      <dsp:spPr>
        <a:xfrm rot="13825366">
          <a:off x="3272627" y="587863"/>
          <a:ext cx="623039" cy="1433836"/>
        </a:xfrm>
        <a:prstGeom prst="up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600" kern="1200"/>
        </a:p>
      </dsp:txBody>
      <dsp:txXfrm>
        <a:off x="3425625" y="946663"/>
        <a:ext cx="436127" cy="860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ECEC9-BA15-48CD-BD62-0E868107B4A3}">
      <dsp:nvSpPr>
        <dsp:cNvPr id="0" name=""/>
        <dsp:cNvSpPr/>
      </dsp:nvSpPr>
      <dsp:spPr>
        <a:xfrm>
          <a:off x="694937" y="0"/>
          <a:ext cx="2667448" cy="16261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smtClean="0"/>
            <a:t>Complexity</a:t>
          </a:r>
          <a:endParaRPr lang="fi-FI" sz="2200" kern="1200"/>
        </a:p>
      </dsp:txBody>
      <dsp:txXfrm>
        <a:off x="1050597" y="284579"/>
        <a:ext cx="1956128" cy="731776"/>
      </dsp:txXfrm>
    </dsp:sp>
    <dsp:sp modelId="{D46EEA6A-4548-41AE-ABD7-6E002F8A1823}">
      <dsp:nvSpPr>
        <dsp:cNvPr id="0" name=""/>
        <dsp:cNvSpPr/>
      </dsp:nvSpPr>
      <dsp:spPr>
        <a:xfrm>
          <a:off x="1810244" y="1391827"/>
          <a:ext cx="2512374" cy="17670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smtClean="0"/>
            <a:t>Partnership</a:t>
          </a:r>
          <a:endParaRPr lang="fi-FI" sz="2200" kern="1200"/>
        </a:p>
      </dsp:txBody>
      <dsp:txXfrm>
        <a:off x="2578612" y="1848305"/>
        <a:ext cx="1507424" cy="971855"/>
      </dsp:txXfrm>
    </dsp:sp>
    <dsp:sp modelId="{DC2D29DF-88D5-4245-A5F0-5D482FF6D3B8}">
      <dsp:nvSpPr>
        <dsp:cNvPr id="0" name=""/>
        <dsp:cNvSpPr/>
      </dsp:nvSpPr>
      <dsp:spPr>
        <a:xfrm>
          <a:off x="0" y="1325511"/>
          <a:ext cx="2435975" cy="18333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 smtClean="0"/>
            <a:t>Knowledge </a:t>
          </a:r>
          <a:r>
            <a:rPr lang="fi-FI" sz="2100" kern="1200" dirty="0" err="1" smtClean="0"/>
            <a:t>sharing</a:t>
          </a:r>
          <a:endParaRPr lang="fi-FI" sz="2100" kern="1200" dirty="0"/>
        </a:p>
      </dsp:txBody>
      <dsp:txXfrm>
        <a:off x="229387" y="1799120"/>
        <a:ext cx="1461585" cy="1008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7688DF-2591-45E8-9977-EDC65E77C479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5D495-4468-4051-8E3C-D969043957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80153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3D8E2-5F2A-4814-8781-77EAE67FE00F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A6C47-9347-4C18-A9D2-19795E6712F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766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63572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n kuvan paikkamerkki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Huomautusten paikkamerkki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400" eaLnBrk="1" hangingPunct="1"/>
            <a:endParaRPr lang="fi-FI" altLang="fi-FI" dirty="0" smtClean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CBEBA1C-1886-43FD-9B3A-5C6AF7137A57}" type="slidenum">
              <a:rPr lang="fi-FI" altLang="fi-FI"/>
              <a:pPr eaLnBrk="1" hangingPunct="1"/>
              <a:t>10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40003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3A8CA-8485-4310-B8B4-A3E3696E2E34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808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679926" y="4778722"/>
            <a:ext cx="5708218" cy="3909864"/>
          </a:xfrm>
        </p:spPr>
        <p:txBody>
          <a:bodyPr/>
          <a:lstStyle/>
          <a:p>
            <a:endParaRPr lang="fi-FI" sz="18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251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3206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7853E-2E95-9A4B-9C60-56F046BE3C5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47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019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49876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Context is fundamental: HR practice must fit the context in which it is enacted – multidisciplinary team is one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seems that within </a:t>
            </a:r>
            <a:r>
              <a:rPr lang="en-US" dirty="0" smtClean="0">
                <a:solidFill>
                  <a:srgbClr val="FF0000"/>
                </a:solidFill>
              </a:rPr>
              <a:t>a broad consensus on basic principles regarding the HR policy </a:t>
            </a:r>
            <a:r>
              <a:rPr lang="en-US" dirty="0" smtClean="0"/>
              <a:t>of the </a:t>
            </a:r>
            <a:r>
              <a:rPr lang="en-US" dirty="0" err="1" smtClean="0"/>
              <a:t>organisation</a:t>
            </a:r>
            <a:r>
              <a:rPr lang="en-US" dirty="0" smtClean="0"/>
              <a:t>, there also has to be </a:t>
            </a:r>
            <a:r>
              <a:rPr lang="en-US" dirty="0" smtClean="0">
                <a:solidFill>
                  <a:srgbClr val="FF0000"/>
                </a:solidFill>
              </a:rPr>
              <a:t>consensus on the principle of flexibility in HRM </a:t>
            </a:r>
            <a:r>
              <a:rPr lang="en-US" dirty="0" smtClean="0"/>
              <a:t>to align </a:t>
            </a:r>
            <a:r>
              <a:rPr lang="en-US" dirty="0" err="1" smtClean="0"/>
              <a:t>organisational</a:t>
            </a:r>
            <a:r>
              <a:rPr lang="en-US" dirty="0" smtClean="0"/>
              <a:t> and individual goals in practice (</a:t>
            </a:r>
            <a:r>
              <a:rPr lang="fi-FI" dirty="0" smtClean="0"/>
              <a:t>Gilbert ym. 2015); s</a:t>
            </a:r>
            <a:r>
              <a:rPr lang="en-US" dirty="0" err="1" smtClean="0"/>
              <a:t>trategic</a:t>
            </a:r>
            <a:r>
              <a:rPr lang="en-US" dirty="0" smtClean="0"/>
              <a:t> HRM has been moving away from </a:t>
            </a:r>
            <a:r>
              <a:rPr lang="en-US" dirty="0" err="1" smtClean="0"/>
              <a:t>standardised</a:t>
            </a:r>
            <a:r>
              <a:rPr lang="en-US" dirty="0" smtClean="0"/>
              <a:t> practices that are consistent across all employees towards a differential management of employees (Becker &amp; </a:t>
            </a:r>
            <a:r>
              <a:rPr lang="fi-FI" dirty="0" err="1" smtClean="0"/>
              <a:t>Huselid</a:t>
            </a:r>
            <a:r>
              <a:rPr lang="fi-FI" dirty="0" smtClean="0"/>
              <a:t> 2006)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71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0231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B93C0EE-01FE-4F49-BF2F-4F0692D68092}" type="datetime1">
              <a:rPr lang="fi-FI" smtClean="0"/>
              <a:t>23.5.2017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36AA1D-E04D-4CA8-A7C7-F5F000093A1E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9311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455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>
          <a:xfrm>
            <a:off x="205261" y="4778722"/>
            <a:ext cx="6594002" cy="3909864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A6C47-9347-4C18-A9D2-19795E6712F5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20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7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800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342103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800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447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180092"/>
            <a:ext cx="27432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35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5710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1255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0337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3483"/>
          </a:xfrm>
        </p:spPr>
        <p:txBody>
          <a:bodyPr/>
          <a:lstStyle>
            <a:lvl1pPr marL="457200" indent="-4572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76963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40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376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24" y="365125"/>
            <a:ext cx="6444175" cy="1325563"/>
          </a:xfrm>
        </p:spPr>
        <p:txBody>
          <a:bodyPr/>
          <a:lstStyle>
            <a:lvl1pPr algn="l">
              <a:defRPr>
                <a:solidFill>
                  <a:srgbClr val="B34F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624" y="1825625"/>
            <a:ext cx="644417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966" y="6300079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6911" y="6275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66" y="365125"/>
            <a:ext cx="4319016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24" y="365125"/>
            <a:ext cx="6444175" cy="1325563"/>
          </a:xfrm>
        </p:spPr>
        <p:txBody>
          <a:bodyPr/>
          <a:lstStyle>
            <a:lvl1pPr algn="l">
              <a:defRPr>
                <a:solidFill>
                  <a:srgbClr val="B34F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624" y="1825625"/>
            <a:ext cx="644417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966" y="6300079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6911" y="6275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66" y="366649"/>
            <a:ext cx="4319016" cy="57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1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24" y="365125"/>
            <a:ext cx="6444175" cy="1325563"/>
          </a:xfrm>
        </p:spPr>
        <p:txBody>
          <a:bodyPr/>
          <a:lstStyle>
            <a:lvl1pPr algn="l">
              <a:defRPr>
                <a:solidFill>
                  <a:srgbClr val="B34F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624" y="1825625"/>
            <a:ext cx="644417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966" y="6300079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6911" y="6275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66" y="366649"/>
            <a:ext cx="4319016" cy="57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163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6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24" y="365125"/>
            <a:ext cx="6444175" cy="1325563"/>
          </a:xfrm>
        </p:spPr>
        <p:txBody>
          <a:bodyPr/>
          <a:lstStyle>
            <a:lvl1pPr algn="l">
              <a:defRPr>
                <a:solidFill>
                  <a:srgbClr val="B34F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624" y="1825625"/>
            <a:ext cx="644417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966" y="6300079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6911" y="6275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66" y="366649"/>
            <a:ext cx="4319016" cy="57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8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24" y="365125"/>
            <a:ext cx="6444175" cy="1325563"/>
          </a:xfrm>
        </p:spPr>
        <p:txBody>
          <a:bodyPr/>
          <a:lstStyle>
            <a:lvl1pPr algn="l">
              <a:defRPr>
                <a:solidFill>
                  <a:srgbClr val="B34F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624" y="1825625"/>
            <a:ext cx="644417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966" y="6300079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6911" y="6275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09" y="366649"/>
            <a:ext cx="4316730" cy="575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75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9624" y="365125"/>
            <a:ext cx="6444175" cy="1325563"/>
          </a:xfrm>
        </p:spPr>
        <p:txBody>
          <a:bodyPr/>
          <a:lstStyle>
            <a:lvl1pPr algn="l">
              <a:defRPr>
                <a:solidFill>
                  <a:srgbClr val="B34FC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9624" y="1825625"/>
            <a:ext cx="6444176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3966" y="6300079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16911" y="62757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09" y="366650"/>
            <a:ext cx="4316730" cy="575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03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3483"/>
          </a:xfrm>
        </p:spPr>
        <p:txBody>
          <a:bodyPr/>
          <a:lstStyle>
            <a:lvl1pPr marL="457200" indent="-457200"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76963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40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1" y="6412998"/>
            <a:ext cx="426720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36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B34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0" y="6420168"/>
            <a:ext cx="4267209" cy="12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3483"/>
          </a:xfr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2pPr>
            <a:lvl3pPr marL="914400" indent="0"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tx2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7696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40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6557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76963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40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1" y="6412998"/>
            <a:ext cx="4267209" cy="1219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91380" y="807576"/>
            <a:ext cx="5619136" cy="932733"/>
          </a:xfrm>
        </p:spPr>
        <p:txBody>
          <a:bodyPr anchor="b">
            <a:normAutofit/>
          </a:bodyPr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Faktanosto</a:t>
            </a:r>
            <a:r>
              <a:rPr lang="en-US" dirty="0" smtClean="0"/>
              <a:t>, </a:t>
            </a:r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 smtClean="0"/>
              <a:t>luku</a:t>
            </a:r>
            <a:r>
              <a:rPr lang="en-US" dirty="0" smtClean="0"/>
              <a:t>: 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472510" y="1875247"/>
            <a:ext cx="4267210" cy="4173862"/>
          </a:xfr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091380" y="1875247"/>
            <a:ext cx="5619136" cy="2180560"/>
          </a:xfrm>
        </p:spPr>
        <p:txBody>
          <a:bodyPr anchor="ctr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0">
                <a:latin typeface="Arial Black" panose="020B0A04020102020204" pitchFamily="34" charset="0"/>
              </a:defRPr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5000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091380" y="4317272"/>
            <a:ext cx="5619136" cy="80265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400">
                <a:latin typeface="Arial Black" panose="020B0A04020102020204" pitchFamily="34" charset="0"/>
              </a:defRPr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435649" y="803801"/>
            <a:ext cx="4304071" cy="936507"/>
          </a:xfrm>
        </p:spPr>
        <p:txBody>
          <a:bodyPr anchor="b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400">
                <a:latin typeface="Arial Black" panose="020B0A04020102020204" pitchFamily="34" charset="0"/>
              </a:defRPr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807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17696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1840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511" y="6412998"/>
            <a:ext cx="4267209" cy="12192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91380" y="807576"/>
            <a:ext cx="5619136" cy="932733"/>
          </a:xfrm>
        </p:spPr>
        <p:txBody>
          <a:bodyPr anchor="b">
            <a:normAutofit/>
          </a:bodyPr>
          <a:lstStyle>
            <a:lvl1pPr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Faktanosto</a:t>
            </a:r>
            <a:r>
              <a:rPr lang="en-US" dirty="0" smtClean="0"/>
              <a:t>, </a:t>
            </a:r>
            <a:r>
              <a:rPr lang="en-US" dirty="0" err="1" smtClean="0"/>
              <a:t>esim</a:t>
            </a:r>
            <a:r>
              <a:rPr lang="en-US" dirty="0" smtClean="0"/>
              <a:t>. </a:t>
            </a:r>
            <a:r>
              <a:rPr lang="en-US" dirty="0" err="1" smtClean="0"/>
              <a:t>luku</a:t>
            </a:r>
            <a:r>
              <a:rPr lang="en-US" dirty="0" smtClean="0"/>
              <a:t> 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472510" y="1875247"/>
            <a:ext cx="4267210" cy="4173862"/>
          </a:xfrm>
        </p:spPr>
        <p:txBody>
          <a:bodyPr/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1pPr>
            <a:lvl2pPr>
              <a:buClr>
                <a:schemeClr val="tx2"/>
              </a:buClr>
              <a:defRPr sz="1800">
                <a:solidFill>
                  <a:schemeClr val="bg1"/>
                </a:solidFill>
              </a:defRPr>
            </a:lvl2pPr>
            <a:lvl3pPr>
              <a:buClr>
                <a:schemeClr val="tx2"/>
              </a:buClr>
              <a:defRPr sz="1600">
                <a:solidFill>
                  <a:schemeClr val="bg1"/>
                </a:solidFill>
              </a:defRPr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 hasCustomPrompt="1"/>
          </p:nvPr>
        </p:nvSpPr>
        <p:spPr>
          <a:xfrm>
            <a:off x="1091380" y="1875247"/>
            <a:ext cx="5619136" cy="2180560"/>
          </a:xfrm>
        </p:spPr>
        <p:txBody>
          <a:bodyPr anchor="ctr">
            <a:no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1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5000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1091380" y="4317272"/>
            <a:ext cx="5619136" cy="802654"/>
          </a:xfrm>
        </p:spPr>
        <p:txBody>
          <a:bodyPr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3"/>
          </p:nvPr>
        </p:nvSpPr>
        <p:spPr>
          <a:xfrm>
            <a:off x="7435649" y="803801"/>
            <a:ext cx="4304071" cy="936507"/>
          </a:xfrm>
        </p:spPr>
        <p:txBody>
          <a:bodyPr anchor="b">
            <a:normAutofit/>
          </a:bodyPr>
          <a:lstStyle>
            <a:lvl1pPr marL="0" indent="0">
              <a:buClr>
                <a:schemeClr val="tx2"/>
              </a:buClr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4412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1702748"/>
            <a:ext cx="3200400" cy="4344091"/>
          </a:xfrm>
          <a:prstGeom prst="rect">
            <a:avLst/>
          </a:prstGeom>
          <a:solidFill>
            <a:srgbClr val="FFC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fi-FI" dirty="0" smtClean="0">
              <a:solidFill>
                <a:schemeClr val="tx1"/>
              </a:solidFill>
              <a:latin typeface="Arial  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153400" y="1690688"/>
            <a:ext cx="3200400" cy="4344091"/>
          </a:xfrm>
          <a:prstGeom prst="rect">
            <a:avLst/>
          </a:prstGeom>
          <a:solidFill>
            <a:srgbClr val="FFC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fi-FI" dirty="0" smtClean="0">
              <a:solidFill>
                <a:schemeClr val="tx1"/>
              </a:solidFill>
              <a:latin typeface="Arial  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95800" y="1702748"/>
            <a:ext cx="3200400" cy="4344091"/>
          </a:xfrm>
          <a:prstGeom prst="rect">
            <a:avLst/>
          </a:prstGeom>
          <a:solidFill>
            <a:srgbClr val="FFC9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fi-FI" dirty="0" smtClean="0">
              <a:solidFill>
                <a:schemeClr val="tx1"/>
              </a:solidFill>
              <a:latin typeface="Arial  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54443" y="1911178"/>
            <a:ext cx="2784390" cy="3962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701746" y="1911178"/>
            <a:ext cx="2784390" cy="3962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8369643" y="1911178"/>
            <a:ext cx="2784390" cy="3962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875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6" name="Rectangle 5"/>
          <p:cNvSpPr/>
          <p:nvPr userDrawn="1"/>
        </p:nvSpPr>
        <p:spPr>
          <a:xfrm>
            <a:off x="838200" y="1702748"/>
            <a:ext cx="3200400" cy="4385647"/>
          </a:xfrm>
          <a:prstGeom prst="rect">
            <a:avLst/>
          </a:prstGeom>
          <a:solidFill>
            <a:srgbClr val="B34F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fi-FI" dirty="0" smtClean="0">
              <a:solidFill>
                <a:schemeClr val="bg1"/>
              </a:solidFill>
              <a:latin typeface="Arial  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153400" y="1690688"/>
            <a:ext cx="3200400" cy="4385647"/>
          </a:xfrm>
          <a:prstGeom prst="rect">
            <a:avLst/>
          </a:prstGeom>
          <a:solidFill>
            <a:srgbClr val="B34F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fi-FI" dirty="0" smtClean="0">
              <a:solidFill>
                <a:schemeClr val="bg1"/>
              </a:solidFill>
              <a:latin typeface="Arial  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4495800" y="1702748"/>
            <a:ext cx="3200400" cy="4385647"/>
          </a:xfrm>
          <a:prstGeom prst="rect">
            <a:avLst/>
          </a:prstGeom>
          <a:solidFill>
            <a:srgbClr val="B34FC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t"/>
          <a:lstStyle/>
          <a:p>
            <a:pPr algn="l"/>
            <a:endParaRPr lang="fi-FI" dirty="0" smtClean="0">
              <a:solidFill>
                <a:schemeClr val="bg1"/>
              </a:solidFill>
              <a:latin typeface="Arial  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095632" y="1958642"/>
            <a:ext cx="2702012" cy="3906699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44994" y="1958642"/>
            <a:ext cx="2702012" cy="3906699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0832" y="1958642"/>
            <a:ext cx="2702012" cy="3906699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1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0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8291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17" y="3953535"/>
            <a:ext cx="10515600" cy="285273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48657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60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17" y="3953535"/>
            <a:ext cx="10515600" cy="285273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351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17" y="3953535"/>
            <a:ext cx="10515600" cy="285273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16837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17" y="2926080"/>
            <a:ext cx="10515600" cy="343251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138" y="273205"/>
            <a:ext cx="5081158" cy="2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1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908" y="872198"/>
            <a:ext cx="7397750" cy="514877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933" y="346946"/>
            <a:ext cx="5081158" cy="254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53" y="6391461"/>
            <a:ext cx="426720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56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17" y="2926080"/>
            <a:ext cx="10515600" cy="343251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138" y="273205"/>
            <a:ext cx="5081158" cy="2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Section Header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908" y="872198"/>
            <a:ext cx="7397750" cy="514877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933" y="346946"/>
            <a:ext cx="5081158" cy="254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53" y="6391461"/>
            <a:ext cx="426720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81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917" y="2926080"/>
            <a:ext cx="10515600" cy="3432517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138" y="273205"/>
            <a:ext cx="5081158" cy="254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062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6908" y="872198"/>
            <a:ext cx="7397750" cy="5148774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9933" y="346946"/>
            <a:ext cx="5081158" cy="25405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53" y="6391461"/>
            <a:ext cx="4267209" cy="121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7952" y="6391461"/>
            <a:ext cx="4267209" cy="12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83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3723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667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899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737419"/>
            <a:ext cx="4984085" cy="384932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737419"/>
            <a:ext cx="4646612" cy="16002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6296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737419"/>
            <a:ext cx="4984085" cy="523567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737419"/>
            <a:ext cx="4646612" cy="16002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1686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737419"/>
            <a:ext cx="4984085" cy="501445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737419"/>
            <a:ext cx="4646612" cy="16002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5990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737419"/>
            <a:ext cx="4984085" cy="501445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9788" y="737419"/>
            <a:ext cx="4646612" cy="16002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9699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1946787"/>
            <a:ext cx="4984085" cy="3805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71301" y="346587"/>
            <a:ext cx="4984085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9486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1946787"/>
            <a:ext cx="4984085" cy="3805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71301" y="346587"/>
            <a:ext cx="4984085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7140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1946787"/>
            <a:ext cx="4984085" cy="3805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71301" y="346587"/>
            <a:ext cx="4984085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72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1946787"/>
            <a:ext cx="4984085" cy="3805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71301" y="346587"/>
            <a:ext cx="4984085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689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71302" y="1946787"/>
            <a:ext cx="4984085" cy="3805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None/>
              <a:defRPr sz="1800">
                <a:solidFill>
                  <a:schemeClr val="tx1"/>
                </a:solidFill>
              </a:defRPr>
            </a:lvl3pPr>
            <a:lvl4pPr marL="1371600" indent="0">
              <a:buNone/>
              <a:defRPr sz="1600">
                <a:solidFill>
                  <a:schemeClr val="tx1"/>
                </a:solidFill>
              </a:defRPr>
            </a:lvl4pPr>
            <a:lvl5pPr marL="1828800" indent="0">
              <a:buNone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71301" y="346587"/>
            <a:ext cx="4984085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23897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592530" y="1946787"/>
            <a:ext cx="4762857" cy="38050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2529" y="346587"/>
            <a:ext cx="4762857" cy="1600200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5201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7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12188" y="622898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3852" y="622898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7138219" y="523567"/>
            <a:ext cx="4217168" cy="522830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06130" y="523568"/>
            <a:ext cx="5648631" cy="1600200"/>
          </a:xfrm>
        </p:spPr>
        <p:txBody>
          <a:bodyPr anchor="t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7111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59243"/>
            <a:ext cx="6172200" cy="4501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58406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2821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83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196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07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95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4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58" y="1589241"/>
            <a:ext cx="105156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52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58" y="1589241"/>
            <a:ext cx="105156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7024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58" y="1589241"/>
            <a:ext cx="105156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88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8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4458" y="1589241"/>
            <a:ext cx="10515600" cy="1325563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7548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MK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73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iketalous ja matkai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2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otoiluinstituut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04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niik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siaali- ja terveysa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48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180092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  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939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84" y="6173786"/>
            <a:ext cx="2743200" cy="365125"/>
          </a:xfrm>
        </p:spPr>
        <p:txBody>
          <a:bodyPr/>
          <a:lstStyle/>
          <a:p>
            <a:fld id="{1521F8D5-0F85-42CD-8834-CEB9C774E0E3}" type="datetimeFigureOut">
              <a:rPr lang="fi-FI" smtClean="0"/>
              <a:t>23.5.2017</a:t>
            </a:fld>
            <a:endParaRPr lang="fi-FI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610600" y="6180092"/>
            <a:ext cx="2743200" cy="365125"/>
          </a:xfrm>
          <a:prstGeom prst="rect">
            <a:avLst/>
          </a:prstGeom>
        </p:spPr>
        <p:txBody>
          <a:bodyPr anchor="ctr"/>
          <a:lstStyle>
            <a:defPPr>
              <a:defRPr lang="fi-FI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Arial  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53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image" Target="../media/image1.jpe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7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fld id="{1521F8D5-0F85-42CD-8834-CEB9C774E0E3}" type="datetimeFigureOut">
              <a:rPr lang="fi-FI" smtClean="0"/>
              <a:pPr/>
              <a:t>23.5.2017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2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  "/>
              </a:defRPr>
            </a:lvl1pPr>
          </a:lstStyle>
          <a:p>
            <a:r>
              <a:rPr lang="fi-FI" dirty="0" smtClean="0"/>
              <a:t>@</a:t>
            </a:r>
            <a:r>
              <a:rPr lang="fi-FI" dirty="0" err="1" smtClean="0"/>
              <a:t>LAMKfi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942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845" r:id="rId5"/>
    <p:sldLayoutId id="2147483846" r:id="rId6"/>
    <p:sldLayoutId id="2147483847" r:id="rId7"/>
    <p:sldLayoutId id="2147483668" r:id="rId8"/>
    <p:sldLayoutId id="2147483849" r:id="rId9"/>
    <p:sldLayoutId id="2147483669" r:id="rId10"/>
    <p:sldLayoutId id="2147483670" r:id="rId11"/>
    <p:sldLayoutId id="2147483672" r:id="rId12"/>
    <p:sldLayoutId id="2147483675" r:id="rId13"/>
    <p:sldLayoutId id="2147483677" r:id="rId14"/>
    <p:sldLayoutId id="2147483852" r:id="rId15"/>
    <p:sldLayoutId id="2147483750" r:id="rId16"/>
    <p:sldLayoutId id="2147483652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794" r:id="rId23"/>
    <p:sldLayoutId id="2147483796" r:id="rId24"/>
    <p:sldLayoutId id="2147483800" r:id="rId25"/>
    <p:sldLayoutId id="2147483831" r:id="rId26"/>
    <p:sldLayoutId id="2147483654" r:id="rId27"/>
    <p:sldLayoutId id="2147483785" r:id="rId28"/>
    <p:sldLayoutId id="2147483681" r:id="rId29"/>
    <p:sldLayoutId id="2147483683" r:id="rId30"/>
    <p:sldLayoutId id="2147483684" r:id="rId31"/>
    <p:sldLayoutId id="2147483813" r:id="rId32"/>
    <p:sldLayoutId id="2147483743" r:id="rId33"/>
    <p:sldLayoutId id="2147483816" r:id="rId34"/>
    <p:sldLayoutId id="2147483817" r:id="rId35"/>
    <p:sldLayoutId id="2147483824" r:id="rId36"/>
    <p:sldLayoutId id="2147483825" r:id="rId37"/>
    <p:sldLayoutId id="2147483653" r:id="rId38"/>
    <p:sldLayoutId id="2147483655" r:id="rId39"/>
    <p:sldLayoutId id="2147483802" r:id="rId40"/>
    <p:sldLayoutId id="2147483808" r:id="rId41"/>
    <p:sldLayoutId id="2147483803" r:id="rId42"/>
    <p:sldLayoutId id="2147483805" r:id="rId43"/>
    <p:sldLayoutId id="2147483804" r:id="rId44"/>
    <p:sldLayoutId id="2147483806" r:id="rId45"/>
    <p:sldLayoutId id="2147483807" r:id="rId46"/>
    <p:sldLayoutId id="2147483809" r:id="rId47"/>
    <p:sldLayoutId id="2147483810" r:id="rId48"/>
    <p:sldLayoutId id="2147483811" r:id="rId49"/>
    <p:sldLayoutId id="2147483812" r:id="rId50"/>
    <p:sldLayoutId id="2147483656" r:id="rId51"/>
    <p:sldLayoutId id="2147483835" r:id="rId52"/>
    <p:sldLayoutId id="2147483836" r:id="rId53"/>
    <p:sldLayoutId id="2147483837" r:id="rId54"/>
    <p:sldLayoutId id="2147483838" r:id="rId55"/>
    <p:sldLayoutId id="2147483839" r:id="rId56"/>
    <p:sldLayoutId id="2147483770" r:id="rId57"/>
    <p:sldLayoutId id="2147483832" r:id="rId58"/>
    <p:sldLayoutId id="2147483834" r:id="rId59"/>
    <p:sldLayoutId id="2147483833" r:id="rId60"/>
    <p:sldLayoutId id="2147483840" r:id="rId61"/>
    <p:sldLayoutId id="2147483841" r:id="rId62"/>
    <p:sldLayoutId id="2147483842" r:id="rId63"/>
    <p:sldLayoutId id="2147483843" r:id="rId64"/>
    <p:sldLayoutId id="2147483844" r:id="rId6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 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 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 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 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 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ivi.huotari@lamk.f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HR and Knowledge Management in Multidisciplinary </a:t>
            </a:r>
            <a:r>
              <a:rPr lang="fi-FI" dirty="0"/>
              <a:t>T</a:t>
            </a:r>
            <a:r>
              <a:rPr lang="cs-CZ" dirty="0" smtClean="0"/>
              <a:t>eam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fi-FI" dirty="0" smtClean="0"/>
              <a:t>Päivi Huotari</a:t>
            </a:r>
          </a:p>
          <a:p>
            <a:pPr algn="l"/>
            <a:r>
              <a:rPr lang="fi-FI" dirty="0">
                <a:hlinkClick r:id="rId3"/>
              </a:rPr>
              <a:t>p</a:t>
            </a:r>
            <a:r>
              <a:rPr lang="fi-FI" dirty="0" smtClean="0">
                <a:hlinkClick r:id="rId3"/>
              </a:rPr>
              <a:t>aivi.huotari@lamk.fi</a:t>
            </a:r>
            <a:endParaRPr lang="fi-FI" dirty="0" smtClean="0"/>
          </a:p>
          <a:p>
            <a:pPr algn="l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859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981365"/>
              </p:ext>
            </p:extLst>
          </p:nvPr>
        </p:nvGraphicFramePr>
        <p:xfrm>
          <a:off x="346364" y="764706"/>
          <a:ext cx="5016649" cy="503367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016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88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RECRUITMENT &amp; SELECTION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 &amp; DEVELOPMENT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 &amp;S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care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integration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cooperation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endParaRPr lang="fi-FI" sz="1800" b="1" kern="1200" baseline="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268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 APPRAISAL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FINANCIAL REWARDS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FEEDBACK 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valued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Based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endParaRPr lang="fi-FI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JOB DESIGN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INVOLVEMENT SYSTEMS COMMUNICATION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Multidisciplinary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team as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part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organizational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structure</a:t>
                      </a:r>
                      <a:r>
                        <a:rPr lang="fi-FI" sz="18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,  a </a:t>
                      </a:r>
                      <a:r>
                        <a:rPr lang="fi-FI" sz="1800" b="1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unit</a:t>
                      </a:r>
                      <a:endParaRPr lang="fi-FI" b="1" cap="none" spc="0" dirty="0">
                        <a:ln w="1905"/>
                        <a:solidFill>
                          <a:srgbClr val="0070C0"/>
                        </a:soli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36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INTERNAL PROMOTION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SECURITY 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FAIR TREATMENT</a:t>
                      </a: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PSYCHIOLOGICAL CONTRACT</a:t>
                      </a:r>
                      <a:endParaRPr lang="fi-FI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319678"/>
              </p:ext>
            </p:extLst>
          </p:nvPr>
        </p:nvGraphicFramePr>
        <p:xfrm>
          <a:off x="5861974" y="764707"/>
          <a:ext cx="2244344" cy="50849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3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1548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EMPLOYEE QUALIFCATION AND COMPETENCE </a:t>
                      </a:r>
                      <a:r>
                        <a:rPr lang="fi-FI" sz="2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fi-FI" sz="1800" b="1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0894">
                <a:tc>
                  <a:txBody>
                    <a:bodyPr/>
                    <a:lstStyle/>
                    <a:p>
                      <a:endParaRPr lang="fi-FI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EMPLOYEE MOTIVATION   </a:t>
                      </a:r>
                      <a:r>
                        <a:rPr lang="fi-FI" sz="2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endParaRPr lang="fi-FI" sz="2800" b="1" kern="1200" baseline="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5480">
                <a:tc>
                  <a:txBody>
                    <a:bodyPr/>
                    <a:lstStyle/>
                    <a:p>
                      <a:endParaRPr lang="fi-FI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pPr marL="0" algn="l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OPPORTUNITY TO PARTICIPATE   </a:t>
                      </a:r>
                      <a:r>
                        <a:rPr lang="fi-FI" sz="2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</a:p>
                    <a:p>
                      <a:endParaRPr lang="fi-FI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22">
                <a:tc>
                  <a:txBody>
                    <a:bodyPr/>
                    <a:lstStyle/>
                    <a:p>
                      <a:endParaRPr lang="fi-FI" b="1" cap="none" spc="0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  <a:p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EMPLOYEE COMMITMENT</a:t>
                      </a:r>
                      <a:endParaRPr lang="fi-FI" b="1" cap="none" spc="0" dirty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89485"/>
              </p:ext>
            </p:extLst>
          </p:nvPr>
        </p:nvGraphicFramePr>
        <p:xfrm>
          <a:off x="8572516" y="1071551"/>
          <a:ext cx="3379997" cy="49292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9221">
                <a:tc>
                  <a:txBody>
                    <a:bodyPr/>
                    <a:lstStyle/>
                    <a:p>
                      <a:endParaRPr lang="fi-FI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b="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i-FI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ENHANCED</a:t>
                      </a:r>
                    </a:p>
                    <a:p>
                      <a:endParaRPr lang="fi-FI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cs-CZ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MULTIDISCIPLINARY</a:t>
                      </a:r>
                      <a:endParaRPr lang="fi-FI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i-FI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i-FI" sz="1800" b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TEAM PERFORMANCE</a:t>
                      </a:r>
                    </a:p>
                    <a:p>
                      <a:pPr algn="ctr"/>
                      <a:endParaRPr lang="fi-FI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i-FI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i-FI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i-FI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fi-FI" sz="1800" b="1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1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Effects on client’s welfare and health</a:t>
                      </a:r>
                    </a:p>
                    <a:p>
                      <a:pPr algn="ctr"/>
                      <a:r>
                        <a:rPr lang="fi-FI" b="1" cap="all" spc="0" baseline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chemeClr val="tx1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 </a:t>
                      </a:r>
                      <a:endParaRPr lang="fi-FI" b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chemeClr val="tx1"/>
                        </a:soli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99060" marR="990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582" name="Suorakulmio 6"/>
          <p:cNvSpPr>
            <a:spLocks noChangeArrowheads="1"/>
          </p:cNvSpPr>
          <p:nvPr/>
        </p:nvSpPr>
        <p:spPr bwMode="auto">
          <a:xfrm>
            <a:off x="9433653" y="6000772"/>
            <a:ext cx="22884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altLang="fi-FI" dirty="0" smtClean="0"/>
              <a:t>(</a:t>
            </a:r>
            <a:r>
              <a:rPr lang="fi-FI" altLang="fi-FI" dirty="0" err="1" smtClean="0"/>
              <a:t>modified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Guest</a:t>
            </a:r>
            <a:r>
              <a:rPr lang="fi-FI" altLang="fi-FI" dirty="0" smtClean="0"/>
              <a:t> </a:t>
            </a:r>
            <a:r>
              <a:rPr lang="fi-FI" altLang="fi-FI" dirty="0"/>
              <a:t>2006)</a:t>
            </a:r>
          </a:p>
        </p:txBody>
      </p:sp>
      <p:sp>
        <p:nvSpPr>
          <p:cNvPr id="17" name="Nuoli oikealle 16"/>
          <p:cNvSpPr/>
          <p:nvPr/>
        </p:nvSpPr>
        <p:spPr>
          <a:xfrm>
            <a:off x="8115493" y="2829694"/>
            <a:ext cx="466725" cy="1296987"/>
          </a:xfrm>
          <a:prstGeom prst="rightArrow">
            <a:avLst>
              <a:gd name="adj1" fmla="val 50000"/>
              <a:gd name="adj2" fmla="val 542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8" name="Nuoli oikealle 17"/>
          <p:cNvSpPr/>
          <p:nvPr/>
        </p:nvSpPr>
        <p:spPr>
          <a:xfrm>
            <a:off x="5316538" y="1412875"/>
            <a:ext cx="5461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19" name="Nuoli oikealle 18"/>
          <p:cNvSpPr/>
          <p:nvPr/>
        </p:nvSpPr>
        <p:spPr>
          <a:xfrm>
            <a:off x="5316538" y="2492375"/>
            <a:ext cx="5461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0" name="Nuoli oikealle 19"/>
          <p:cNvSpPr/>
          <p:nvPr/>
        </p:nvSpPr>
        <p:spPr>
          <a:xfrm>
            <a:off x="5316538" y="4018731"/>
            <a:ext cx="5461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1" name="Nuoli oikealle 20"/>
          <p:cNvSpPr/>
          <p:nvPr/>
        </p:nvSpPr>
        <p:spPr>
          <a:xfrm>
            <a:off x="5316538" y="5157788"/>
            <a:ext cx="5461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i-FI"/>
          </a:p>
        </p:txBody>
      </p:sp>
      <p:sp>
        <p:nvSpPr>
          <p:cNvPr id="24588" name="Tekstikehys 12"/>
          <p:cNvSpPr txBox="1">
            <a:spLocks noChangeArrowheads="1"/>
          </p:cNvSpPr>
          <p:nvPr/>
        </p:nvSpPr>
        <p:spPr bwMode="auto">
          <a:xfrm>
            <a:off x="783771" y="-12633"/>
            <a:ext cx="10633166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i-FI" altLang="fi-FI" sz="2800" dirty="0" smtClean="0"/>
              <a:t>HR and </a:t>
            </a:r>
            <a:r>
              <a:rPr lang="fi-FI" altLang="fi-FI" sz="2800" dirty="0"/>
              <a:t>K</a:t>
            </a:r>
            <a:r>
              <a:rPr lang="fi-FI" altLang="fi-FI" sz="2800" dirty="0" smtClean="0"/>
              <a:t>nowledge Management (AMO) in MDT (</a:t>
            </a:r>
            <a:r>
              <a:rPr lang="fi-FI" altLang="fi-FI" sz="2800" dirty="0" err="1" smtClean="0"/>
              <a:t>black</a:t>
            </a:r>
            <a:r>
              <a:rPr lang="fi-FI" altLang="fi-FI" sz="2800" dirty="0" smtClean="0"/>
              <a:t> box)</a:t>
            </a:r>
            <a:endParaRPr lang="fi-FI" altLang="fi-FI" sz="2800" dirty="0"/>
          </a:p>
        </p:txBody>
      </p:sp>
      <p:sp>
        <p:nvSpPr>
          <p:cNvPr id="7" name="Alanuoli 6"/>
          <p:cNvSpPr/>
          <p:nvPr/>
        </p:nvSpPr>
        <p:spPr>
          <a:xfrm>
            <a:off x="9823269" y="3933826"/>
            <a:ext cx="719341" cy="651237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568037" y="5890704"/>
            <a:ext cx="4170218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dirty="0" smtClean="0"/>
              <a:t>AMO= </a:t>
            </a:r>
            <a:r>
              <a:rPr lang="fi-FI" dirty="0" err="1" smtClean="0"/>
              <a:t>ability</a:t>
            </a:r>
            <a:r>
              <a:rPr lang="fi-FI" dirty="0" smtClean="0"/>
              <a:t> x </a:t>
            </a:r>
            <a:r>
              <a:rPr lang="fi-FI" dirty="0" err="1" smtClean="0"/>
              <a:t>motivation</a:t>
            </a:r>
            <a:r>
              <a:rPr lang="fi-FI" dirty="0" smtClean="0"/>
              <a:t> x </a:t>
            </a:r>
            <a:r>
              <a:rPr lang="fi-FI" dirty="0" err="1" smtClean="0"/>
              <a:t>opportunity</a:t>
            </a:r>
            <a:endParaRPr lang="fi-FI" dirty="0"/>
          </a:p>
        </p:txBody>
      </p:sp>
      <p:sp>
        <p:nvSpPr>
          <p:cNvPr id="8" name="Oikea aaltosulje 7"/>
          <p:cNvSpPr/>
          <p:nvPr/>
        </p:nvSpPr>
        <p:spPr>
          <a:xfrm>
            <a:off x="4038600" y="4752109"/>
            <a:ext cx="311727" cy="928255"/>
          </a:xfrm>
          <a:prstGeom prst="rightBrace">
            <a:avLst>
              <a:gd name="adj1" fmla="val 8333"/>
              <a:gd name="adj2" fmla="val 4857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 b="1" dirty="0">
              <a:solidFill>
                <a:srgbClr val="FF0000"/>
              </a:solidFill>
            </a:endParaRPr>
          </a:p>
        </p:txBody>
      </p:sp>
      <p:sp>
        <p:nvSpPr>
          <p:cNvPr id="2" name="Tekstiruutu 1"/>
          <p:cNvSpPr txBox="1"/>
          <p:nvPr/>
        </p:nvSpPr>
        <p:spPr>
          <a:xfrm>
            <a:off x="4384786" y="4752109"/>
            <a:ext cx="101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Maslow</a:t>
            </a:r>
          </a:p>
        </p:txBody>
      </p:sp>
    </p:spTree>
    <p:extLst>
      <p:ext uri="{BB962C8B-B14F-4D97-AF65-F5344CB8AC3E}">
        <p14:creationId xmlns:p14="http://schemas.microsoft.com/office/powerpoint/2010/main" val="3940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i 1"/>
          <p:cNvSpPr/>
          <p:nvPr/>
        </p:nvSpPr>
        <p:spPr>
          <a:xfrm>
            <a:off x="3791744" y="548680"/>
            <a:ext cx="4176464" cy="561662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Ellipsi 2"/>
          <p:cNvSpPr/>
          <p:nvPr/>
        </p:nvSpPr>
        <p:spPr>
          <a:xfrm>
            <a:off x="4511824" y="1340768"/>
            <a:ext cx="25922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Inspiration</a:t>
            </a:r>
          </a:p>
        </p:txBody>
      </p:sp>
      <p:sp>
        <p:nvSpPr>
          <p:cNvPr id="4" name="Ellipsi 3"/>
          <p:cNvSpPr/>
          <p:nvPr/>
        </p:nvSpPr>
        <p:spPr>
          <a:xfrm>
            <a:off x="4583832" y="2780928"/>
            <a:ext cx="259228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Communication</a:t>
            </a:r>
          </a:p>
        </p:txBody>
      </p:sp>
      <p:sp>
        <p:nvSpPr>
          <p:cNvPr id="5" name="Ellipsi 4"/>
          <p:cNvSpPr/>
          <p:nvPr/>
        </p:nvSpPr>
        <p:spPr>
          <a:xfrm>
            <a:off x="4655840" y="4365103"/>
            <a:ext cx="2592288" cy="9411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Knowledge sharing practices</a:t>
            </a:r>
            <a:endParaRPr lang="en-GB" dirty="0"/>
          </a:p>
        </p:txBody>
      </p:sp>
      <p:sp>
        <p:nvSpPr>
          <p:cNvPr id="6" name="Nuoli vasemmalle 5"/>
          <p:cNvSpPr/>
          <p:nvPr/>
        </p:nvSpPr>
        <p:spPr>
          <a:xfrm>
            <a:off x="8050266" y="1831705"/>
            <a:ext cx="115212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kstiruutu 6"/>
          <p:cNvSpPr txBox="1"/>
          <p:nvPr/>
        </p:nvSpPr>
        <p:spPr>
          <a:xfrm>
            <a:off x="9392194" y="1315955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Self-management</a:t>
            </a:r>
          </a:p>
          <a:p>
            <a:r>
              <a:rPr lang="en-GB" sz="1600" dirty="0"/>
              <a:t>Empowerment</a:t>
            </a:r>
          </a:p>
          <a:p>
            <a:r>
              <a:rPr lang="en-GB" sz="1600" dirty="0"/>
              <a:t>Challenging the process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392194" y="423577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Language skills</a:t>
            </a:r>
          </a:p>
          <a:p>
            <a:r>
              <a:rPr lang="en-GB" sz="1600" dirty="0"/>
              <a:t>Electronic literacy</a:t>
            </a:r>
          </a:p>
          <a:p>
            <a:r>
              <a:rPr lang="en-GB" sz="1600" dirty="0"/>
              <a:t>Reading 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392194" y="2657375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Expression skills</a:t>
            </a:r>
          </a:p>
          <a:p>
            <a:r>
              <a:rPr lang="en-GB" sz="1600" dirty="0"/>
              <a:t>Listening skills</a:t>
            </a:r>
          </a:p>
          <a:p>
            <a:r>
              <a:rPr lang="en-GB" sz="1600" dirty="0"/>
              <a:t>Policy-making skills</a:t>
            </a:r>
          </a:p>
        </p:txBody>
      </p:sp>
      <p:sp>
        <p:nvSpPr>
          <p:cNvPr id="10" name="Nuoli vasemmalle 9"/>
          <p:cNvSpPr/>
          <p:nvPr/>
        </p:nvSpPr>
        <p:spPr>
          <a:xfrm>
            <a:off x="8112224" y="4651272"/>
            <a:ext cx="115212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Nuoli vasemmalle 10"/>
          <p:cNvSpPr/>
          <p:nvPr/>
        </p:nvSpPr>
        <p:spPr>
          <a:xfrm>
            <a:off x="8152420" y="3098674"/>
            <a:ext cx="115212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Nuoli vasemmalle 11"/>
          <p:cNvSpPr/>
          <p:nvPr/>
        </p:nvSpPr>
        <p:spPr>
          <a:xfrm rot="10800000">
            <a:off x="2783632" y="4776188"/>
            <a:ext cx="115212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Nuoli vasemmalle 12"/>
          <p:cNvSpPr/>
          <p:nvPr/>
        </p:nvSpPr>
        <p:spPr>
          <a:xfrm rot="10800000">
            <a:off x="2559224" y="3232649"/>
            <a:ext cx="115212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Nuoli vasemmalle 13"/>
          <p:cNvSpPr/>
          <p:nvPr/>
        </p:nvSpPr>
        <p:spPr>
          <a:xfrm rot="10800000">
            <a:off x="2725269" y="1782109"/>
            <a:ext cx="1152128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kstiruutu 14"/>
          <p:cNvSpPr txBox="1"/>
          <p:nvPr/>
        </p:nvSpPr>
        <p:spPr>
          <a:xfrm>
            <a:off x="983431" y="4366890"/>
            <a:ext cx="19442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Intellectual ability</a:t>
            </a:r>
          </a:p>
          <a:p>
            <a:r>
              <a:rPr lang="en-US" sz="1600" dirty="0" err="1"/>
              <a:t>Proactiveness</a:t>
            </a:r>
            <a:endParaRPr lang="en-US" sz="1600" dirty="0"/>
          </a:p>
          <a:p>
            <a:r>
              <a:rPr lang="en-GB" sz="1600" dirty="0"/>
              <a:t>Openness</a:t>
            </a:r>
          </a:p>
          <a:p>
            <a:r>
              <a:rPr lang="en-GB" sz="1600" dirty="0"/>
              <a:t>Conscientiousness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1087252" y="291074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Extraversion</a:t>
            </a:r>
          </a:p>
          <a:p>
            <a:r>
              <a:rPr lang="en-GB" sz="1600" dirty="0"/>
              <a:t>Openness</a:t>
            </a:r>
          </a:p>
          <a:p>
            <a:r>
              <a:rPr lang="en-GB" sz="1600" dirty="0"/>
              <a:t>Conscientiousness 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1087252" y="143906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Extraversion</a:t>
            </a:r>
            <a:endParaRPr lang="en-GB" sz="1600" dirty="0"/>
          </a:p>
          <a:p>
            <a:r>
              <a:rPr lang="en-GB" sz="1600" dirty="0"/>
              <a:t>Openness</a:t>
            </a:r>
          </a:p>
          <a:p>
            <a:r>
              <a:rPr lang="en-GB" sz="1600" dirty="0"/>
              <a:t>Emotional </a:t>
            </a:r>
            <a:r>
              <a:rPr lang="en-GB" sz="1600" dirty="0" smtClean="0"/>
              <a:t>stability</a:t>
            </a:r>
            <a:endParaRPr lang="en-GB" sz="1600" dirty="0"/>
          </a:p>
        </p:txBody>
      </p:sp>
      <p:sp>
        <p:nvSpPr>
          <p:cNvPr id="18" name="Tekstiruutu 17"/>
          <p:cNvSpPr txBox="1"/>
          <p:nvPr/>
        </p:nvSpPr>
        <p:spPr>
          <a:xfrm>
            <a:off x="2351314" y="116632"/>
            <a:ext cx="7040880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COMPETENCES OF STRATEGIC LEADERS </a:t>
            </a:r>
            <a:r>
              <a:rPr lang="en-GB" sz="1200" dirty="0" smtClean="0"/>
              <a:t>(modifies </a:t>
            </a:r>
            <a:r>
              <a:rPr lang="en-GB" sz="1200" dirty="0" err="1" smtClean="0"/>
              <a:t>Limbach-Birn</a:t>
            </a:r>
            <a:r>
              <a:rPr lang="en-GB" sz="1200" dirty="0" smtClean="0"/>
              <a:t> </a:t>
            </a:r>
            <a:r>
              <a:rPr lang="en-GB" sz="1200" dirty="0" smtClean="0"/>
              <a:t>2014) </a:t>
            </a:r>
            <a:endParaRPr lang="en-GB" dirty="0"/>
          </a:p>
        </p:txBody>
      </p:sp>
      <p:sp>
        <p:nvSpPr>
          <p:cNvPr id="19" name="Tekstiruutu 18"/>
          <p:cNvSpPr txBox="1"/>
          <p:nvPr/>
        </p:nvSpPr>
        <p:spPr>
          <a:xfrm>
            <a:off x="2431544" y="6185179"/>
            <a:ext cx="7040880" cy="646331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COMPETENCES OF A MULTIDISCIPLINARY TEAM LEADER AND MEMBERS </a:t>
            </a:r>
            <a:r>
              <a:rPr lang="en-GB" sz="1200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38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1445" y="170728"/>
            <a:ext cx="11229109" cy="1325563"/>
          </a:xfrm>
        </p:spPr>
        <p:txBody>
          <a:bodyPr/>
          <a:lstStyle/>
          <a:p>
            <a:pPr algn="ctr"/>
            <a:r>
              <a:rPr lang="fi-FI" sz="3200" dirty="0" err="1" smtClean="0"/>
              <a:t>The</a:t>
            </a:r>
            <a:r>
              <a:rPr lang="fi-FI" sz="3200" dirty="0" smtClean="0"/>
              <a:t> </a:t>
            </a:r>
            <a:r>
              <a:rPr lang="fi-FI" sz="3200" dirty="0" err="1" smtClean="0"/>
              <a:t>effectiveness</a:t>
            </a:r>
            <a:r>
              <a:rPr lang="fi-FI" sz="3200" dirty="0" smtClean="0"/>
              <a:t> of a MDT </a:t>
            </a:r>
            <a:r>
              <a:rPr lang="fi-FI" sz="2400" dirty="0" smtClean="0"/>
              <a:t>(NHS 2014; MHC 2006): Human </a:t>
            </a:r>
            <a:r>
              <a:rPr lang="fi-FI" sz="2400" dirty="0" smtClean="0">
                <a:solidFill>
                  <a:srgbClr val="FF0000"/>
                </a:solidFill>
              </a:rPr>
              <a:t>Resource</a:t>
            </a:r>
            <a:r>
              <a:rPr lang="fi-FI" sz="2400" dirty="0" smtClean="0"/>
              <a:t> </a:t>
            </a:r>
            <a:r>
              <a:rPr lang="fi-FI" sz="2400" dirty="0" err="1" smtClean="0"/>
              <a:t>perspective</a:t>
            </a:r>
            <a:r>
              <a:rPr lang="fi-FI" sz="2400" dirty="0" smtClean="0"/>
              <a:t>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5237018"/>
          </a:xfrm>
        </p:spPr>
        <p:txBody>
          <a:bodyPr>
            <a:normAutofit/>
          </a:bodyPr>
          <a:lstStyle/>
          <a:p>
            <a:r>
              <a:rPr lang="en-GB" dirty="0" smtClean="0"/>
              <a:t>Clarity of purpose, process, outcomes – shared </a:t>
            </a:r>
            <a:r>
              <a:rPr lang="en-GB" dirty="0"/>
              <a:t>goals and values </a:t>
            </a:r>
            <a:endParaRPr lang="en-GB" dirty="0" smtClean="0"/>
          </a:p>
          <a:p>
            <a:r>
              <a:rPr lang="en-GB" dirty="0" smtClean="0"/>
              <a:t>MDT structure, roles and functions are clear and transparent 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multidisciplinary team </a:t>
            </a:r>
            <a:r>
              <a:rPr lang="en-US" dirty="0" smtClean="0"/>
              <a:t>is seen as one </a:t>
            </a:r>
            <a:r>
              <a:rPr lang="en-US" dirty="0"/>
              <a:t>unit of care </a:t>
            </a:r>
            <a:r>
              <a:rPr lang="en-US" dirty="0" smtClean="0"/>
              <a:t>delivery</a:t>
            </a:r>
            <a:endParaRPr lang="en-US" dirty="0"/>
          </a:p>
          <a:p>
            <a:r>
              <a:rPr lang="en-US" dirty="0"/>
              <a:t>Leadership with a culture of collaboration, working with and across boundaries based upon the need(s) of the client </a:t>
            </a:r>
          </a:p>
          <a:p>
            <a:r>
              <a:rPr lang="en-GB" dirty="0"/>
              <a:t>Acceptance of accountability </a:t>
            </a:r>
            <a:endParaRPr lang="en-GB" dirty="0" smtClean="0"/>
          </a:p>
          <a:p>
            <a:r>
              <a:rPr lang="en-US" dirty="0" smtClean="0"/>
              <a:t>Balancing </a:t>
            </a:r>
            <a:r>
              <a:rPr lang="en-US" dirty="0"/>
              <a:t>generic vs specific professional roles</a:t>
            </a:r>
            <a:endParaRPr lang="en-GB" dirty="0"/>
          </a:p>
          <a:p>
            <a:r>
              <a:rPr lang="en-GB" dirty="0" smtClean="0"/>
              <a:t>Good meeting management skills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186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dirty="0"/>
              <a:t>How to </a:t>
            </a:r>
            <a:r>
              <a:rPr lang="fi-FI" dirty="0" err="1"/>
              <a:t>ensure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effectiveness</a:t>
            </a:r>
            <a:r>
              <a:rPr lang="fi-FI" dirty="0"/>
              <a:t> of a MDT </a:t>
            </a:r>
            <a:r>
              <a:rPr lang="fi-FI" sz="3200" dirty="0"/>
              <a:t>(NHS 2014; MHC 2006): </a:t>
            </a:r>
            <a:r>
              <a:rPr lang="fi-FI" sz="3200" dirty="0" smtClean="0"/>
              <a:t/>
            </a:r>
            <a:br>
              <a:rPr lang="fi-FI" sz="3200" dirty="0" smtClean="0"/>
            </a:br>
            <a:r>
              <a:rPr lang="fi-FI" sz="3200" dirty="0" smtClean="0">
                <a:solidFill>
                  <a:srgbClr val="FF0000"/>
                </a:solidFill>
              </a:rPr>
              <a:t>Human</a:t>
            </a:r>
            <a:r>
              <a:rPr lang="fi-FI" sz="3200" dirty="0" smtClean="0"/>
              <a:t> </a:t>
            </a:r>
            <a:r>
              <a:rPr lang="fi-FI" sz="3200" dirty="0"/>
              <a:t>Resource </a:t>
            </a:r>
            <a:r>
              <a:rPr lang="fi-FI" sz="3200" dirty="0" err="1"/>
              <a:t>perspective</a:t>
            </a:r>
            <a:r>
              <a:rPr lang="fi-FI" sz="3200" dirty="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2144280"/>
            <a:ext cx="10515600" cy="4533611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Respect </a:t>
            </a:r>
            <a:r>
              <a:rPr lang="en-GB" sz="3200" dirty="0"/>
              <a:t>of collective agreements </a:t>
            </a:r>
            <a:endParaRPr lang="en-GB" sz="3200" dirty="0" smtClean="0"/>
          </a:p>
          <a:p>
            <a:r>
              <a:rPr lang="en-GB" sz="3200" dirty="0" smtClean="0"/>
              <a:t>Trust </a:t>
            </a:r>
            <a:r>
              <a:rPr lang="en-GB" sz="3200" dirty="0"/>
              <a:t>and respect within the team (different disciplines, competencies and different views and perspectives)</a:t>
            </a:r>
          </a:p>
          <a:p>
            <a:r>
              <a:rPr lang="en-GB" sz="3200" dirty="0"/>
              <a:t>Learning form each other: debates and discussions </a:t>
            </a:r>
            <a:endParaRPr lang="en-GB" sz="3200" dirty="0" smtClean="0"/>
          </a:p>
          <a:p>
            <a:r>
              <a:rPr lang="en-US" sz="3200" dirty="0" smtClean="0"/>
              <a:t>Clear </a:t>
            </a:r>
            <a:r>
              <a:rPr lang="en-US" sz="3200" dirty="0"/>
              <a:t>mechanisms for resolving team conflicts and addressing sensitive issues constructively 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99994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45421341"/>
              </p:ext>
            </p:extLst>
          </p:nvPr>
        </p:nvGraphicFramePr>
        <p:xfrm>
          <a:off x="0" y="0"/>
          <a:ext cx="12095018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1355732886"/>
              </p:ext>
            </p:extLst>
          </p:nvPr>
        </p:nvGraphicFramePr>
        <p:xfrm>
          <a:off x="3519054" y="1884217"/>
          <a:ext cx="4322619" cy="3158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Ellipsi 5"/>
          <p:cNvSpPr/>
          <p:nvPr/>
        </p:nvSpPr>
        <p:spPr>
          <a:xfrm>
            <a:off x="5029199" y="3297382"/>
            <a:ext cx="1302327" cy="74814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 dirty="0" smtClean="0">
                <a:solidFill>
                  <a:schemeClr val="tx1"/>
                </a:solidFill>
              </a:rPr>
              <a:t>CLIENT</a:t>
            </a:r>
            <a:endParaRPr lang="fi-FI" sz="1600" b="1" dirty="0">
              <a:solidFill>
                <a:schemeClr val="tx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0" y="221673"/>
            <a:ext cx="3519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 smtClean="0"/>
              <a:t>CONCLUSIONS</a:t>
            </a:r>
            <a:r>
              <a:rPr lang="fi-FI" sz="3600" b="1" dirty="0" smtClean="0"/>
              <a:t>:</a:t>
            </a:r>
            <a:endParaRPr lang="fi-FI" sz="3600" b="1" dirty="0"/>
          </a:p>
        </p:txBody>
      </p:sp>
    </p:spTree>
    <p:extLst>
      <p:ext uri="{BB962C8B-B14F-4D97-AF65-F5344CB8AC3E}">
        <p14:creationId xmlns:p14="http://schemas.microsoft.com/office/powerpoint/2010/main" val="283077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72" y="2481263"/>
            <a:ext cx="2400300" cy="1905000"/>
          </a:xfrm>
          <a:prstGeom prst="rect">
            <a:avLst/>
          </a:prstGeom>
        </p:spPr>
      </p:pic>
      <p:pic>
        <p:nvPicPr>
          <p:cNvPr id="3" name="Kuv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26" y="2490788"/>
            <a:ext cx="2390775" cy="1914525"/>
          </a:xfrm>
          <a:prstGeom prst="rect">
            <a:avLst/>
          </a:prstGeom>
        </p:spPr>
      </p:pic>
      <p:pic>
        <p:nvPicPr>
          <p:cNvPr id="4" name="Sisällön paikkamerkki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490" y="2490788"/>
            <a:ext cx="2419350" cy="1895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1490" y="250476"/>
            <a:ext cx="8840049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endParaRPr lang="en-US" sz="3200" b="1" dirty="0" smtClean="0"/>
          </a:p>
          <a:p>
            <a:r>
              <a:rPr lang="en-US" sz="3200" b="1" dirty="0" smtClean="0"/>
              <a:t>What </a:t>
            </a:r>
            <a:r>
              <a:rPr lang="en-US" sz="3200" b="1" dirty="0"/>
              <a:t>is the focus of </a:t>
            </a:r>
            <a:r>
              <a:rPr lang="en-US" sz="3200" b="1" dirty="0" smtClean="0"/>
              <a:t>client’s </a:t>
            </a:r>
            <a:r>
              <a:rPr lang="en-US" sz="3200" b="1" dirty="0"/>
              <a:t>problem space</a:t>
            </a:r>
            <a:r>
              <a:rPr lang="en-US" sz="3200" b="1" dirty="0" smtClean="0"/>
              <a:t>?</a:t>
            </a:r>
          </a:p>
          <a:p>
            <a:r>
              <a:rPr lang="en-US" sz="3200" b="1" dirty="0" smtClean="0"/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992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err="1" smtClean="0"/>
              <a:t>Multidisciplinary</a:t>
            </a:r>
            <a:r>
              <a:rPr lang="fi-FI" dirty="0" smtClean="0"/>
              <a:t> and m</a:t>
            </a:r>
            <a:r>
              <a:rPr lang="en-US" dirty="0" err="1" smtClean="0"/>
              <a:t>ulti</a:t>
            </a:r>
            <a:r>
              <a:rPr lang="en-US" dirty="0" smtClean="0"/>
              <a:t>-professional </a:t>
            </a:r>
            <a:r>
              <a:rPr lang="en-US" dirty="0"/>
              <a:t>teams and networks are becoming increasingly </a:t>
            </a:r>
            <a:r>
              <a:rPr lang="en-US" dirty="0" smtClean="0"/>
              <a:t>relevant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704543"/>
            <a:ext cx="10515600" cy="4852266"/>
          </a:xfrm>
        </p:spPr>
        <p:txBody>
          <a:bodyPr>
            <a:normAutofit/>
          </a:bodyPr>
          <a:lstStyle/>
          <a:p>
            <a:r>
              <a:rPr lang="en-US" dirty="0" smtClean="0"/>
              <a:t>More complex and multi-level care needs </a:t>
            </a:r>
          </a:p>
          <a:p>
            <a:r>
              <a:rPr lang="en-US" dirty="0" smtClean="0"/>
              <a:t>Blurry boundaries, new </a:t>
            </a:r>
            <a:r>
              <a:rPr lang="en-US" dirty="0"/>
              <a:t>operating </a:t>
            </a:r>
            <a:r>
              <a:rPr lang="en-US" dirty="0" smtClean="0"/>
              <a:t>models, and digitalization</a:t>
            </a:r>
            <a:endParaRPr lang="en-US" dirty="0"/>
          </a:p>
          <a:p>
            <a:r>
              <a:rPr lang="en-US" dirty="0" smtClean="0"/>
              <a:t>Knowledge and information overload – knowledge sharing practices</a:t>
            </a:r>
          </a:p>
          <a:p>
            <a:r>
              <a:rPr lang="en-US" dirty="0" smtClean="0"/>
              <a:t>The </a:t>
            </a:r>
            <a:r>
              <a:rPr lang="en-US" dirty="0"/>
              <a:t>emphasis on </a:t>
            </a:r>
            <a:r>
              <a:rPr lang="en-US" dirty="0" smtClean="0"/>
              <a:t>client's </a:t>
            </a:r>
            <a:r>
              <a:rPr lang="en-US" dirty="0"/>
              <a:t>role, self-determination and freedom of </a:t>
            </a:r>
            <a:r>
              <a:rPr lang="en-US" dirty="0" smtClean="0"/>
              <a:t>choice</a:t>
            </a:r>
          </a:p>
          <a:p>
            <a:r>
              <a:rPr lang="en-US" dirty="0" smtClean="0"/>
              <a:t>Critical issues: </a:t>
            </a:r>
            <a:r>
              <a:rPr lang="en-US" dirty="0"/>
              <a:t>service productivity and </a:t>
            </a:r>
            <a:r>
              <a:rPr lang="en-US" dirty="0" smtClean="0"/>
              <a:t>effectiveness, s</a:t>
            </a:r>
            <a:r>
              <a:rPr lang="fi-FI" dirty="0" err="1" smtClean="0"/>
              <a:t>ervice</a:t>
            </a:r>
            <a:r>
              <a:rPr lang="fi-FI" dirty="0" smtClean="0"/>
              <a:t> </a:t>
            </a:r>
            <a:r>
              <a:rPr lang="fi-FI" dirty="0" err="1" smtClean="0"/>
              <a:t>quality</a:t>
            </a:r>
            <a:r>
              <a:rPr lang="fi-FI" dirty="0" smtClean="0"/>
              <a:t>, and </a:t>
            </a:r>
            <a:r>
              <a:rPr lang="en-US" dirty="0" smtClean="0"/>
              <a:t>client safety</a:t>
            </a:r>
          </a:p>
          <a:p>
            <a:pPr lvl="1"/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choice</a:t>
            </a:r>
            <a:r>
              <a:rPr lang="fi-FI" dirty="0" smtClean="0"/>
              <a:t>: </a:t>
            </a:r>
            <a:r>
              <a:rPr lang="en-US" dirty="0" smtClean="0"/>
              <a:t>regulation</a:t>
            </a:r>
            <a:r>
              <a:rPr lang="en-US" dirty="0"/>
              <a:t>, legalization and </a:t>
            </a:r>
            <a:r>
              <a:rPr lang="en-US" dirty="0" smtClean="0"/>
              <a:t>qualification </a:t>
            </a:r>
            <a:r>
              <a:rPr lang="en-US" dirty="0"/>
              <a:t>protection of professional activities in the </a:t>
            </a:r>
            <a:r>
              <a:rPr lang="en-US" dirty="0" smtClean="0"/>
              <a:t>field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choice</a:t>
            </a:r>
            <a:r>
              <a:rPr lang="fi-FI" dirty="0" smtClean="0"/>
              <a:t>: </a:t>
            </a:r>
            <a:r>
              <a:rPr lang="fi-FI" dirty="0" err="1" smtClean="0"/>
              <a:t>multidisciplinary</a:t>
            </a:r>
            <a:r>
              <a:rPr lang="fi-FI" dirty="0" smtClean="0"/>
              <a:t> team </a:t>
            </a:r>
            <a:r>
              <a:rPr lang="fi-FI" dirty="0" err="1" smtClean="0"/>
              <a:t>work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5914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TWO MAIN STARTING POINTS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74785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286748"/>
            <a:ext cx="10515600" cy="1325563"/>
          </a:xfrm>
        </p:spPr>
        <p:txBody>
          <a:bodyPr/>
          <a:lstStyle/>
          <a:p>
            <a:r>
              <a:rPr lang="fi-FI" dirty="0" smtClean="0"/>
              <a:t>1. HR </a:t>
            </a:r>
            <a:r>
              <a:rPr lang="fi-FI" dirty="0" err="1" smtClean="0"/>
              <a:t>practices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200" y="1612311"/>
            <a:ext cx="10515600" cy="4796848"/>
          </a:xfrm>
        </p:spPr>
        <p:txBody>
          <a:bodyPr>
            <a:normAutofit/>
          </a:bodyPr>
          <a:lstStyle/>
          <a:p>
            <a:r>
              <a:rPr lang="en-US" dirty="0" smtClean="0"/>
              <a:t>Context </a:t>
            </a:r>
            <a:r>
              <a:rPr lang="en-US" dirty="0"/>
              <a:t>is </a:t>
            </a:r>
            <a:r>
              <a:rPr lang="en-US" dirty="0" smtClean="0"/>
              <a:t>fundamental</a:t>
            </a:r>
            <a:r>
              <a:rPr lang="en-US" dirty="0"/>
              <a:t> </a:t>
            </a:r>
            <a:r>
              <a:rPr lang="en-US" dirty="0" smtClean="0"/>
              <a:t>– multidisciplinary team is one  </a:t>
            </a:r>
          </a:p>
          <a:p>
            <a:r>
              <a:rPr lang="en-US" dirty="0" smtClean="0"/>
              <a:t>HR </a:t>
            </a:r>
            <a:r>
              <a:rPr lang="en-US" dirty="0"/>
              <a:t>practices should </a:t>
            </a:r>
            <a:r>
              <a:rPr lang="en-US" dirty="0" smtClean="0"/>
              <a:t>align organizational aims with </a:t>
            </a:r>
            <a:r>
              <a:rPr lang="en-US" dirty="0"/>
              <a:t>employee </a:t>
            </a:r>
            <a:r>
              <a:rPr lang="en-US" dirty="0" smtClean="0"/>
              <a:t>interests (</a:t>
            </a:r>
            <a:r>
              <a:rPr lang="en-US" dirty="0"/>
              <a:t>Boxall </a:t>
            </a:r>
            <a:r>
              <a:rPr lang="en-US" dirty="0" smtClean="0"/>
              <a:t>2013)</a:t>
            </a:r>
          </a:p>
          <a:p>
            <a:r>
              <a:rPr lang="en-US" dirty="0" smtClean="0"/>
              <a:t>HRM basic principles and standardized </a:t>
            </a:r>
            <a:r>
              <a:rPr lang="en-US" dirty="0"/>
              <a:t>practices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 </a:t>
            </a:r>
            <a:r>
              <a:rPr lang="en-US" dirty="0" smtClean="0"/>
              <a:t>the </a:t>
            </a:r>
            <a:r>
              <a:rPr lang="en-US" dirty="0"/>
              <a:t>principle of flexibility </a:t>
            </a:r>
            <a:r>
              <a:rPr lang="en-US" dirty="0" smtClean="0"/>
              <a:t>and differential </a:t>
            </a:r>
            <a:r>
              <a:rPr lang="en-US" dirty="0"/>
              <a:t>management of employees </a:t>
            </a:r>
            <a:r>
              <a:rPr lang="en-US" dirty="0" smtClean="0"/>
              <a:t>in </a:t>
            </a:r>
            <a:r>
              <a:rPr lang="en-US" dirty="0"/>
              <a:t>HRM to align </a:t>
            </a:r>
            <a:r>
              <a:rPr lang="en-US" dirty="0" smtClean="0"/>
              <a:t>organizational </a:t>
            </a:r>
            <a:r>
              <a:rPr lang="en-US" dirty="0"/>
              <a:t>and individual goals in </a:t>
            </a:r>
            <a:r>
              <a:rPr lang="en-US" dirty="0" smtClean="0"/>
              <a:t>practice </a:t>
            </a:r>
            <a:r>
              <a:rPr lang="en-US" dirty="0"/>
              <a:t>(</a:t>
            </a:r>
            <a:r>
              <a:rPr lang="fi-FI" dirty="0" smtClean="0"/>
              <a:t>Gilbert </a:t>
            </a:r>
            <a:r>
              <a:rPr lang="fi-FI" dirty="0"/>
              <a:t>ym. </a:t>
            </a:r>
            <a:r>
              <a:rPr lang="fi-FI" dirty="0" smtClean="0"/>
              <a:t>2015; </a:t>
            </a:r>
            <a:r>
              <a:rPr lang="en-US" dirty="0" smtClean="0"/>
              <a:t>Becker </a:t>
            </a:r>
            <a:r>
              <a:rPr lang="en-US" dirty="0"/>
              <a:t>&amp; </a:t>
            </a:r>
            <a:r>
              <a:rPr lang="fi-FI" dirty="0" err="1"/>
              <a:t>Huselid</a:t>
            </a:r>
            <a:r>
              <a:rPr lang="fi-FI" dirty="0"/>
              <a:t> </a:t>
            </a:r>
            <a:r>
              <a:rPr lang="fi-FI" dirty="0" smtClean="0"/>
              <a:t>2006) </a:t>
            </a:r>
          </a:p>
          <a:p>
            <a:r>
              <a:rPr lang="en-US" dirty="0" smtClean="0"/>
              <a:t>Actual </a:t>
            </a:r>
            <a:r>
              <a:rPr lang="en-US" dirty="0"/>
              <a:t>models of HRM can contain a complex and “contradictory” set of </a:t>
            </a:r>
            <a:r>
              <a:rPr lang="en-US" dirty="0" smtClean="0"/>
              <a:t>messages (Boxall </a:t>
            </a:r>
            <a:r>
              <a:rPr lang="en-US" dirty="0"/>
              <a:t>et al. </a:t>
            </a:r>
            <a:r>
              <a:rPr lang="en-US" dirty="0" smtClean="0"/>
              <a:t>2011)</a:t>
            </a:r>
          </a:p>
        </p:txBody>
      </p:sp>
    </p:spTree>
    <p:extLst>
      <p:ext uri="{BB962C8B-B14F-4D97-AF65-F5344CB8AC3E}">
        <p14:creationId xmlns:p14="http://schemas.microsoft.com/office/powerpoint/2010/main" val="294592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1"/>
            <a:ext cx="10716491" cy="1122218"/>
          </a:xfrm>
        </p:spPr>
        <p:txBody>
          <a:bodyPr>
            <a:normAutofit/>
          </a:bodyPr>
          <a:lstStyle/>
          <a:p>
            <a:r>
              <a:rPr lang="fi-FI" dirty="0" smtClean="0"/>
              <a:t>2. MULTIDISCIPLINARY TEAM </a:t>
            </a:r>
            <a:r>
              <a:rPr lang="fi-FI" sz="1400" dirty="0"/>
              <a:t>(</a:t>
            </a:r>
            <a:r>
              <a:rPr lang="fi-FI" sz="1400" dirty="0" err="1" smtClean="0"/>
              <a:t>Modified</a:t>
            </a:r>
            <a:r>
              <a:rPr lang="fi-FI" sz="1400" dirty="0" smtClean="0"/>
              <a:t> </a:t>
            </a:r>
            <a:r>
              <a:rPr lang="en-US" sz="1400" dirty="0" smtClean="0"/>
              <a:t>NHS </a:t>
            </a:r>
            <a:r>
              <a:rPr lang="en-US" sz="1400" dirty="0"/>
              <a:t>2014) </a:t>
            </a:r>
            <a:endParaRPr lang="fi-FI" sz="1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942110"/>
            <a:ext cx="10515600" cy="573578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Care workers from different disciplines work together toward a common purpose: improving the quality of and achieving efficiencies in the delivery of care, treatment and support to and for their clients in partnership between health and social care professionals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partnership</a:t>
            </a:r>
            <a:r>
              <a:rPr lang="fi-F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towards</a:t>
            </a:r>
            <a:r>
              <a:rPr lang="fi-F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common</a:t>
            </a:r>
            <a:r>
              <a:rPr lang="fi-F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fi-FI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purpose</a:t>
            </a:r>
            <a:endParaRPr lang="en-US" b="1" dirty="0" smtClean="0"/>
          </a:p>
          <a:p>
            <a:r>
              <a:rPr lang="en-US" dirty="0" smtClean="0"/>
              <a:t>A </a:t>
            </a:r>
            <a:r>
              <a:rPr lang="en-US" b="1" dirty="0" smtClean="0"/>
              <a:t>multidisciplinary approach </a:t>
            </a:r>
            <a:r>
              <a:rPr lang="en-US" dirty="0" smtClean="0"/>
              <a:t>involves multiple disciplines to explore problems outside of normal boundaries and reach solutions based on a new understanding of complex situations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complexity</a:t>
            </a:r>
            <a:endParaRPr lang="en-US" b="1" dirty="0" smtClean="0"/>
          </a:p>
          <a:p>
            <a:r>
              <a:rPr lang="en-US" dirty="0" smtClean="0"/>
              <a:t>Utilizing </a:t>
            </a:r>
            <a:r>
              <a:rPr lang="en-US" dirty="0"/>
              <a:t>knowledge, skills and best practice from multiple disciplines and across service provider </a:t>
            </a:r>
            <a:r>
              <a:rPr lang="en-US" dirty="0" smtClean="0"/>
              <a:t>boundaries in order to </a:t>
            </a:r>
            <a:r>
              <a:rPr lang="en-US" dirty="0"/>
              <a:t>redefine, </a:t>
            </a:r>
            <a:r>
              <a:rPr lang="en-US" dirty="0" smtClean="0"/>
              <a:t>re scope </a:t>
            </a:r>
            <a:r>
              <a:rPr lang="en-US" dirty="0"/>
              <a:t>and reframe health and social care delivery issues and reach solutions based on an improved collective understanding of complex </a:t>
            </a:r>
            <a:r>
              <a:rPr lang="en-US" dirty="0" smtClean="0"/>
              <a:t>client </a:t>
            </a:r>
            <a:r>
              <a:rPr lang="en-US" dirty="0"/>
              <a:t>need(s</a:t>
            </a:r>
            <a:r>
              <a:rPr lang="en-US" dirty="0" smtClean="0"/>
              <a:t>).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sharing knowledge to solve complex situations collectively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78350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79764" y="1963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i-FI" dirty="0" smtClean="0"/>
              <a:t>HOW TO ASSESS TEAM PERFORMANCE: </a:t>
            </a:r>
            <a:r>
              <a:rPr lang="fi-FI" dirty="0" err="1" smtClean="0"/>
              <a:t>the</a:t>
            </a:r>
            <a:r>
              <a:rPr lang="fi-FI" dirty="0" smtClean="0"/>
              <a:t> main </a:t>
            </a:r>
            <a:r>
              <a:rPr lang="fi-FI" dirty="0" err="1" smtClean="0"/>
              <a:t>goal</a:t>
            </a:r>
            <a:r>
              <a:rPr lang="fi-FI" dirty="0" smtClean="0"/>
              <a:t> is </a:t>
            </a:r>
            <a:r>
              <a:rPr lang="fi-FI" dirty="0" err="1" smtClean="0"/>
              <a:t>always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same</a:t>
            </a:r>
            <a:r>
              <a:rPr lang="fi-FI" dirty="0" smtClean="0"/>
              <a:t> </a:t>
            </a: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216978"/>
              </p:ext>
            </p:extLst>
          </p:nvPr>
        </p:nvGraphicFramePr>
        <p:xfrm>
          <a:off x="2783632" y="1700808"/>
          <a:ext cx="7715200" cy="4464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224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2248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Pyöristetty suorakulmio 4"/>
          <p:cNvSpPr/>
          <p:nvPr/>
        </p:nvSpPr>
        <p:spPr>
          <a:xfrm>
            <a:off x="4835860" y="3356992"/>
            <a:ext cx="3816424" cy="9361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b="1" u="sng" dirty="0" smtClean="0"/>
              <a:t>PERFORMANCE</a:t>
            </a:r>
          </a:p>
          <a:p>
            <a:pPr algn="ctr"/>
            <a:r>
              <a:rPr lang="fi-FI" sz="2000" b="1" dirty="0" smtClean="0"/>
              <a:t>CLIENT WELFARE AND HEALTH</a:t>
            </a:r>
            <a:endParaRPr lang="fi-FI" sz="2000" b="1" dirty="0"/>
          </a:p>
        </p:txBody>
      </p:sp>
      <p:sp>
        <p:nvSpPr>
          <p:cNvPr id="7" name="Tekstiruutu 6"/>
          <p:cNvSpPr txBox="1"/>
          <p:nvPr/>
        </p:nvSpPr>
        <p:spPr>
          <a:xfrm>
            <a:off x="1149531" y="2348881"/>
            <a:ext cx="1562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EXTERNAL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254033" y="4360726"/>
            <a:ext cx="1771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INTERNAL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3503712" y="2533547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EFFECTIVENESS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6848624" y="4800439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PRODUCTIVITY AND ECONOMY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3791744" y="4786893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smtClean="0">
                <a:solidFill>
                  <a:schemeClr val="bg1"/>
                </a:solidFill>
              </a:rPr>
              <a:t>PERSONNEL </a:t>
            </a:r>
            <a:r>
              <a:rPr lang="fi-FI" sz="2400" dirty="0">
                <a:solidFill>
                  <a:schemeClr val="bg1"/>
                </a:solidFill>
              </a:rPr>
              <a:t>ACHIEVEMENT ABILITY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032104" y="256694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SERVICE ABILITY</a:t>
            </a:r>
          </a:p>
        </p:txBody>
      </p:sp>
    </p:spTree>
    <p:extLst>
      <p:ext uri="{BB962C8B-B14F-4D97-AF65-F5344CB8AC3E}">
        <p14:creationId xmlns:p14="http://schemas.microsoft.com/office/powerpoint/2010/main" val="29354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WHAT ABOUT MANAGEMENT SCIENCES?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09181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Kaaviokuva 6"/>
          <p:cNvGraphicFramePr/>
          <p:nvPr>
            <p:extLst>
              <p:ext uri="{D42A27DB-BD31-4B8C-83A1-F6EECF244321}">
                <p14:modId xmlns:p14="http://schemas.microsoft.com/office/powerpoint/2010/main" val="1167211153"/>
              </p:ext>
            </p:extLst>
          </p:nvPr>
        </p:nvGraphicFramePr>
        <p:xfrm>
          <a:off x="2535382" y="207818"/>
          <a:ext cx="8285018" cy="6386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kstiruutu 7"/>
          <p:cNvSpPr txBox="1"/>
          <p:nvPr/>
        </p:nvSpPr>
        <p:spPr>
          <a:xfrm rot="16200000">
            <a:off x="-1579419" y="3000438"/>
            <a:ext cx="623454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i-FI" sz="2800" dirty="0"/>
              <a:t>HR </a:t>
            </a:r>
            <a:r>
              <a:rPr lang="fi-FI" sz="2800" dirty="0" err="1"/>
              <a:t>challenges</a:t>
            </a:r>
            <a:r>
              <a:rPr lang="fi-FI" sz="2800" dirty="0"/>
              <a:t> in </a:t>
            </a:r>
            <a:r>
              <a:rPr lang="fi-FI" sz="2800" dirty="0" err="1"/>
              <a:t>multidisciplinary</a:t>
            </a:r>
            <a:r>
              <a:rPr lang="fi-FI" sz="2800" dirty="0"/>
              <a:t> </a:t>
            </a:r>
            <a:br>
              <a:rPr lang="fi-FI" sz="2800" dirty="0"/>
            </a:br>
            <a:r>
              <a:rPr lang="fi-FI" sz="2800" dirty="0"/>
              <a:t>team </a:t>
            </a:r>
            <a:r>
              <a:rPr lang="fi-FI" sz="2800" dirty="0" err="1"/>
              <a:t>work</a:t>
            </a:r>
            <a:r>
              <a:rPr lang="fi-FI" sz="2800" dirty="0"/>
              <a:t> </a:t>
            </a:r>
          </a:p>
        </p:txBody>
      </p:sp>
      <p:sp>
        <p:nvSpPr>
          <p:cNvPr id="9" name="Tekstiruutu 8"/>
          <p:cNvSpPr txBox="1"/>
          <p:nvPr/>
        </p:nvSpPr>
        <p:spPr>
          <a:xfrm rot="5400000">
            <a:off x="8936180" y="3061993"/>
            <a:ext cx="512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 smtClean="0"/>
              <a:t>Solutions to </a:t>
            </a:r>
            <a:r>
              <a:rPr lang="fi-FI" sz="2400" b="1" dirty="0" err="1" smtClean="0"/>
              <a:t>enhance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multidisciplinary</a:t>
            </a:r>
            <a:r>
              <a:rPr lang="fi-FI" sz="2400" b="1" dirty="0" smtClean="0"/>
              <a:t> </a:t>
            </a:r>
            <a:r>
              <a:rPr lang="fi-FI" sz="2400" b="1" dirty="0" err="1" smtClean="0"/>
              <a:t>work</a:t>
            </a:r>
            <a:endParaRPr lang="fi-FI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7004949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MK">
      <a:dk1>
        <a:sysClr val="windowText" lastClr="000000"/>
      </a:dk1>
      <a:lt1>
        <a:sysClr val="window" lastClr="FFFFFF"/>
      </a:lt1>
      <a:dk2>
        <a:srgbClr val="060E9F"/>
      </a:dk2>
      <a:lt2>
        <a:srgbClr val="FFC999"/>
      </a:lt2>
      <a:accent1>
        <a:srgbClr val="B34FC5"/>
      </a:accent1>
      <a:accent2>
        <a:srgbClr val="FF5B35"/>
      </a:accent2>
      <a:accent3>
        <a:srgbClr val="00A887"/>
      </a:accent3>
      <a:accent4>
        <a:srgbClr val="F8EB60"/>
      </a:accent4>
      <a:accent5>
        <a:srgbClr val="060E9F"/>
      </a:accent5>
      <a:accent6>
        <a:srgbClr val="FFC999"/>
      </a:accent6>
      <a:hlink>
        <a:srgbClr val="00A887"/>
      </a:hlink>
      <a:folHlink>
        <a:srgbClr val="B34FC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01183544-db9f-4466-a14c-372f226b1972" ContentTypeId="0x010100F6947D41E7FFCF46BFF148FA2E91C784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11456b-b929-42c8-8b56-0087cb06df7b">
      <Value>132</Value>
      <Value>32</Value>
      <Value>219</Value>
      <Value>77</Value>
    </TaxCatchAll>
    <h6f199070db34d2ea66d4e4a35c19cd0 xmlns="ba11456b-b929-42c8-8b56-0087cb06df7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Esityspohja</TermName>
          <TermId xmlns="http://schemas.microsoft.com/office/infopath/2007/PartnerControls">8c065ee4-df56-491c-aa84-48e7de40a107</TermId>
        </TermInfo>
      </Terms>
    </h6f199070db34d2ea66d4e4a35c19cd0>
    <ga3029b6d0cd4eb488aef70c9ad6fbb6 xmlns="ba11456b-b929-42c8-8b56-0087cb06df7b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Markkinointimateriaali</TermName>
          <TermId xmlns="http://schemas.microsoft.com/office/infopath/2007/PartnerControls">031ee3c2-07d0-46bc-8594-2fbe95680ca6</TermId>
        </TermInfo>
      </Terms>
    </ga3029b6d0cd4eb488aef70c9ad6fbb6>
    <m881f301107944a1b0b5b0340a23cfdf xmlns="ba11456b-b929-42c8-8b56-0087cb06df7b">
      <Terms xmlns="http://schemas.microsoft.com/office/infopath/2007/PartnerControls">
        <TermInfo xmlns="http://schemas.microsoft.com/office/infopath/2007/PartnerControls">
          <TermName xmlns="http://schemas.microsoft.com/office/infopath/2007/PartnerControls">Fin</TermName>
          <TermId xmlns="http://schemas.microsoft.com/office/infopath/2007/PartnerControls">41df156c-c7fe-4e28-88f7-3a5df21ba048</TermId>
        </TermInfo>
      </Terms>
    </m881f301107944a1b0b5b0340a23cfdf>
    <e14df46fb77e4f6380165f2386c8b35d xmlns="ba11456b-b929-42c8-8b56-0087cb06df7b">
      <Terms xmlns="http://schemas.microsoft.com/office/infopath/2007/PartnerControls">
        <TermInfo xmlns="http://schemas.microsoft.com/office/infopath/2007/PartnerControls">
          <TermName xmlns="http://schemas.microsoft.com/office/infopath/2007/PartnerControls">Yhteiset / koko LAMK</TermName>
          <TermId xmlns="http://schemas.microsoft.com/office/infopath/2007/PartnerControls">d3984790-1fb0-4e30-9786-da33464a3455</TermId>
        </TermInfo>
      </Terms>
    </e14df46fb77e4f6380165f2386c8b35d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AMK Dokumentti" ma:contentTypeID="0x010100F6947D41E7FFCF46BFF148FA2E91C784003750F9E2F490DB43B6395BCB8964BCD0" ma:contentTypeVersion="37" ma:contentTypeDescription="" ma:contentTypeScope="" ma:versionID="c8fa50a3b6abff294b21ef953de534d4">
  <xsd:schema xmlns:xsd="http://www.w3.org/2001/XMLSchema" xmlns:xs="http://www.w3.org/2001/XMLSchema" xmlns:p="http://schemas.microsoft.com/office/2006/metadata/properties" xmlns:ns2="ba11456b-b929-42c8-8b56-0087cb06df7b" targetNamespace="http://schemas.microsoft.com/office/2006/metadata/properties" ma:root="true" ma:fieldsID="35f7e05c3f14a4bbfe0dd41e6a89c2f3" ns2:_="">
    <xsd:import namespace="ba11456b-b929-42c8-8b56-0087cb06df7b"/>
    <xsd:element name="properties">
      <xsd:complexType>
        <xsd:sequence>
          <xsd:element name="documentManagement">
            <xsd:complexType>
              <xsd:all>
                <xsd:element ref="ns2:h6f199070db34d2ea66d4e4a35c19cd0" minOccurs="0"/>
                <xsd:element ref="ns2:TaxCatchAll" minOccurs="0"/>
                <xsd:element ref="ns2:TaxCatchAllLabel" minOccurs="0"/>
                <xsd:element ref="ns2:ga3029b6d0cd4eb488aef70c9ad6fbb6" minOccurs="0"/>
                <xsd:element ref="ns2:m881f301107944a1b0b5b0340a23cfdf" minOccurs="0"/>
                <xsd:element ref="ns2:e14df46fb77e4f6380165f2386c8b35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1456b-b929-42c8-8b56-0087cb06df7b" elementFormDefault="qualified">
    <xsd:import namespace="http://schemas.microsoft.com/office/2006/documentManagement/types"/>
    <xsd:import namespace="http://schemas.microsoft.com/office/infopath/2007/PartnerControls"/>
    <xsd:element name="h6f199070db34d2ea66d4e4a35c19cd0" ma:index="8" nillable="true" ma:taxonomy="true" ma:internalName="h6f199070db34d2ea66d4e4a35c19cd0" ma:taxonomyFieldName="LAMK_x0020_Dokumenttityyppi" ma:displayName="LAMK Dokumenttityyppi" ma:default="" ma:fieldId="{16f19907-0db3-4d2e-a66d-4e4a35c19cd0}" ma:sspId="01183544-db9f-4466-a14c-372f226b1972" ma:termSetId="09bfd29c-5ebd-439c-a20a-4867b3a51a00" ma:anchorId="156dac8f-235c-4cc7-8a69-e6b08171d9b5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ece70cfd-bb1b-4cd1-8f2d-873332c46ded}" ma:internalName="TaxCatchAll" ma:showField="CatchAllData" ma:web="fb1d3b7b-7b94-446b-bd91-5ff08728a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ece70cfd-bb1b-4cd1-8f2d-873332c46ded}" ma:internalName="TaxCatchAllLabel" ma:readOnly="true" ma:showField="CatchAllDataLabel" ma:web="fb1d3b7b-7b94-446b-bd91-5ff08728a2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a3029b6d0cd4eb488aef70c9ad6fbb6" ma:index="12" nillable="true" ma:taxonomy="true" ma:internalName="ga3029b6d0cd4eb488aef70c9ad6fbb6" ma:taxonomyFieldName="LAMK_x0020_Avainsana" ma:displayName="LAMK Avainsana" ma:default="" ma:fieldId="{0a3029b6-d0cd-4eb4-88ae-f70c9ad6fbb6}" ma:taxonomyMulti="true" ma:sspId="01183544-db9f-4466-a14c-372f226b1972" ma:termSetId="209a2c21-5f36-46fa-aef1-d8d6cd169a8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881f301107944a1b0b5b0340a23cfdf" ma:index="14" nillable="true" ma:taxonomy="true" ma:internalName="m881f301107944a1b0b5b0340a23cfdf" ma:taxonomyFieldName="LAMK_x0020_Kieli" ma:displayName="LAMK Kieli" ma:default="32;#Fin|41df156c-c7fe-4e28-88f7-3a5df21ba048" ma:fieldId="{6881f301-1079-44a1-b0b5-b0340a23cfdf}" ma:sspId="01183544-db9f-4466-a14c-372f226b1972" ma:termSetId="f09c2bef-757e-49a2-9542-5031ea63b6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4df46fb77e4f6380165f2386c8b35d" ma:index="16" nillable="true" ma:taxonomy="true" ma:internalName="e14df46fb77e4f6380165f2386c8b35d" ma:taxonomyFieldName="LAMK_x0020_Ala" ma:displayName="LAMK Ala" ma:default="219;#Yhteiset / koko LAMK|d3984790-1fb0-4e30-9786-da33464a3455" ma:fieldId="{e14df46f-b77e-4f63-8016-5f2386c8b35d}" ma:taxonomyMulti="true" ma:sspId="01183544-db9f-4466-a14c-372f226b1972" ma:termSetId="e391dc52-e9e8-41d8-b1d8-c8948bff699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824975D-3C5B-4C3D-999E-F13B452EC619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8897C86-21DA-4F67-BE2A-906BB85D0E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3240B87-FD14-4C2F-BB5E-8CF346411AC8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ba11456b-b929-42c8-8b56-0087cb06df7b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001CDE9-0227-4819-B474-61267A78AF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11456b-b929-42c8-8b56-0087cb06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1808</TotalTime>
  <Words>852</Words>
  <Application>Microsoft Office PowerPoint</Application>
  <PresentationFormat>Laajakuva</PresentationFormat>
  <Paragraphs>145</Paragraphs>
  <Slides>14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0" baseType="lpstr">
      <vt:lpstr>Arial</vt:lpstr>
      <vt:lpstr>Arial  </vt:lpstr>
      <vt:lpstr>Arial Black</vt:lpstr>
      <vt:lpstr>Calibri</vt:lpstr>
      <vt:lpstr>Wingdings</vt:lpstr>
      <vt:lpstr>Office Theme</vt:lpstr>
      <vt:lpstr>HR and Knowledge Management in Multidisciplinary Team </vt:lpstr>
      <vt:lpstr>PowerPoint-esitys</vt:lpstr>
      <vt:lpstr>Multidisciplinary and multi-professional teams and networks are becoming increasingly relevant</vt:lpstr>
      <vt:lpstr>TWO MAIN STARTING POINTS</vt:lpstr>
      <vt:lpstr>1. HR practices</vt:lpstr>
      <vt:lpstr>2. MULTIDISCIPLINARY TEAM (Modified NHS 2014) </vt:lpstr>
      <vt:lpstr>HOW TO ASSESS TEAM PERFORMANCE: the main goal is always the same </vt:lpstr>
      <vt:lpstr>WHAT ABOUT MANAGEMENT SCIENCES?</vt:lpstr>
      <vt:lpstr>PowerPoint-esitys</vt:lpstr>
      <vt:lpstr>PowerPoint-esitys</vt:lpstr>
      <vt:lpstr>PowerPoint-esitys</vt:lpstr>
      <vt:lpstr>The effectiveness of a MDT (NHS 2014; MHC 2006): Human Resource perspective </vt:lpstr>
      <vt:lpstr>How to ensure the effectiveness of a MDT (NHS 2014; MHC 2006):  Human Resource perspective </vt:lpstr>
      <vt:lpstr>PowerPoint-esitys</vt:lpstr>
    </vt:vector>
  </TitlesOfParts>
  <Company>LAMK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LAMK powerpoint -pohja</dc:title>
  <dc:creator>Terhi Kuisma</dc:creator>
  <cp:keywords>LAMK</cp:keywords>
  <cp:lastModifiedBy>Päivi Huotari</cp:lastModifiedBy>
  <cp:revision>106</cp:revision>
  <cp:lastPrinted>2017-05-17T10:21:54Z</cp:lastPrinted>
  <dcterms:created xsi:type="dcterms:W3CDTF">2016-10-13T05:21:52Z</dcterms:created>
  <dcterms:modified xsi:type="dcterms:W3CDTF">2017-05-23T08:34:01Z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0x010100F6947D41E7FFCF46BFF148FA2E91C784003750F9E2F490DB43B6395BCB8964BCD0</vt:lpwstr>
  </property>
  <property fmtid="{D5CDD505-2E9C-101B-9397-08002B2CF9AE}" pid="3" name="LAMK Kieli">
    <vt:lpwstr>32;#Fin|41df156c-c7fe-4e28-88f7-3a5df21ba048</vt:lpwstr>
  </property>
  <property fmtid="{D5CDD505-2E9C-101B-9397-08002B2CF9AE}" pid="4" name="LAMK Dokumenttityyppi">
    <vt:lpwstr>132;#Esityspohja|8c065ee4-df56-491c-aa84-48e7de40a107</vt:lpwstr>
  </property>
  <property fmtid="{D5CDD505-2E9C-101B-9397-08002B2CF9AE}" pid="5" name="LAMK Ala">
    <vt:lpwstr>219;#Yhteiset / koko LAMK|d3984790-1fb0-4e30-9786-da33464a3455</vt:lpwstr>
  </property>
  <property fmtid="{D5CDD505-2E9C-101B-9397-08002B2CF9AE}" pid="6" name="LAMK Avainsana">
    <vt:lpwstr>77;#Markkinointimateriaali|031ee3c2-07d0-46bc-8594-2fbe95680ca6</vt:lpwstr>
  </property>
</Properties>
</file>